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54D67-4644-4074-A9EC-5C75FEE1C4C2}" v="8" dt="2024-08-19T02:24:58.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5986" autoAdjust="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deep Nath" userId="1f734fd1a30b7321" providerId="LiveId" clId="{A5854D67-4644-4074-A9EC-5C75FEE1C4C2}"/>
    <pc:docChg chg="undo custSel addSld delSld modSld">
      <pc:chgData name="Jaydeep Nath" userId="1f734fd1a30b7321" providerId="LiveId" clId="{A5854D67-4644-4074-A9EC-5C75FEE1C4C2}" dt="2024-08-19T02:26:24.329" v="616" actId="207"/>
      <pc:docMkLst>
        <pc:docMk/>
      </pc:docMkLst>
      <pc:sldChg chg="addSp delSp modSp mod">
        <pc:chgData name="Jaydeep Nath" userId="1f734fd1a30b7321" providerId="LiveId" clId="{A5854D67-4644-4074-A9EC-5C75FEE1C4C2}" dt="2024-08-19T02:26:24.329" v="616" actId="207"/>
        <pc:sldMkLst>
          <pc:docMk/>
          <pc:sldMk cId="1576173978" sldId="256"/>
        </pc:sldMkLst>
        <pc:spChg chg="mod">
          <ac:chgData name="Jaydeep Nath" userId="1f734fd1a30b7321" providerId="LiveId" clId="{A5854D67-4644-4074-A9EC-5C75FEE1C4C2}" dt="2024-08-19T02:26:24.329" v="616" actId="207"/>
          <ac:spMkLst>
            <pc:docMk/>
            <pc:sldMk cId="1576173978" sldId="256"/>
            <ac:spMk id="2" creationId="{735AEF47-4383-5ABE-6554-F7EA2EA0227F}"/>
          </ac:spMkLst>
        </pc:spChg>
        <pc:spChg chg="mod">
          <ac:chgData name="Jaydeep Nath" userId="1f734fd1a30b7321" providerId="LiveId" clId="{A5854D67-4644-4074-A9EC-5C75FEE1C4C2}" dt="2024-08-08T15:52:27.847" v="17" actId="1076"/>
          <ac:spMkLst>
            <pc:docMk/>
            <pc:sldMk cId="1576173978" sldId="256"/>
            <ac:spMk id="4" creationId="{96EF44C6-2154-2DBE-CA9D-163834CC92A1}"/>
          </ac:spMkLst>
        </pc:spChg>
        <pc:picChg chg="add del mod ord">
          <ac:chgData name="Jaydeep Nath" userId="1f734fd1a30b7321" providerId="LiveId" clId="{A5854D67-4644-4074-A9EC-5C75FEE1C4C2}" dt="2024-08-19T02:24:53.258" v="605" actId="478"/>
          <ac:picMkLst>
            <pc:docMk/>
            <pc:sldMk cId="1576173978" sldId="256"/>
            <ac:picMk id="5" creationId="{C7CC16A3-31E1-B61B-E054-35D68A9B5573}"/>
          </ac:picMkLst>
        </pc:picChg>
        <pc:picChg chg="add mod ord">
          <ac:chgData name="Jaydeep Nath" userId="1f734fd1a30b7321" providerId="LiveId" clId="{A5854D67-4644-4074-A9EC-5C75FEE1C4C2}" dt="2024-08-19T02:25:56.757" v="615" actId="14100"/>
          <ac:picMkLst>
            <pc:docMk/>
            <pc:sldMk cId="1576173978" sldId="256"/>
            <ac:picMk id="6" creationId="{0BF41BFE-DB94-25C8-231D-09ABD2A75C55}"/>
          </ac:picMkLst>
        </pc:picChg>
      </pc:sldChg>
      <pc:sldChg chg="addSp delSp modSp mod">
        <pc:chgData name="Jaydeep Nath" userId="1f734fd1a30b7321" providerId="LiveId" clId="{A5854D67-4644-4074-A9EC-5C75FEE1C4C2}" dt="2024-08-08T17:03:33.527" v="591" actId="113"/>
        <pc:sldMkLst>
          <pc:docMk/>
          <pc:sldMk cId="555650011" sldId="260"/>
        </pc:sldMkLst>
        <pc:spChg chg="mod">
          <ac:chgData name="Jaydeep Nath" userId="1f734fd1a30b7321" providerId="LiveId" clId="{A5854D67-4644-4074-A9EC-5C75FEE1C4C2}" dt="2024-08-08T16:49:29.991" v="115" actId="255"/>
          <ac:spMkLst>
            <pc:docMk/>
            <pc:sldMk cId="555650011" sldId="260"/>
            <ac:spMk id="2" creationId="{D5E9789A-7B82-8D81-8E56-3DDD3C57AC1A}"/>
          </ac:spMkLst>
        </pc:spChg>
        <pc:spChg chg="del">
          <ac:chgData name="Jaydeep Nath" userId="1f734fd1a30b7321" providerId="LiveId" clId="{A5854D67-4644-4074-A9EC-5C75FEE1C4C2}" dt="2024-08-08T16:47:17.623" v="18" actId="478"/>
          <ac:spMkLst>
            <pc:docMk/>
            <pc:sldMk cId="555650011" sldId="260"/>
            <ac:spMk id="3" creationId="{24F01A16-0DE6-89BE-F120-2726D8487948}"/>
          </ac:spMkLst>
        </pc:spChg>
        <pc:graphicFrameChg chg="add mod modGraphic">
          <ac:chgData name="Jaydeep Nath" userId="1f734fd1a30b7321" providerId="LiveId" clId="{A5854D67-4644-4074-A9EC-5C75FEE1C4C2}" dt="2024-08-08T17:03:33.527" v="591" actId="113"/>
          <ac:graphicFrameMkLst>
            <pc:docMk/>
            <pc:sldMk cId="555650011" sldId="260"/>
            <ac:graphicFrameMk id="4" creationId="{50715DAB-21B4-4C1D-74A3-6358CFCE05CE}"/>
          </ac:graphicFrameMkLst>
        </pc:graphicFrameChg>
      </pc:sldChg>
      <pc:sldChg chg="addSp delSp modSp new mod">
        <pc:chgData name="Jaydeep Nath" userId="1f734fd1a30b7321" providerId="LiveId" clId="{A5854D67-4644-4074-A9EC-5C75FEE1C4C2}" dt="2024-08-08T17:06:00.918" v="599" actId="14100"/>
        <pc:sldMkLst>
          <pc:docMk/>
          <pc:sldMk cId="1439107237" sldId="261"/>
        </pc:sldMkLst>
        <pc:spChg chg="del">
          <ac:chgData name="Jaydeep Nath" userId="1f734fd1a30b7321" providerId="LiveId" clId="{A5854D67-4644-4074-A9EC-5C75FEE1C4C2}" dt="2024-08-08T17:05:44.528" v="593" actId="478"/>
          <ac:spMkLst>
            <pc:docMk/>
            <pc:sldMk cId="1439107237" sldId="261"/>
            <ac:spMk id="2" creationId="{5C35E52C-9839-6CF6-C4A1-C0C5E6297B06}"/>
          </ac:spMkLst>
        </pc:spChg>
        <pc:spChg chg="del">
          <ac:chgData name="Jaydeep Nath" userId="1f734fd1a30b7321" providerId="LiveId" clId="{A5854D67-4644-4074-A9EC-5C75FEE1C4C2}" dt="2024-08-08T17:05:45.868" v="594" actId="478"/>
          <ac:spMkLst>
            <pc:docMk/>
            <pc:sldMk cId="1439107237" sldId="261"/>
            <ac:spMk id="3" creationId="{27A38E7B-B978-F1FA-5030-D51C3DAABBBD}"/>
          </ac:spMkLst>
        </pc:spChg>
        <pc:picChg chg="add mod">
          <ac:chgData name="Jaydeep Nath" userId="1f734fd1a30b7321" providerId="LiveId" clId="{A5854D67-4644-4074-A9EC-5C75FEE1C4C2}" dt="2024-08-08T17:06:00.918" v="599" actId="14100"/>
          <ac:picMkLst>
            <pc:docMk/>
            <pc:sldMk cId="1439107237" sldId="261"/>
            <ac:picMk id="5" creationId="{47C04E9C-17BC-1F44-0E21-9CF294BFCF79}"/>
          </ac:picMkLst>
        </pc:picChg>
      </pc:sldChg>
      <pc:sldChg chg="delSp new del mod">
        <pc:chgData name="Jaydeep Nath" userId="1f734fd1a30b7321" providerId="LiveId" clId="{A5854D67-4644-4074-A9EC-5C75FEE1C4C2}" dt="2024-08-08T17:54:42.820" v="603" actId="2696"/>
        <pc:sldMkLst>
          <pc:docMk/>
          <pc:sldMk cId="30594329" sldId="262"/>
        </pc:sldMkLst>
        <pc:spChg chg="del">
          <ac:chgData name="Jaydeep Nath" userId="1f734fd1a30b7321" providerId="LiveId" clId="{A5854D67-4644-4074-A9EC-5C75FEE1C4C2}" dt="2024-08-08T17:06:19.616" v="601" actId="478"/>
          <ac:spMkLst>
            <pc:docMk/>
            <pc:sldMk cId="30594329" sldId="262"/>
            <ac:spMk id="2" creationId="{1981528D-5C41-C2F5-CB58-C03326BED87F}"/>
          </ac:spMkLst>
        </pc:spChg>
        <pc:spChg chg="del">
          <ac:chgData name="Jaydeep Nath" userId="1f734fd1a30b7321" providerId="LiveId" clId="{A5854D67-4644-4074-A9EC-5C75FEE1C4C2}" dt="2024-08-08T17:54:24.038" v="602" actId="478"/>
          <ac:spMkLst>
            <pc:docMk/>
            <pc:sldMk cId="30594329" sldId="262"/>
            <ac:spMk id="3" creationId="{68AE656D-6750-4AE8-DE13-ABC0293B60D7}"/>
          </ac:spMkLst>
        </pc:spChg>
      </pc:sldChg>
      <pc:sldChg chg="new">
        <pc:chgData name="Jaydeep Nath" userId="1f734fd1a30b7321" providerId="LiveId" clId="{A5854D67-4644-4074-A9EC-5C75FEE1C4C2}" dt="2024-08-08T17:54:45.857" v="604" actId="680"/>
        <pc:sldMkLst>
          <pc:docMk/>
          <pc:sldMk cId="4031052854"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0242-1CDF-5F81-0490-9AF2FF1892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D8CD04D-E0C1-B582-4E05-AFDC64855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3143B78-6E51-829E-467B-F6698CB404F8}"/>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5" name="Footer Placeholder 4">
            <a:extLst>
              <a:ext uri="{FF2B5EF4-FFF2-40B4-BE49-F238E27FC236}">
                <a16:creationId xmlns:a16="http://schemas.microsoft.com/office/drawing/2014/main" id="{41A70EA2-B8D0-4FEA-2ABA-4D638E3437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E28F58A-0D45-CD6C-F82F-29A6640EBA00}"/>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279663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BB23-3279-9B37-89DE-A1BF2BCAC82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811EBFC-3A25-A62E-18D0-28DE377F3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D940A6-9CDA-A6E8-50CD-BA22A303B182}"/>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5" name="Footer Placeholder 4">
            <a:extLst>
              <a:ext uri="{FF2B5EF4-FFF2-40B4-BE49-F238E27FC236}">
                <a16:creationId xmlns:a16="http://schemas.microsoft.com/office/drawing/2014/main" id="{C47A520A-9A60-F21D-062A-2E2738F0CB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972720-9967-CDCC-BBED-777E7AAD5BC2}"/>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234138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0A4-3DF8-3BF1-364A-A2B441F1E7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04BF717-2780-50CB-74CA-0FABEE58C8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E55F7E3-F605-124A-FE3F-E24A1E2C73BA}"/>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5" name="Footer Placeholder 4">
            <a:extLst>
              <a:ext uri="{FF2B5EF4-FFF2-40B4-BE49-F238E27FC236}">
                <a16:creationId xmlns:a16="http://schemas.microsoft.com/office/drawing/2014/main" id="{0696D789-7396-6699-3E0D-A229F1A28B2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81CF1C-4D1D-C4C7-55D1-28FB2A7A1A32}"/>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138531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E920-36E7-3F79-A745-ABD83BD1CA7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6AAD38-F983-82CE-CE68-467030DDD4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206D705-C95A-3299-46F6-AA744A4085F3}"/>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5" name="Footer Placeholder 4">
            <a:extLst>
              <a:ext uri="{FF2B5EF4-FFF2-40B4-BE49-F238E27FC236}">
                <a16:creationId xmlns:a16="http://schemas.microsoft.com/office/drawing/2014/main" id="{3044238C-F29E-B5FB-BF62-4D2B03171A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2DB3FC-B334-7DFE-09A7-D5921328EFE7}"/>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360663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46D3-F6EB-0C5A-E5C0-C79223F5B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32E995-CE87-A6E3-BE97-B6DD1532F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C970A-E165-D19C-A951-13AABED6CD7D}"/>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5" name="Footer Placeholder 4">
            <a:extLst>
              <a:ext uri="{FF2B5EF4-FFF2-40B4-BE49-F238E27FC236}">
                <a16:creationId xmlns:a16="http://schemas.microsoft.com/office/drawing/2014/main" id="{7BC09889-83AC-C244-C713-F0A9C34D95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D45B7E-B472-88FC-4538-992EA6819694}"/>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61045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EB18-2938-D8E4-3701-E5438C85FCF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34A6B4A-235A-F731-D7BE-CC121541AB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94072DB-ADF8-8B74-A555-E94FF312E3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0D37DE0-F043-5285-4FD8-379FA7D0C5BC}"/>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6" name="Footer Placeholder 5">
            <a:extLst>
              <a:ext uri="{FF2B5EF4-FFF2-40B4-BE49-F238E27FC236}">
                <a16:creationId xmlns:a16="http://schemas.microsoft.com/office/drawing/2014/main" id="{97030260-1B31-9C57-0E6B-CEE0464AD9F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7A26E5F-4B14-3003-9465-F62E3042EA69}"/>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4357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F18B-226D-A1F8-CD62-49D40D17607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61D356C-D8D5-ACC8-C1A2-CCA6D8C79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C9276-91AB-DEEE-B821-3C9ECB339B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B7CEFA4-8D4F-8D33-828F-0B24CD941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7AA256-BEAE-2E8D-32F3-F07AF18869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C130D48-6F61-C0FE-F158-2D6FDB332781}"/>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8" name="Footer Placeholder 7">
            <a:extLst>
              <a:ext uri="{FF2B5EF4-FFF2-40B4-BE49-F238E27FC236}">
                <a16:creationId xmlns:a16="http://schemas.microsoft.com/office/drawing/2014/main" id="{E03C35C7-C85F-DCE5-22E8-5AB4EC6BBF5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4024775-637C-83B2-67DF-E80CC36FC93B}"/>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398885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797C6-A26F-CCEE-3B79-E4B12E0D6D3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6306A42-C978-8465-591E-FE987001AE6C}"/>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4" name="Footer Placeholder 3">
            <a:extLst>
              <a:ext uri="{FF2B5EF4-FFF2-40B4-BE49-F238E27FC236}">
                <a16:creationId xmlns:a16="http://schemas.microsoft.com/office/drawing/2014/main" id="{74786BD9-46FB-E610-2A14-F7F05D68DFD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5159C0B-794E-9DDB-BBF6-DFB375CE8AF6}"/>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112229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C065D-A800-4014-C492-52D3ED7CAA23}"/>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3" name="Footer Placeholder 2">
            <a:extLst>
              <a:ext uri="{FF2B5EF4-FFF2-40B4-BE49-F238E27FC236}">
                <a16:creationId xmlns:a16="http://schemas.microsoft.com/office/drawing/2014/main" id="{D55766B2-589A-66EF-EEE4-76E63C09B9C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28F892E-CA81-9E15-EA0B-5621A1A27233}"/>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46946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269B-E1C9-9195-6AFB-B5A34F4DF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9AA3262-FBE9-5C98-F071-742EBDDC1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575AD20-E49D-5B7A-B55B-EB037E1DD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0DA89-4D29-3A91-FFA8-EA2CCBCE8A03}"/>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6" name="Footer Placeholder 5">
            <a:extLst>
              <a:ext uri="{FF2B5EF4-FFF2-40B4-BE49-F238E27FC236}">
                <a16:creationId xmlns:a16="http://schemas.microsoft.com/office/drawing/2014/main" id="{25D98504-B9F1-3FFE-21C7-CFE1351D268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CB0AD66-0DF9-7EC8-45C0-33E9EF8864F2}"/>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98848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CAC35-8012-3D62-FB21-C830AE4C0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20DD2E2-D170-7C02-A9BA-49D3386B0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BDB4C72-4E10-2856-053E-076FA9CF5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D7D40-15C9-9593-DDF9-0254C597809A}"/>
              </a:ext>
            </a:extLst>
          </p:cNvPr>
          <p:cNvSpPr>
            <a:spLocks noGrp="1"/>
          </p:cNvSpPr>
          <p:nvPr>
            <p:ph type="dt" sz="half" idx="10"/>
          </p:nvPr>
        </p:nvSpPr>
        <p:spPr/>
        <p:txBody>
          <a:bodyPr/>
          <a:lstStyle/>
          <a:p>
            <a:fld id="{09234CB4-3E6F-4455-A22D-027925383624}" type="datetimeFigureOut">
              <a:rPr lang="en-IN" smtClean="0"/>
              <a:pPr/>
              <a:t>21-08-2025</a:t>
            </a:fld>
            <a:endParaRPr lang="en-IN"/>
          </a:p>
        </p:txBody>
      </p:sp>
      <p:sp>
        <p:nvSpPr>
          <p:cNvPr id="6" name="Footer Placeholder 5">
            <a:extLst>
              <a:ext uri="{FF2B5EF4-FFF2-40B4-BE49-F238E27FC236}">
                <a16:creationId xmlns:a16="http://schemas.microsoft.com/office/drawing/2014/main" id="{F8DA8702-8533-4C55-31F3-0CE7D65DA0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E78E9D6-63A0-CF16-642D-8B7808908034}"/>
              </a:ext>
            </a:extLst>
          </p:cNvPr>
          <p:cNvSpPr>
            <a:spLocks noGrp="1"/>
          </p:cNvSpPr>
          <p:nvPr>
            <p:ph type="sldNum" sz="quarter" idx="12"/>
          </p:nvPr>
        </p:nvSpPr>
        <p:spPr/>
        <p:txBody>
          <a:bodyPr/>
          <a:lstStyle/>
          <a:p>
            <a:fld id="{FFD6F834-FE40-432F-A762-11812A53073C}" type="slidenum">
              <a:rPr lang="en-IN" smtClean="0"/>
              <a:pPr/>
              <a:t>‹#›</a:t>
            </a:fld>
            <a:endParaRPr lang="en-IN"/>
          </a:p>
        </p:txBody>
      </p:sp>
    </p:spTree>
    <p:extLst>
      <p:ext uri="{BB962C8B-B14F-4D97-AF65-F5344CB8AC3E}">
        <p14:creationId xmlns:p14="http://schemas.microsoft.com/office/powerpoint/2010/main" val="228495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2EDA0-7933-01B3-4824-652E4C94F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3FF7C95-29C7-5C01-64E3-E383CF116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E3E774-9759-8FF2-7F1F-112DAF872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34CB4-3E6F-4455-A22D-027925383624}" type="datetimeFigureOut">
              <a:rPr lang="en-IN" smtClean="0"/>
              <a:pPr/>
              <a:t>21-08-2025</a:t>
            </a:fld>
            <a:endParaRPr lang="en-IN"/>
          </a:p>
        </p:txBody>
      </p:sp>
      <p:sp>
        <p:nvSpPr>
          <p:cNvPr id="5" name="Footer Placeholder 4">
            <a:extLst>
              <a:ext uri="{FF2B5EF4-FFF2-40B4-BE49-F238E27FC236}">
                <a16:creationId xmlns:a16="http://schemas.microsoft.com/office/drawing/2014/main" id="{496EE9BD-E534-1CBE-6789-5FE5E18CC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5810BF8-EA7A-62B0-2E93-40005A772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6F834-FE40-432F-A762-11812A53073C}" type="slidenum">
              <a:rPr lang="en-IN" smtClean="0"/>
              <a:pPr/>
              <a:t>‹#›</a:t>
            </a:fld>
            <a:endParaRPr lang="en-IN"/>
          </a:p>
        </p:txBody>
      </p:sp>
    </p:spTree>
    <p:extLst>
      <p:ext uri="{BB962C8B-B14F-4D97-AF65-F5344CB8AC3E}">
        <p14:creationId xmlns:p14="http://schemas.microsoft.com/office/powerpoint/2010/main" val="312451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F41BFE-DB94-25C8-231D-09ABD2A75C55}"/>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735AEF47-4383-5ABE-6554-F7EA2EA0227F}"/>
              </a:ext>
            </a:extLst>
          </p:cNvPr>
          <p:cNvSpPr>
            <a:spLocks noGrp="1"/>
          </p:cNvSpPr>
          <p:nvPr>
            <p:ph type="ctrTitle"/>
          </p:nvPr>
        </p:nvSpPr>
        <p:spPr>
          <a:xfrm>
            <a:off x="1455174" y="1769805"/>
            <a:ext cx="9144000" cy="1749989"/>
          </a:xfrm>
        </p:spPr>
        <p:txBody>
          <a:bodyPr/>
          <a:lstStyle/>
          <a:p>
            <a:r>
              <a:rPr lang="en-US" b="1" dirty="0">
                <a:solidFill>
                  <a:srgbClr val="FF0000"/>
                </a:solidFill>
                <a:latin typeface="Times New Roman" panose="02020603050405020304" pitchFamily="18" charset="0"/>
                <a:cs typeface="Times New Roman" panose="02020603050405020304" pitchFamily="18" charset="0"/>
              </a:rPr>
              <a:t>NON-MULBERRY SERICULTURE</a:t>
            </a:r>
            <a:endParaRPr lang="en-IN"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6EF44C6-2154-2DBE-CA9D-163834CC92A1}"/>
              </a:ext>
            </a:extLst>
          </p:cNvPr>
          <p:cNvSpPr txBox="1"/>
          <p:nvPr/>
        </p:nvSpPr>
        <p:spPr>
          <a:xfrm>
            <a:off x="6430297" y="4788309"/>
            <a:ext cx="5112774" cy="1323439"/>
          </a:xfrm>
          <a:prstGeom prst="rect">
            <a:avLst/>
          </a:prstGeom>
          <a:noFill/>
        </p:spPr>
        <p:txBody>
          <a:bodyPr wrap="square" rtlCol="0">
            <a:spAutoFit/>
          </a:bodyPr>
          <a:lstStyle/>
          <a:p>
            <a:r>
              <a:rPr lang="en-US" sz="2000" b="1" dirty="0"/>
              <a:t>Presentation by: </a:t>
            </a:r>
          </a:p>
          <a:p>
            <a:r>
              <a:rPr lang="en-US" sz="2000" b="1" dirty="0"/>
              <a:t>JAYDEEP KUMAR NATH</a:t>
            </a:r>
          </a:p>
          <a:p>
            <a:r>
              <a:rPr lang="en-US" sz="2000" b="1" dirty="0"/>
              <a:t>ASSISTANT PROFESSOR </a:t>
            </a:r>
          </a:p>
          <a:p>
            <a:r>
              <a:rPr lang="en-US" sz="2000" b="1" dirty="0"/>
              <a:t>DEPARTMENT OF ZOOLOGY, SALBARI COLLEGE</a:t>
            </a:r>
            <a:endParaRPr lang="en-IN" sz="2000" b="1" dirty="0"/>
          </a:p>
        </p:txBody>
      </p:sp>
    </p:spTree>
    <p:extLst>
      <p:ext uri="{BB962C8B-B14F-4D97-AF65-F5344CB8AC3E}">
        <p14:creationId xmlns:p14="http://schemas.microsoft.com/office/powerpoint/2010/main" val="1576173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437" y="379828"/>
            <a:ext cx="11043137" cy="6119446"/>
          </a:xfrm>
        </p:spPr>
        <p:txBody>
          <a:bodyPr>
            <a:normAutofit/>
          </a:bodyPr>
          <a:lstStyle/>
          <a:p>
            <a:pPr algn="just"/>
            <a:r>
              <a:rPr lang="en-US" dirty="0"/>
              <a:t> </a:t>
            </a: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Ricini</a:t>
            </a:r>
            <a:r>
              <a:rPr lang="en-US" dirty="0">
                <a:latin typeface="Times New Roman" pitchFamily="18" charset="0"/>
                <a:cs typeface="Times New Roman" pitchFamily="18" charset="0"/>
              </a:rPr>
              <a:t> moth has a brown wing </a:t>
            </a:r>
            <a:r>
              <a:rPr lang="en-US" dirty="0" err="1">
                <a:latin typeface="Times New Roman" pitchFamily="18" charset="0"/>
                <a:cs typeface="Times New Roman" pitchFamily="18" charset="0"/>
              </a:rPr>
              <a:t>colour</a:t>
            </a:r>
            <a:r>
              <a:rPr lang="en-US" dirty="0">
                <a:latin typeface="Times New Roman" pitchFamily="18" charset="0"/>
                <a:cs typeface="Times New Roman" pitchFamily="18" charset="0"/>
              </a:rPr>
              <a:t> in different shades of brown and has a beautiful black stripe along the wings.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They also have yellow spot and lines on the wings. At the tip of the wings is a small eye spot meant to distract predators.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body of the moth is white with brown stripes.</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The male moth smaller than the female moth and bear bushy antennae and smaller abdomen.</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moths are nocturnal in habit.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01"/>
            <a:ext cx="10515600" cy="1013509"/>
          </a:xfrm>
        </p:spPr>
        <p:txBody>
          <a:bodyPr>
            <a:normAutofit/>
          </a:bodyPr>
          <a:lstStyle/>
          <a:p>
            <a:r>
              <a:rPr lang="en-IN" sz="3200" b="1" dirty="0">
                <a:solidFill>
                  <a:srgbClr val="FF0000"/>
                </a:solidFill>
                <a:latin typeface="Tahoma" panose="020B0604030504040204" pitchFamily="34" charset="0"/>
              </a:rPr>
              <a:t>FOOD PLANTS OF ERI SILKWORM :</a:t>
            </a:r>
            <a:endParaRPr lang="en-US" sz="3200" dirty="0"/>
          </a:p>
        </p:txBody>
      </p:sp>
      <p:sp>
        <p:nvSpPr>
          <p:cNvPr id="3" name="Content Placeholder 2"/>
          <p:cNvSpPr>
            <a:spLocks noGrp="1"/>
          </p:cNvSpPr>
          <p:nvPr>
            <p:ph idx="1"/>
          </p:nvPr>
        </p:nvSpPr>
        <p:spPr>
          <a:xfrm>
            <a:off x="436099" y="1195753"/>
            <a:ext cx="11197882" cy="5247249"/>
          </a:xfrm>
        </p:spPr>
        <p:txBody>
          <a:bodyPr>
            <a:noAutofit/>
          </a:bodyPr>
          <a:lstStyle/>
          <a:p>
            <a:pPr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Eri</a:t>
            </a:r>
            <a:r>
              <a:rPr lang="en-US" dirty="0">
                <a:latin typeface="Times New Roman" pitchFamily="18" charset="0"/>
                <a:cs typeface="Times New Roman" pitchFamily="18" charset="0"/>
              </a:rPr>
              <a:t> silkworm is a </a:t>
            </a:r>
            <a:r>
              <a:rPr lang="en-US" dirty="0" err="1">
                <a:latin typeface="Times New Roman" pitchFamily="18" charset="0"/>
                <a:cs typeface="Times New Roman" pitchFamily="18" charset="0"/>
              </a:rPr>
              <a:t>polyphagus</a:t>
            </a:r>
            <a:r>
              <a:rPr lang="en-US" dirty="0">
                <a:latin typeface="Times New Roman" pitchFamily="18" charset="0"/>
                <a:cs typeface="Times New Roman" pitchFamily="18" charset="0"/>
              </a:rPr>
              <a:t> insect and feeds on the leaves of several food plant </a:t>
            </a:r>
            <a:r>
              <a:rPr lang="en-US" dirty="0" err="1">
                <a:latin typeface="Times New Roman" pitchFamily="18" charset="0"/>
                <a:cs typeface="Times New Roman" pitchFamily="18" charset="0"/>
              </a:rPr>
              <a:t>viz</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Castor </a:t>
            </a:r>
          </a:p>
          <a:p>
            <a:pPr algn="just"/>
            <a:r>
              <a:rPr lang="en-US" dirty="0">
                <a:latin typeface="Times New Roman" pitchFamily="18" charset="0"/>
                <a:cs typeface="Times New Roman" pitchFamily="18" charset="0"/>
              </a:rPr>
              <a:t> Tapioca </a:t>
            </a:r>
          </a:p>
          <a:p>
            <a:pPr algn="just"/>
            <a:r>
              <a:rPr lang="en-US" dirty="0">
                <a:latin typeface="Times New Roman" pitchFamily="18" charset="0"/>
                <a:cs typeface="Times New Roman" pitchFamily="18" charset="0"/>
              </a:rPr>
              <a:t>Wild castor </a:t>
            </a:r>
          </a:p>
          <a:p>
            <a:pPr algn="just"/>
            <a:r>
              <a:rPr lang="en-US" dirty="0">
                <a:latin typeface="Times New Roman" pitchFamily="18" charset="0"/>
                <a:cs typeface="Times New Roman" pitchFamily="18" charset="0"/>
              </a:rPr>
              <a:t>Papaya </a:t>
            </a:r>
          </a:p>
          <a:p>
            <a:pPr algn="just"/>
            <a:r>
              <a:rPr lang="en-US" dirty="0" err="1">
                <a:latin typeface="Times New Roman" pitchFamily="18" charset="0"/>
                <a:cs typeface="Times New Roman" pitchFamily="18" charset="0"/>
              </a:rPr>
              <a:t>Barkesseru</a:t>
            </a:r>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Kesseru</a:t>
            </a:r>
            <a:r>
              <a:rPr lang="en-US" dirty="0">
                <a:latin typeface="Times New Roman" pitchFamily="18" charset="0"/>
                <a:cs typeface="Times New Roman" pitchFamily="18" charset="0"/>
              </a:rPr>
              <a:t> etc.</a:t>
            </a:r>
          </a:p>
          <a:p>
            <a:pPr algn="just">
              <a:buNone/>
            </a:pPr>
            <a:r>
              <a:rPr lang="en-US" dirty="0">
                <a:latin typeface="Times New Roman" pitchFamily="18" charset="0"/>
                <a:cs typeface="Times New Roman" pitchFamily="18" charset="0"/>
              </a:rPr>
              <a:t>    Although, </a:t>
            </a:r>
            <a:r>
              <a:rPr lang="en-US" dirty="0" err="1">
                <a:latin typeface="Times New Roman" pitchFamily="18" charset="0"/>
                <a:cs typeface="Times New Roman" pitchFamily="18" charset="0"/>
              </a:rPr>
              <a:t>Eri</a:t>
            </a:r>
            <a:r>
              <a:rPr lang="en-US" dirty="0">
                <a:latin typeface="Times New Roman" pitchFamily="18" charset="0"/>
                <a:cs typeface="Times New Roman" pitchFamily="18" charset="0"/>
              </a:rPr>
              <a:t> silkworm is known to feed on the leaves of more than 30 host plant species but among them </a:t>
            </a:r>
            <a:r>
              <a:rPr lang="en-US" b="1" dirty="0">
                <a:latin typeface="Times New Roman" pitchFamily="18" charset="0"/>
                <a:cs typeface="Times New Roman" pitchFamily="18" charset="0"/>
              </a:rPr>
              <a:t>Castor</a:t>
            </a:r>
            <a:r>
              <a:rPr lang="en-US" dirty="0">
                <a:latin typeface="Times New Roman" pitchFamily="18" charset="0"/>
                <a:cs typeface="Times New Roman" pitchFamily="18" charset="0"/>
              </a:rPr>
              <a:t> is considered as the principal host plant.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ER\Desktop\castor_eri.png"/>
          <p:cNvPicPr>
            <a:picLocks noChangeAspect="1" noChangeArrowheads="1"/>
          </p:cNvPicPr>
          <p:nvPr/>
        </p:nvPicPr>
        <p:blipFill>
          <a:blip r:embed="rId2"/>
          <a:srcRect/>
          <a:stretch>
            <a:fillRect/>
          </a:stretch>
        </p:blipFill>
        <p:spPr bwMode="auto">
          <a:xfrm>
            <a:off x="2083873" y="315231"/>
            <a:ext cx="7881105" cy="5368118"/>
          </a:xfrm>
          <a:prstGeom prst="rect">
            <a:avLst/>
          </a:prstGeom>
          <a:noFill/>
        </p:spPr>
      </p:pic>
      <p:sp>
        <p:nvSpPr>
          <p:cNvPr id="6" name="TextBox 5"/>
          <p:cNvSpPr txBox="1"/>
          <p:nvPr/>
        </p:nvSpPr>
        <p:spPr>
          <a:xfrm>
            <a:off x="5528603" y="5753685"/>
            <a:ext cx="1440844" cy="369332"/>
          </a:xfrm>
          <a:prstGeom prst="rect">
            <a:avLst/>
          </a:prstGeom>
          <a:noFill/>
        </p:spPr>
        <p:txBody>
          <a:bodyPr wrap="none" rtlCol="0">
            <a:spAutoFit/>
          </a:bodyPr>
          <a:lstStyle/>
          <a:p>
            <a:r>
              <a:rPr lang="en-US" b="1" dirty="0"/>
              <a:t>Castor leaves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2154"/>
          </a:xfrm>
        </p:spPr>
        <p:txBody>
          <a:bodyPr>
            <a:normAutofit/>
          </a:bodyPr>
          <a:lstStyle/>
          <a:p>
            <a:r>
              <a:rPr lang="en-IN" sz="3600" b="1" dirty="0">
                <a:solidFill>
                  <a:srgbClr val="FF0000"/>
                </a:solidFill>
                <a:latin typeface="Tahoma" panose="020B0604030504040204" pitchFamily="34" charset="0"/>
              </a:rPr>
              <a:t>LIFE CYCLE : </a:t>
            </a:r>
            <a:endParaRPr lang="en-US" sz="3600" dirty="0"/>
          </a:p>
        </p:txBody>
      </p:sp>
      <p:sp>
        <p:nvSpPr>
          <p:cNvPr id="3" name="Content Placeholder 2"/>
          <p:cNvSpPr>
            <a:spLocks noGrp="1"/>
          </p:cNvSpPr>
          <p:nvPr>
            <p:ph idx="1"/>
          </p:nvPr>
        </p:nvSpPr>
        <p:spPr>
          <a:xfrm>
            <a:off x="838200" y="1262917"/>
            <a:ext cx="10795782" cy="5011273"/>
          </a:xfrm>
        </p:spPr>
        <p:txBody>
          <a:bodyPr/>
          <a:lstStyle/>
          <a:p>
            <a:pPr>
              <a:buNone/>
            </a:pPr>
            <a:r>
              <a:rPr lang="en-US" dirty="0"/>
              <a:t> The life cycle of </a:t>
            </a:r>
            <a:r>
              <a:rPr lang="en-US" dirty="0" err="1"/>
              <a:t>Philosamia</a:t>
            </a:r>
            <a:r>
              <a:rPr lang="en-US" dirty="0"/>
              <a:t> </a:t>
            </a:r>
            <a:r>
              <a:rPr lang="en-US" dirty="0" err="1"/>
              <a:t>ricini</a:t>
            </a:r>
            <a:r>
              <a:rPr lang="en-US" dirty="0"/>
              <a:t>, is completed through</a:t>
            </a:r>
          </a:p>
          <a:p>
            <a:r>
              <a:rPr lang="en-US" dirty="0"/>
              <a:t> (a) eggs</a:t>
            </a:r>
          </a:p>
          <a:p>
            <a:r>
              <a:rPr lang="en-US" dirty="0"/>
              <a:t> (b) larva</a:t>
            </a:r>
          </a:p>
          <a:p>
            <a:r>
              <a:rPr lang="en-US" dirty="0"/>
              <a:t> (c) pupa in cocoon</a:t>
            </a:r>
          </a:p>
          <a:p>
            <a:r>
              <a:rPr lang="en-US" dirty="0"/>
              <a:t> (d) adult moth</a:t>
            </a:r>
          </a:p>
          <a:p>
            <a:endParaRPr lang="en-US" dirty="0"/>
          </a:p>
          <a:p>
            <a:pPr>
              <a:buNone/>
            </a:pPr>
            <a:r>
              <a:rPr lang="en-US" dirty="0"/>
              <a:t>   In summer, the life cycle is completed in 44-48 days and in winter it takes about 85-87 days.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697"/>
          </a:xfrm>
        </p:spPr>
        <p:txBody>
          <a:bodyPr>
            <a:normAutofit/>
          </a:bodyPr>
          <a:lstStyle/>
          <a:p>
            <a:r>
              <a:rPr lang="en-IN" sz="3600" b="1" dirty="0">
                <a:solidFill>
                  <a:srgbClr val="FF0000"/>
                </a:solidFill>
                <a:latin typeface="Tahoma" panose="020B0604030504040204" pitchFamily="34" charset="0"/>
              </a:rPr>
              <a:t>LIFE CYCLE : EGGS</a:t>
            </a:r>
            <a:endParaRPr lang="en-US" sz="3600" dirty="0"/>
          </a:p>
        </p:txBody>
      </p:sp>
      <p:sp>
        <p:nvSpPr>
          <p:cNvPr id="3" name="Content Placeholder 2"/>
          <p:cNvSpPr>
            <a:spLocks noGrp="1"/>
          </p:cNvSpPr>
          <p:nvPr>
            <p:ph idx="1"/>
          </p:nvPr>
        </p:nvSpPr>
        <p:spPr>
          <a:xfrm>
            <a:off x="576775" y="1420837"/>
            <a:ext cx="11015003" cy="5134708"/>
          </a:xfrm>
        </p:spPr>
        <p:txBody>
          <a:bodyPr>
            <a:normAutofit lnSpcReduction="10000"/>
          </a:bodyPr>
          <a:lstStyle/>
          <a:p>
            <a:r>
              <a:rPr lang="en-US" dirty="0"/>
              <a:t>The eggs are oval shaped with medium size. It is covered by a hard </a:t>
            </a:r>
            <a:r>
              <a:rPr lang="en-US" dirty="0" err="1"/>
              <a:t>chitinious</a:t>
            </a:r>
            <a:r>
              <a:rPr lang="en-US" dirty="0"/>
              <a:t> white </a:t>
            </a:r>
            <a:r>
              <a:rPr lang="en-US" dirty="0" err="1"/>
              <a:t>coloured</a:t>
            </a:r>
            <a:r>
              <a:rPr lang="en-US" dirty="0"/>
              <a:t> shell. The shell </a:t>
            </a:r>
            <a:r>
              <a:rPr lang="en-US" dirty="0" err="1"/>
              <a:t>colour</a:t>
            </a:r>
            <a:r>
              <a:rPr lang="en-US" dirty="0"/>
              <a:t> may be creamy as in wild forms.</a:t>
            </a:r>
          </a:p>
          <a:p>
            <a:r>
              <a:rPr lang="en-US" dirty="0"/>
              <a:t> The eggs are attached to the surface with one another by </a:t>
            </a:r>
            <a:r>
              <a:rPr lang="en-US" dirty="0" err="1"/>
              <a:t>colourless</a:t>
            </a:r>
            <a:r>
              <a:rPr lang="en-US" dirty="0"/>
              <a:t> glue.</a:t>
            </a:r>
          </a:p>
          <a:p>
            <a:r>
              <a:rPr lang="en-US" dirty="0"/>
              <a:t> A female moth after copulation lays about 300-500 eggs in cluster. The laying may continue for 3 to 4 days but the eggs of first two days are only kept for rearing.</a:t>
            </a:r>
          </a:p>
          <a:p>
            <a:r>
              <a:rPr lang="en-US" dirty="0"/>
              <a:t>The hatching of eggs takes place after about 10 days but it depends on the temperature of the environment. The hatching may be delayed </a:t>
            </a:r>
            <a:r>
              <a:rPr lang="en-US" dirty="0" err="1"/>
              <a:t>upto</a:t>
            </a:r>
            <a:r>
              <a:rPr lang="en-US" dirty="0"/>
              <a:t> 14-15 days in winter.</a:t>
            </a:r>
          </a:p>
          <a:p>
            <a:r>
              <a:rPr lang="en-US" dirty="0"/>
              <a:t>Temperature and humidity play important role in hatching of the eggs.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11353" t="37116" r="14693" b="14230"/>
          <a:stretch>
            <a:fillRect/>
          </a:stretch>
        </p:blipFill>
        <p:spPr bwMode="auto">
          <a:xfrm>
            <a:off x="678976" y="1223890"/>
            <a:ext cx="11067547" cy="409369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697"/>
          </a:xfrm>
        </p:spPr>
        <p:txBody>
          <a:bodyPr>
            <a:normAutofit/>
          </a:bodyPr>
          <a:lstStyle/>
          <a:p>
            <a:r>
              <a:rPr lang="en-IN" sz="3600" b="1" dirty="0">
                <a:solidFill>
                  <a:srgbClr val="FF0000"/>
                </a:solidFill>
                <a:latin typeface="Tahoma" panose="020B0604030504040204" pitchFamily="34" charset="0"/>
              </a:rPr>
              <a:t>LIFE CYCLE : LARVA</a:t>
            </a:r>
            <a:endParaRPr lang="en-US" sz="3600" dirty="0"/>
          </a:p>
        </p:txBody>
      </p:sp>
      <p:sp>
        <p:nvSpPr>
          <p:cNvPr id="3" name="Content Placeholder 2"/>
          <p:cNvSpPr>
            <a:spLocks noGrp="1"/>
          </p:cNvSpPr>
          <p:nvPr>
            <p:ph idx="1"/>
          </p:nvPr>
        </p:nvSpPr>
        <p:spPr>
          <a:xfrm>
            <a:off x="576775" y="1575582"/>
            <a:ext cx="11310425" cy="4979963"/>
          </a:xfrm>
        </p:spPr>
        <p:txBody>
          <a:bodyPr>
            <a:normAutofit/>
          </a:bodyPr>
          <a:lstStyle/>
          <a:p>
            <a:pPr algn="just"/>
            <a:r>
              <a:rPr lang="en-US" sz="3600" dirty="0"/>
              <a:t>After hatching, the larvae tend to remain together. It is about one centimeter in length.</a:t>
            </a:r>
          </a:p>
          <a:p>
            <a:pPr algn="just"/>
            <a:r>
              <a:rPr lang="en-US" sz="3600" dirty="0"/>
              <a:t> It grows to a size of 8 centimeters, when mature.</a:t>
            </a:r>
          </a:p>
          <a:p>
            <a:pPr algn="just"/>
            <a:r>
              <a:rPr lang="en-US" sz="3600" dirty="0"/>
              <a:t> The newly hatched larvae possesses a black </a:t>
            </a:r>
            <a:r>
              <a:rPr lang="en-US" sz="3600" dirty="0" err="1"/>
              <a:t>coloured</a:t>
            </a:r>
            <a:r>
              <a:rPr lang="en-US" sz="3600" dirty="0"/>
              <a:t> head and the body becomes yellow in </a:t>
            </a:r>
            <a:r>
              <a:rPr lang="en-US" sz="3600" dirty="0" err="1"/>
              <a:t>colour</a:t>
            </a:r>
            <a:r>
              <a:rPr lang="en-US" sz="3600" dirty="0"/>
              <a:t> but gradually changed to green yellow.</a:t>
            </a:r>
          </a:p>
          <a:p>
            <a:pPr algn="just">
              <a:buNone/>
            </a:pPr>
            <a:r>
              <a:rPr lang="en-US" sz="3600" dirty="0"/>
              <a:t>• The first </a:t>
            </a:r>
            <a:r>
              <a:rPr lang="en-US" sz="3600" dirty="0" err="1"/>
              <a:t>moult</a:t>
            </a:r>
            <a:r>
              <a:rPr lang="en-US" sz="3600" dirty="0"/>
              <a:t> occurs after three days.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11345" t="24643" r="8739" b="19286"/>
          <a:stretch>
            <a:fillRect/>
          </a:stretch>
        </p:blipFill>
        <p:spPr bwMode="auto">
          <a:xfrm>
            <a:off x="574765" y="836022"/>
            <a:ext cx="11168744" cy="457200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783770"/>
            <a:ext cx="10696303" cy="5734595"/>
          </a:xfrm>
        </p:spPr>
        <p:txBody>
          <a:bodyPr>
            <a:normAutofit/>
          </a:bodyPr>
          <a:lstStyle/>
          <a:p>
            <a:pPr algn="just"/>
            <a:r>
              <a:rPr lang="en-US" dirty="0"/>
              <a:t>The larva matures in 17 to 45 days depends on the environmental temperature and humidity. During this period, the larva </a:t>
            </a:r>
            <a:r>
              <a:rPr lang="en-US" dirty="0" err="1"/>
              <a:t>moults</a:t>
            </a:r>
            <a:r>
              <a:rPr lang="en-US" dirty="0"/>
              <a:t> four times.</a:t>
            </a:r>
          </a:p>
          <a:p>
            <a:pPr algn="just"/>
            <a:r>
              <a:rPr lang="en-US" dirty="0"/>
              <a:t> During the onset of </a:t>
            </a:r>
            <a:r>
              <a:rPr lang="en-US" dirty="0" err="1"/>
              <a:t>moulting</a:t>
            </a:r>
            <a:r>
              <a:rPr lang="en-US" dirty="0"/>
              <a:t>, the larva becomes motionless and it does not feed.</a:t>
            </a:r>
          </a:p>
          <a:p>
            <a:pPr algn="just"/>
            <a:r>
              <a:rPr lang="en-US" dirty="0"/>
              <a:t>On </a:t>
            </a:r>
            <a:r>
              <a:rPr lang="en-US" dirty="0" err="1"/>
              <a:t>moulting</a:t>
            </a:r>
            <a:r>
              <a:rPr lang="en-US" dirty="0"/>
              <a:t>, the integument of the head breaks on the sides and the larva comes out with a new integument.</a:t>
            </a:r>
          </a:p>
          <a:p>
            <a:pPr algn="just"/>
            <a:r>
              <a:rPr lang="en-US" dirty="0"/>
              <a:t>The larva possesses a long tubular silk glands. This gland is responsible for production of silk.</a:t>
            </a:r>
          </a:p>
          <a:p>
            <a:pPr algn="just"/>
            <a:r>
              <a:rPr lang="en-US" dirty="0"/>
              <a:t> The silk gland secrets the silky substance to form the cocoon.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10040" t="15536" r="8438" b="20536"/>
          <a:stretch>
            <a:fillRect/>
          </a:stretch>
        </p:blipFill>
        <p:spPr bwMode="auto">
          <a:xfrm>
            <a:off x="522515" y="862150"/>
            <a:ext cx="11168742" cy="467650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E135-67E0-8B3C-255D-226B86F88595}"/>
              </a:ext>
            </a:extLst>
          </p:cNvPr>
          <p:cNvSpPr>
            <a:spLocks noGrp="1"/>
          </p:cNvSpPr>
          <p:nvPr>
            <p:ph type="title"/>
          </p:nvPr>
        </p:nvSpPr>
        <p:spPr/>
        <p:txBody>
          <a:bodyPr/>
          <a:lstStyle/>
          <a:p>
            <a:r>
              <a:rPr lang="en-IN" altLang="en-US" sz="4400" b="1" dirty="0">
                <a:solidFill>
                  <a:srgbClr val="FF0000"/>
                </a:solidFill>
                <a:latin typeface="Tahoma" panose="020B0604030504040204" pitchFamily="34" charset="0"/>
              </a:rPr>
              <a:t>What is Sericulture?</a:t>
            </a:r>
            <a:br>
              <a:rPr lang="en-IN" altLang="en-US" sz="4400" b="1" dirty="0">
                <a:solidFill>
                  <a:srgbClr val="FF0000"/>
                </a:solidFill>
                <a:latin typeface="Tahoma" panose="020B0604030504040204" pitchFamily="34" charset="0"/>
              </a:rPr>
            </a:br>
            <a:endParaRPr lang="en-IN" dirty="0"/>
          </a:p>
        </p:txBody>
      </p:sp>
      <p:sp>
        <p:nvSpPr>
          <p:cNvPr id="3" name="Content Placeholder 2">
            <a:extLst>
              <a:ext uri="{FF2B5EF4-FFF2-40B4-BE49-F238E27FC236}">
                <a16:creationId xmlns:a16="http://schemas.microsoft.com/office/drawing/2014/main" id="{C1C1624D-12BB-293F-44B1-08F73ECE9B13}"/>
              </a:ext>
            </a:extLst>
          </p:cNvPr>
          <p:cNvSpPr>
            <a:spLocks noGrp="1"/>
          </p:cNvSpPr>
          <p:nvPr>
            <p:ph idx="1"/>
          </p:nvPr>
        </p:nvSpPr>
        <p:spPr>
          <a:xfrm>
            <a:off x="838200" y="1288026"/>
            <a:ext cx="10515600" cy="5204849"/>
          </a:xfrm>
        </p:spPr>
        <p:txBody>
          <a:bodyPr/>
          <a:lstStyle/>
          <a:p>
            <a:pPr marL="0" indent="0" algn="just">
              <a:buNone/>
            </a:pPr>
            <a:r>
              <a:rPr lang="en-IN" altLang="en-US" sz="2800" b="1" dirty="0">
                <a:latin typeface="Tahoma" panose="020B0604030504040204" pitchFamily="34" charset="0"/>
              </a:rPr>
              <a:t>Sericulture means cultivation of food plants and rearing of silkworms for production of quality silk.</a:t>
            </a:r>
          </a:p>
          <a:p>
            <a:pPr marL="0" indent="0" algn="just">
              <a:buNone/>
            </a:pPr>
            <a:endParaRPr lang="en-IN" b="1" dirty="0">
              <a:latin typeface="Tahoma" panose="020B0604030504040204" pitchFamily="34" charset="0"/>
            </a:endParaRPr>
          </a:p>
          <a:p>
            <a:pPr algn="just">
              <a:spcBef>
                <a:spcPct val="50000"/>
              </a:spcBef>
              <a:buClr>
                <a:srgbClr val="FF0000"/>
              </a:buClr>
              <a:buFont typeface="Wingdings" pitchFamily="2" charset="2"/>
              <a:buNone/>
              <a:defRPr/>
            </a:pPr>
            <a:r>
              <a:rPr lang="en-US" altLang="en-US" sz="2800" b="1" dirty="0"/>
              <a:t>Sericulture is an </a:t>
            </a:r>
            <a:r>
              <a:rPr lang="en-US" altLang="en-US" sz="2800" b="1" dirty="0" err="1"/>
              <a:t>agro</a:t>
            </a:r>
            <a:r>
              <a:rPr lang="en-US" altLang="en-US" sz="2800" b="1" dirty="0"/>
              <a:t> based cottage industry, which include three main activities </a:t>
            </a:r>
          </a:p>
          <a:p>
            <a:pPr marL="457200" indent="-457200" algn="just">
              <a:spcBef>
                <a:spcPct val="50000"/>
              </a:spcBef>
              <a:buClr>
                <a:srgbClr val="FF0000"/>
              </a:buClr>
              <a:buFont typeface="Wingdings" pitchFamily="2" charset="2"/>
              <a:buAutoNum type="arabicPeriod"/>
              <a:defRPr/>
            </a:pPr>
            <a:r>
              <a:rPr lang="en-US" altLang="en-US" sz="2800" b="1" dirty="0"/>
              <a:t>Production of quality seed, </a:t>
            </a:r>
          </a:p>
          <a:p>
            <a:pPr marL="457200" indent="-457200" algn="just">
              <a:spcBef>
                <a:spcPct val="50000"/>
              </a:spcBef>
              <a:buClr>
                <a:srgbClr val="FF0000"/>
              </a:buClr>
              <a:buFont typeface="Wingdings" pitchFamily="2" charset="2"/>
              <a:buAutoNum type="arabicPeriod"/>
              <a:defRPr/>
            </a:pPr>
            <a:r>
              <a:rPr lang="en-US" altLang="en-US" sz="2800" b="1" dirty="0"/>
              <a:t>Rearing of Silkworm and raising of cocoons for silk,</a:t>
            </a:r>
          </a:p>
          <a:p>
            <a:pPr marL="457200" indent="-457200" algn="just">
              <a:spcBef>
                <a:spcPct val="50000"/>
              </a:spcBef>
              <a:buClr>
                <a:srgbClr val="FF0000"/>
              </a:buClr>
              <a:buFont typeface="Wingdings" pitchFamily="2" charset="2"/>
              <a:buAutoNum type="arabicPeriod"/>
              <a:defRPr/>
            </a:pPr>
            <a:r>
              <a:rPr lang="en-US" altLang="en-US" sz="2800" b="1" dirty="0"/>
              <a:t>Reeling of cocoons and yield of silk. </a:t>
            </a:r>
          </a:p>
          <a:p>
            <a:pPr marL="0" indent="0" algn="just">
              <a:buNone/>
            </a:pPr>
            <a:endParaRPr lang="en-IN" dirty="0"/>
          </a:p>
        </p:txBody>
      </p:sp>
    </p:spTree>
    <p:extLst>
      <p:ext uri="{BB962C8B-B14F-4D97-AF65-F5344CB8AC3E}">
        <p14:creationId xmlns:p14="http://schemas.microsoft.com/office/powerpoint/2010/main" val="402427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11144" t="20714" r="8638" b="21786"/>
          <a:stretch>
            <a:fillRect/>
          </a:stretch>
        </p:blipFill>
        <p:spPr bwMode="auto">
          <a:xfrm>
            <a:off x="574766" y="1149531"/>
            <a:ext cx="11038115" cy="420624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3412"/>
          </a:xfrm>
        </p:spPr>
        <p:txBody>
          <a:bodyPr>
            <a:normAutofit/>
          </a:bodyPr>
          <a:lstStyle/>
          <a:p>
            <a:r>
              <a:rPr lang="en-IN" sz="3600" b="1" dirty="0">
                <a:solidFill>
                  <a:srgbClr val="FF0000"/>
                </a:solidFill>
                <a:latin typeface="Tahoma" panose="020B0604030504040204" pitchFamily="34" charset="0"/>
              </a:rPr>
              <a:t>LIFE CYCLE : PUPA</a:t>
            </a:r>
            <a:endParaRPr lang="en-US" sz="3600" dirty="0"/>
          </a:p>
        </p:txBody>
      </p:sp>
      <p:sp>
        <p:nvSpPr>
          <p:cNvPr id="3" name="Content Placeholder 2"/>
          <p:cNvSpPr>
            <a:spLocks noGrp="1"/>
          </p:cNvSpPr>
          <p:nvPr>
            <p:ph idx="1"/>
          </p:nvPr>
        </p:nvSpPr>
        <p:spPr>
          <a:xfrm>
            <a:off x="666206" y="1371600"/>
            <a:ext cx="10946674" cy="5133703"/>
          </a:xfrm>
        </p:spPr>
        <p:txBody>
          <a:bodyPr>
            <a:normAutofit/>
          </a:bodyPr>
          <a:lstStyle/>
          <a:p>
            <a:pPr algn="just"/>
            <a:r>
              <a:rPr lang="en-US" dirty="0"/>
              <a:t>The larva of last </a:t>
            </a:r>
            <a:r>
              <a:rPr lang="en-US" dirty="0" err="1"/>
              <a:t>instar</a:t>
            </a:r>
            <a:r>
              <a:rPr lang="en-US" dirty="0"/>
              <a:t> before </a:t>
            </a:r>
            <a:r>
              <a:rPr lang="en-US" dirty="0" err="1"/>
              <a:t>moulting</a:t>
            </a:r>
            <a:r>
              <a:rPr lang="en-US" dirty="0"/>
              <a:t> ceases feeding and transform into a </a:t>
            </a:r>
            <a:r>
              <a:rPr lang="en-US" dirty="0" err="1"/>
              <a:t>chrysalid</a:t>
            </a:r>
            <a:r>
              <a:rPr lang="en-US" dirty="0"/>
              <a:t>.</a:t>
            </a:r>
          </a:p>
          <a:p>
            <a:pPr algn="just"/>
            <a:r>
              <a:rPr lang="en-US" dirty="0"/>
              <a:t> The larva excretes silk substance after settling in a crevice and spin the cocoon.</a:t>
            </a:r>
          </a:p>
          <a:p>
            <a:pPr algn="just"/>
            <a:r>
              <a:rPr lang="en-US" dirty="0"/>
              <a:t> In 3-4 days, the cocoon formation is completed. Inside the cocoon the larva transforms itself into a brown </a:t>
            </a:r>
            <a:r>
              <a:rPr lang="en-US" dirty="0" err="1"/>
              <a:t>coloured</a:t>
            </a:r>
            <a:r>
              <a:rPr lang="en-US" dirty="0"/>
              <a:t> </a:t>
            </a:r>
            <a:r>
              <a:rPr lang="en-US" dirty="0" err="1"/>
              <a:t>chrysalid</a:t>
            </a:r>
            <a:r>
              <a:rPr lang="en-US" dirty="0"/>
              <a:t>.</a:t>
            </a:r>
          </a:p>
          <a:p>
            <a:pPr algn="just"/>
            <a:r>
              <a:rPr lang="en-US" dirty="0"/>
              <a:t> It is an intermediate form in between the larva and the moth.</a:t>
            </a:r>
          </a:p>
          <a:p>
            <a:pPr algn="just"/>
            <a:r>
              <a:rPr lang="en-US" dirty="0"/>
              <a:t> The essential organs of the moth are formed. The body is covered by hard integument. It can survive for long time inside the cocoon.</a:t>
            </a:r>
          </a:p>
          <a:p>
            <a:pPr algn="just"/>
            <a:r>
              <a:rPr lang="en-US" dirty="0"/>
              <a:t> The </a:t>
            </a:r>
            <a:r>
              <a:rPr lang="en-US" dirty="0" err="1"/>
              <a:t>colour</a:t>
            </a:r>
            <a:r>
              <a:rPr lang="en-US" dirty="0"/>
              <a:t> of the </a:t>
            </a:r>
            <a:r>
              <a:rPr lang="en-US" dirty="0" err="1"/>
              <a:t>chrysalid</a:t>
            </a:r>
            <a:r>
              <a:rPr lang="en-US" dirty="0"/>
              <a:t> turns black before the emergence of the moth.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10140" t="21428" r="8036" b="17679"/>
          <a:stretch>
            <a:fillRect/>
          </a:stretch>
        </p:blipFill>
        <p:spPr bwMode="auto">
          <a:xfrm>
            <a:off x="901338" y="953588"/>
            <a:ext cx="10646228" cy="445443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normAutofit/>
          </a:bodyPr>
          <a:lstStyle/>
          <a:p>
            <a:r>
              <a:rPr lang="en-IN" sz="3600" b="1" dirty="0">
                <a:solidFill>
                  <a:srgbClr val="FF0000"/>
                </a:solidFill>
                <a:latin typeface="Tahoma" panose="020B0604030504040204" pitchFamily="34" charset="0"/>
              </a:rPr>
              <a:t>LIFE CYCLE : MOTH</a:t>
            </a:r>
            <a:endParaRPr lang="en-US" sz="3600" dirty="0"/>
          </a:p>
        </p:txBody>
      </p:sp>
      <p:sp>
        <p:nvSpPr>
          <p:cNvPr id="3" name="Content Placeholder 2"/>
          <p:cNvSpPr>
            <a:spLocks noGrp="1"/>
          </p:cNvSpPr>
          <p:nvPr>
            <p:ph idx="1"/>
          </p:nvPr>
        </p:nvSpPr>
        <p:spPr>
          <a:xfrm>
            <a:off x="640079" y="1358536"/>
            <a:ext cx="11103429" cy="5133703"/>
          </a:xfrm>
        </p:spPr>
        <p:txBody>
          <a:bodyPr>
            <a:normAutofit/>
          </a:bodyPr>
          <a:lstStyle/>
          <a:p>
            <a:r>
              <a:rPr lang="en-US" dirty="0"/>
              <a:t>The moth emerges from the </a:t>
            </a:r>
            <a:r>
              <a:rPr lang="en-US" dirty="0" err="1"/>
              <a:t>chrysalid</a:t>
            </a:r>
            <a:r>
              <a:rPr lang="en-US" dirty="0"/>
              <a:t> forms after about 2 weeks.</a:t>
            </a:r>
          </a:p>
          <a:p>
            <a:r>
              <a:rPr lang="en-US" dirty="0"/>
              <a:t> The moth comes out through the open end of the cocoon.</a:t>
            </a:r>
          </a:p>
          <a:p>
            <a:r>
              <a:rPr lang="en-US" dirty="0"/>
              <a:t> It emerges normally in morning hours. </a:t>
            </a:r>
          </a:p>
          <a:p>
            <a:r>
              <a:rPr lang="en-US" dirty="0"/>
              <a:t> As soon as the moth emerges, they secrete some brown liquid which is known as </a:t>
            </a:r>
            <a:r>
              <a:rPr lang="en-US" dirty="0" err="1"/>
              <a:t>meconium</a:t>
            </a:r>
            <a:r>
              <a:rPr lang="en-US" dirty="0"/>
              <a:t>.</a:t>
            </a:r>
          </a:p>
          <a:p>
            <a:r>
              <a:rPr lang="en-US" dirty="0"/>
              <a:t>The newly hatched male and female moth abdomen has almost same size and their wings remain very soft but after sometime the male abdomen gradually become smaller and they fully stretch their wings which becomes harder.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10040" t="23036" r="8136" b="16071"/>
          <a:stretch>
            <a:fillRect/>
          </a:stretch>
        </p:blipFill>
        <p:spPr bwMode="auto">
          <a:xfrm>
            <a:off x="457200" y="731520"/>
            <a:ext cx="11207932" cy="468945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7286"/>
          </a:xfrm>
        </p:spPr>
        <p:txBody>
          <a:bodyPr>
            <a:normAutofit/>
          </a:bodyPr>
          <a:lstStyle/>
          <a:p>
            <a:r>
              <a:rPr lang="en-IN" sz="3600" b="1" dirty="0">
                <a:solidFill>
                  <a:srgbClr val="FF0000"/>
                </a:solidFill>
                <a:latin typeface="Tahoma" panose="020B0604030504040204" pitchFamily="34" charset="0"/>
              </a:rPr>
              <a:t>LIFE CYCLE : MOTH</a:t>
            </a:r>
            <a:endParaRPr lang="en-US" sz="3600" dirty="0"/>
          </a:p>
        </p:txBody>
      </p:sp>
      <p:sp>
        <p:nvSpPr>
          <p:cNvPr id="3" name="Content Placeholder 2"/>
          <p:cNvSpPr>
            <a:spLocks noGrp="1"/>
          </p:cNvSpPr>
          <p:nvPr>
            <p:ph idx="1"/>
          </p:nvPr>
        </p:nvSpPr>
        <p:spPr>
          <a:xfrm>
            <a:off x="574766" y="1267097"/>
            <a:ext cx="11247120" cy="5238206"/>
          </a:xfrm>
        </p:spPr>
        <p:txBody>
          <a:bodyPr>
            <a:normAutofit/>
          </a:bodyPr>
          <a:lstStyle/>
          <a:p>
            <a:pPr algn="just"/>
            <a:r>
              <a:rPr lang="en-US" sz="3200" dirty="0"/>
              <a:t> After stretching the wings, the male finds the female for mating which lasts about 24 hours.</a:t>
            </a:r>
          </a:p>
          <a:p>
            <a:pPr algn="just"/>
            <a:r>
              <a:rPr lang="en-US" sz="3200" dirty="0"/>
              <a:t> During mating the moths remain motionless.</a:t>
            </a:r>
          </a:p>
          <a:p>
            <a:pPr algn="just"/>
            <a:r>
              <a:rPr lang="en-US" sz="3200" dirty="0"/>
              <a:t> The male </a:t>
            </a:r>
            <a:r>
              <a:rPr lang="en-US" sz="3200" dirty="0" err="1"/>
              <a:t>unpairs</a:t>
            </a:r>
            <a:r>
              <a:rPr lang="en-US" sz="3200" dirty="0"/>
              <a:t> in next evening.</a:t>
            </a:r>
          </a:p>
          <a:p>
            <a:pPr algn="just"/>
            <a:r>
              <a:rPr lang="en-US" sz="3200" dirty="0"/>
              <a:t> After </a:t>
            </a:r>
            <a:r>
              <a:rPr lang="en-US" sz="3200" dirty="0" err="1"/>
              <a:t>unpairing</a:t>
            </a:r>
            <a:r>
              <a:rPr lang="en-US" sz="3200" dirty="0"/>
              <a:t>, the female lays the eggs normally during the night.</a:t>
            </a:r>
          </a:p>
          <a:p>
            <a:pPr algn="just"/>
            <a:r>
              <a:rPr lang="en-US" sz="3200" dirty="0"/>
              <a:t> A female moth lays about 300-500 eggs in cluster in 3-4 days.</a:t>
            </a:r>
          </a:p>
          <a:p>
            <a:pPr algn="just"/>
            <a:r>
              <a:rPr lang="en-US" sz="3200" dirty="0"/>
              <a:t>Life Cycle Continues.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l="9538" t="20536" r="7735" b="18036"/>
          <a:stretch>
            <a:fillRect/>
          </a:stretch>
        </p:blipFill>
        <p:spPr bwMode="auto">
          <a:xfrm>
            <a:off x="731519" y="1018902"/>
            <a:ext cx="10763795" cy="449362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ydeep Nath\Desktop\8132f017f66ba8a9138df93f9df76589.jpg"/>
          <p:cNvPicPr>
            <a:picLocks noChangeAspect="1" noChangeArrowheads="1"/>
          </p:cNvPicPr>
          <p:nvPr/>
        </p:nvPicPr>
        <p:blipFill>
          <a:blip r:embed="rId2"/>
          <a:srcRect/>
          <a:stretch>
            <a:fillRect/>
          </a:stretch>
        </p:blipFill>
        <p:spPr bwMode="auto">
          <a:xfrm>
            <a:off x="3145292" y="306298"/>
            <a:ext cx="5857875" cy="60420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92A7A9-6FE0-03AF-EC16-23FDB82410BD}"/>
              </a:ext>
            </a:extLst>
          </p:cNvPr>
          <p:cNvSpPr>
            <a:spLocks noGrp="1"/>
          </p:cNvSpPr>
          <p:nvPr>
            <p:ph idx="1"/>
          </p:nvPr>
        </p:nvSpPr>
        <p:spPr>
          <a:xfrm>
            <a:off x="452283" y="344129"/>
            <a:ext cx="11336593" cy="6322142"/>
          </a:xfrm>
        </p:spPr>
        <p:txBody>
          <a:bodyPr>
            <a:normAutofit lnSpcReduction="10000"/>
          </a:bodyPr>
          <a:lstStyle/>
          <a:p>
            <a:pPr algn="just" fontAlgn="auto">
              <a:spcBef>
                <a:spcPts val="0"/>
              </a:spcBef>
              <a:spcAft>
                <a:spcPts val="0"/>
              </a:spcAft>
              <a:buFont typeface="Wingdings" pitchFamily="2" charset="2"/>
              <a:buChar char="Ø"/>
              <a:defRPr/>
            </a:pPr>
            <a:r>
              <a:rPr lang="en-US" sz="2800" b="1" dirty="0">
                <a:solidFill>
                  <a:prstClr val="black"/>
                </a:solidFill>
                <a:latin typeface="Calibri"/>
              </a:rPr>
              <a:t>Sericulture means cultivation of host plants and rearing silkworms which finally produces SILK. </a:t>
            </a:r>
          </a:p>
          <a:p>
            <a:pPr algn="just" fontAlgn="auto">
              <a:spcBef>
                <a:spcPts val="0"/>
              </a:spcBef>
              <a:spcAft>
                <a:spcPts val="0"/>
              </a:spcAft>
              <a:buFont typeface="Wingdings" pitchFamily="2" charset="2"/>
              <a:buChar char="Ø"/>
              <a:defRPr/>
            </a:pPr>
            <a:endParaRPr lang="en-US" sz="2800" b="1" dirty="0">
              <a:solidFill>
                <a:prstClr val="black"/>
              </a:solidFill>
              <a:latin typeface="Calibri"/>
            </a:endParaRPr>
          </a:p>
          <a:p>
            <a:pPr algn="just" fontAlgn="auto">
              <a:spcBef>
                <a:spcPts val="0"/>
              </a:spcBef>
              <a:spcAft>
                <a:spcPts val="0"/>
              </a:spcAft>
              <a:buFont typeface="Wingdings" pitchFamily="2" charset="2"/>
              <a:buChar char="Ø"/>
              <a:defRPr/>
            </a:pPr>
            <a:r>
              <a:rPr lang="en-US" sz="2800" b="1" dirty="0">
                <a:solidFill>
                  <a:prstClr val="black"/>
                </a:solidFill>
                <a:latin typeface="Calibri"/>
              </a:rPr>
              <a:t>The word silk sounds luxury and class. </a:t>
            </a:r>
          </a:p>
          <a:p>
            <a:pPr algn="just" fontAlgn="auto">
              <a:spcBef>
                <a:spcPts val="0"/>
              </a:spcBef>
              <a:spcAft>
                <a:spcPts val="0"/>
              </a:spcAft>
              <a:buFont typeface="Wingdings" pitchFamily="2" charset="2"/>
              <a:buChar char="Ø"/>
              <a:defRPr/>
            </a:pPr>
            <a:endParaRPr lang="en-US" sz="1600" b="1" dirty="0">
              <a:solidFill>
                <a:prstClr val="black"/>
              </a:solidFill>
              <a:latin typeface="Calibri"/>
            </a:endParaRPr>
          </a:p>
          <a:p>
            <a:pPr algn="just" fontAlgn="auto">
              <a:spcBef>
                <a:spcPts val="0"/>
              </a:spcBef>
              <a:spcAft>
                <a:spcPts val="0"/>
              </a:spcAft>
              <a:buFont typeface="Wingdings" pitchFamily="2" charset="2"/>
              <a:buChar char="Ø"/>
              <a:defRPr/>
            </a:pPr>
            <a:r>
              <a:rPr lang="en-US" sz="2800" b="1" dirty="0">
                <a:solidFill>
                  <a:prstClr val="black"/>
                </a:solidFill>
                <a:latin typeface="Calibri"/>
              </a:rPr>
              <a:t>Till today, no other fabric can match it in luster and elegance. </a:t>
            </a:r>
          </a:p>
          <a:p>
            <a:pPr algn="just" fontAlgn="auto">
              <a:spcBef>
                <a:spcPts val="0"/>
              </a:spcBef>
              <a:spcAft>
                <a:spcPts val="0"/>
              </a:spcAft>
              <a:buFont typeface="Wingdings" pitchFamily="2" charset="2"/>
              <a:buChar char="Ø"/>
              <a:defRPr/>
            </a:pPr>
            <a:endParaRPr lang="en-US" sz="1600" b="1" dirty="0">
              <a:solidFill>
                <a:prstClr val="black"/>
              </a:solidFill>
              <a:latin typeface="Calibri"/>
            </a:endParaRPr>
          </a:p>
          <a:p>
            <a:pPr algn="just" fontAlgn="auto">
              <a:spcBef>
                <a:spcPts val="0"/>
              </a:spcBef>
              <a:spcAft>
                <a:spcPts val="0"/>
              </a:spcAft>
              <a:buFont typeface="Wingdings" pitchFamily="2" charset="2"/>
              <a:buChar char="Ø"/>
              <a:defRPr/>
            </a:pPr>
            <a:r>
              <a:rPr lang="en-US" sz="2800" b="1" dirty="0">
                <a:solidFill>
                  <a:prstClr val="black"/>
                </a:solidFill>
                <a:latin typeface="Calibri"/>
              </a:rPr>
              <a:t>As long as human desire for silk garments continues, the demand for sericulture activity remains. </a:t>
            </a:r>
          </a:p>
          <a:p>
            <a:pPr algn="just" fontAlgn="auto">
              <a:spcBef>
                <a:spcPts val="0"/>
              </a:spcBef>
              <a:spcAft>
                <a:spcPts val="0"/>
              </a:spcAft>
              <a:buFont typeface="Wingdings" pitchFamily="2" charset="2"/>
              <a:buChar char="Ø"/>
              <a:defRPr/>
            </a:pPr>
            <a:endParaRPr lang="en-US" sz="1800" b="1" dirty="0">
              <a:solidFill>
                <a:prstClr val="black"/>
              </a:solidFill>
              <a:latin typeface="Calibri"/>
            </a:endParaRPr>
          </a:p>
          <a:p>
            <a:pPr algn="just" fontAlgn="auto">
              <a:spcBef>
                <a:spcPts val="0"/>
              </a:spcBef>
              <a:spcAft>
                <a:spcPts val="0"/>
              </a:spcAft>
              <a:buFont typeface="Wingdings" pitchFamily="2" charset="2"/>
              <a:buChar char="Ø"/>
              <a:defRPr/>
            </a:pPr>
            <a:r>
              <a:rPr lang="en-US" sz="2800" b="1" dirty="0">
                <a:solidFill>
                  <a:prstClr val="black"/>
                </a:solidFill>
                <a:latin typeface="Calibri"/>
              </a:rPr>
              <a:t>Silk is the queen of textile and the naturally produced animal </a:t>
            </a:r>
            <a:r>
              <a:rPr lang="en-US" sz="2800" b="1" dirty="0" err="1">
                <a:solidFill>
                  <a:prstClr val="black"/>
                </a:solidFill>
                <a:latin typeface="Calibri"/>
              </a:rPr>
              <a:t>fibre</a:t>
            </a:r>
            <a:endParaRPr lang="en-US" sz="2800" b="1" dirty="0">
              <a:solidFill>
                <a:prstClr val="black"/>
              </a:solidFill>
              <a:latin typeface="Calibri"/>
            </a:endParaRPr>
          </a:p>
          <a:p>
            <a:pPr algn="just" fontAlgn="auto">
              <a:spcBef>
                <a:spcPts val="0"/>
              </a:spcBef>
              <a:spcAft>
                <a:spcPts val="0"/>
              </a:spcAft>
              <a:buFont typeface="Wingdings" pitchFamily="2" charset="2"/>
              <a:buChar char="Ø"/>
              <a:defRPr/>
            </a:pPr>
            <a:endParaRPr lang="en-US" sz="1800" b="1" dirty="0">
              <a:solidFill>
                <a:prstClr val="black"/>
              </a:solidFill>
              <a:latin typeface="Calibri"/>
            </a:endParaRPr>
          </a:p>
          <a:p>
            <a:pPr indent="457200" algn="just" eaLnBrk="0" hangingPunct="0">
              <a:buFont typeface="Wingdings" pitchFamily="2" charset="2"/>
              <a:buChar char="Ø"/>
              <a:defRPr/>
            </a:pPr>
            <a:r>
              <a:rPr lang="en-US" sz="2800" b="1" dirty="0">
                <a:solidFill>
                  <a:prstClr val="black"/>
                </a:solidFill>
                <a:latin typeface="Calibri"/>
                <a:ea typeface="Times New Roman" pitchFamily="18" charset="0"/>
                <a:cs typeface="Times New Roman" pitchFamily="18" charset="0"/>
              </a:rPr>
              <a:t>Silk is known as BIO STEEL due to strength of it.</a:t>
            </a:r>
            <a:endParaRPr lang="en-US" sz="2000" b="1" dirty="0">
              <a:solidFill>
                <a:prstClr val="black"/>
              </a:solidFill>
              <a:latin typeface="Calibri"/>
              <a:ea typeface="Times New Roman" pitchFamily="18" charset="0"/>
              <a:cs typeface="Times New Roman" pitchFamily="18" charset="0"/>
            </a:endParaRPr>
          </a:p>
          <a:p>
            <a:pPr indent="457200" algn="just" eaLnBrk="0" hangingPunct="0">
              <a:buFont typeface="Wingdings" pitchFamily="2" charset="2"/>
              <a:buChar char="Ø"/>
              <a:defRPr/>
            </a:pPr>
            <a:r>
              <a:rPr lang="en-US" sz="2800" b="1" dirty="0">
                <a:solidFill>
                  <a:prstClr val="black"/>
                </a:solidFill>
                <a:latin typeface="Calibri"/>
                <a:ea typeface="Times New Roman" pitchFamily="18" charset="0"/>
                <a:cs typeface="Times New Roman" pitchFamily="18" charset="0"/>
              </a:rPr>
              <a:t>China is the world’s largest producer of silk. Though, way behind in quantum of production, the Indian silk industry has some unique features.</a:t>
            </a:r>
          </a:p>
          <a:p>
            <a:pPr indent="457200" algn="just" eaLnBrk="0" hangingPunct="0">
              <a:buFont typeface="Wingdings" pitchFamily="2" charset="2"/>
              <a:buChar char="Ø"/>
              <a:defRPr/>
            </a:pPr>
            <a:r>
              <a:rPr lang="en-US" sz="2800" b="1" dirty="0">
                <a:solidFill>
                  <a:prstClr val="black"/>
                </a:solidFill>
                <a:latin typeface="Calibri"/>
                <a:ea typeface="Times New Roman" pitchFamily="18" charset="0"/>
                <a:cs typeface="Times New Roman" pitchFamily="18" charset="0"/>
              </a:rPr>
              <a:t>India is emerging as a major silk producing country in the world. Among the countries producing silk, India ranks second.</a:t>
            </a:r>
            <a:endParaRPr lang="en-IN" dirty="0"/>
          </a:p>
        </p:txBody>
      </p:sp>
    </p:spTree>
    <p:extLst>
      <p:ext uri="{BB962C8B-B14F-4D97-AF65-F5344CB8AC3E}">
        <p14:creationId xmlns:p14="http://schemas.microsoft.com/office/powerpoint/2010/main" val="65138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F8284-5F68-523F-64BC-AC0DE038CE2D}"/>
              </a:ext>
            </a:extLst>
          </p:cNvPr>
          <p:cNvSpPr>
            <a:spLocks noGrp="1"/>
          </p:cNvSpPr>
          <p:nvPr>
            <p:ph type="title"/>
          </p:nvPr>
        </p:nvSpPr>
        <p:spPr>
          <a:xfrm>
            <a:off x="540774" y="152400"/>
            <a:ext cx="10515600" cy="559107"/>
          </a:xfrm>
        </p:spPr>
        <p:txBody>
          <a:bodyPr>
            <a:normAutofit/>
          </a:bodyPr>
          <a:lstStyle/>
          <a:p>
            <a:r>
              <a:rPr lang="en-IN" altLang="en-US" sz="3200" b="1" dirty="0">
                <a:solidFill>
                  <a:srgbClr val="FF0000"/>
                </a:solidFill>
                <a:latin typeface="Tahoma" panose="020B0604030504040204" pitchFamily="34" charset="0"/>
              </a:rPr>
              <a:t>HISTORICAL PERSPECTIVE:</a:t>
            </a:r>
            <a:endParaRPr lang="en-IN" sz="3200" dirty="0"/>
          </a:p>
        </p:txBody>
      </p:sp>
      <p:sp>
        <p:nvSpPr>
          <p:cNvPr id="3" name="Content Placeholder 2">
            <a:extLst>
              <a:ext uri="{FF2B5EF4-FFF2-40B4-BE49-F238E27FC236}">
                <a16:creationId xmlns:a16="http://schemas.microsoft.com/office/drawing/2014/main" id="{5EFDA531-DFAC-7379-5113-CE243437BA7C}"/>
              </a:ext>
            </a:extLst>
          </p:cNvPr>
          <p:cNvSpPr>
            <a:spLocks noGrp="1"/>
          </p:cNvSpPr>
          <p:nvPr>
            <p:ph idx="1"/>
          </p:nvPr>
        </p:nvSpPr>
        <p:spPr>
          <a:xfrm>
            <a:off x="540774" y="924232"/>
            <a:ext cx="11277600" cy="3647768"/>
          </a:xfrm>
        </p:spPr>
        <p:txBody>
          <a:bodyPr>
            <a:normAutofit/>
          </a:bodyPr>
          <a:lstStyle/>
          <a:p>
            <a:pPr algn="just" fontAlgn="auto">
              <a:spcBef>
                <a:spcPts val="0"/>
              </a:spcBef>
              <a:spcAft>
                <a:spcPts val="0"/>
              </a:spcAft>
              <a:buFont typeface="Wingdings" pitchFamily="2" charset="2"/>
              <a:buChar char="Ø"/>
              <a:defRPr/>
            </a:pPr>
            <a:r>
              <a:rPr lang="en-US" sz="2400" b="1" u="sng" dirty="0">
                <a:solidFill>
                  <a:prstClr val="black"/>
                </a:solidFill>
                <a:latin typeface="Times New Roman" panose="02020603050405020304" pitchFamily="18" charset="0"/>
                <a:cs typeface="Times New Roman" panose="02020603050405020304" pitchFamily="18" charset="0"/>
              </a:rPr>
              <a:t>CHINA</a:t>
            </a:r>
            <a:r>
              <a:rPr lang="en-US" sz="2400" dirty="0">
                <a:solidFill>
                  <a:prstClr val="black"/>
                </a:solidFill>
                <a:latin typeface="Times New Roman" panose="02020603050405020304" pitchFamily="18" charset="0"/>
                <a:cs typeface="Times New Roman" panose="02020603050405020304" pitchFamily="18" charset="0"/>
              </a:rPr>
              <a:t> IS THE ORIGIN OF SERICULTURE.</a:t>
            </a:r>
          </a:p>
          <a:p>
            <a:pPr algn="just" fontAlgn="auto">
              <a:spcBef>
                <a:spcPts val="0"/>
              </a:spcBef>
              <a:spcAft>
                <a:spcPts val="0"/>
              </a:spcAft>
              <a:buFont typeface="Wingdings" pitchFamily="2" charset="2"/>
              <a:buChar char="Ø"/>
              <a:defRPr/>
            </a:pPr>
            <a:r>
              <a:rPr lang="en-US" sz="2400" dirty="0">
                <a:solidFill>
                  <a:prstClr val="black"/>
                </a:solidFill>
                <a:latin typeface="Times New Roman" panose="02020603050405020304" pitchFamily="18" charset="0"/>
                <a:cs typeface="Times New Roman" panose="02020603050405020304" pitchFamily="18" charset="0"/>
              </a:rPr>
              <a:t>CHINESE LADY NAMED </a:t>
            </a:r>
            <a:r>
              <a:rPr lang="en-IN" sz="2400" b="1" u="sng" dirty="0">
                <a:solidFill>
                  <a:prstClr val="black"/>
                </a:solidFill>
                <a:latin typeface="Times New Roman" panose="02020603050405020304" pitchFamily="18" charset="0"/>
                <a:cs typeface="Times New Roman" panose="02020603050405020304" pitchFamily="18" charset="0"/>
              </a:rPr>
              <a:t>HSI-LING-SHIH</a:t>
            </a:r>
            <a:r>
              <a:rPr lang="en-IN" sz="2400" b="1" dirty="0">
                <a:solidFill>
                  <a:prstClr val="black"/>
                </a:solidFill>
                <a:latin typeface="Times New Roman" panose="02020603050405020304" pitchFamily="18" charset="0"/>
                <a:cs typeface="Times New Roman" panose="02020603050405020304" pitchFamily="18" charset="0"/>
              </a:rPr>
              <a:t> </a:t>
            </a:r>
            <a:r>
              <a:rPr lang="en-IN" sz="2400" dirty="0">
                <a:solidFill>
                  <a:prstClr val="black"/>
                </a:solidFill>
                <a:latin typeface="Times New Roman" panose="02020603050405020304" pitchFamily="18" charset="0"/>
                <a:cs typeface="Times New Roman" panose="02020603050405020304" pitchFamily="18" charset="0"/>
              </a:rPr>
              <a:t>INVENTED MYSTERY OF SILKWORM COCOONS ACCIDENTALY.</a:t>
            </a:r>
          </a:p>
          <a:p>
            <a:pPr algn="just" fontAlgn="auto">
              <a:spcBef>
                <a:spcPts val="0"/>
              </a:spcBef>
              <a:spcAft>
                <a:spcPts val="0"/>
              </a:spcAft>
              <a:buFont typeface="Wingdings" pitchFamily="2" charset="2"/>
              <a:buChar char="Ø"/>
              <a:defRPr/>
            </a:pPr>
            <a:r>
              <a:rPr lang="en-US" sz="2400" dirty="0">
                <a:latin typeface="Times New Roman" panose="02020603050405020304" pitchFamily="18" charset="0"/>
                <a:cs typeface="Times New Roman" panose="02020603050405020304" pitchFamily="18" charset="0"/>
              </a:rPr>
              <a:t>She was drinking tea under tree, when a silk cocoon fell into her tea cup and the hot tea loosened the long strand of silk.</a:t>
            </a:r>
          </a:p>
          <a:p>
            <a:pPr algn="just" fontAlgn="auto">
              <a:spcBef>
                <a:spcPts val="0"/>
              </a:spcBef>
              <a:spcAft>
                <a:spcPts val="0"/>
              </a:spcAft>
              <a:buFont typeface="Wingdings" pitchFamily="2" charset="2"/>
              <a:buChar char="Ø"/>
              <a:defRPr/>
            </a:pPr>
            <a:r>
              <a:rPr lang="en-US" sz="2400" dirty="0">
                <a:latin typeface="Times New Roman" panose="02020603050405020304" pitchFamily="18" charset="0"/>
                <a:cs typeface="Times New Roman" panose="02020603050405020304" pitchFamily="18" charset="0"/>
              </a:rPr>
              <a:t>As she it out, and started to wrap the silk thread around her flinger, she felt the warm sensation.</a:t>
            </a:r>
          </a:p>
          <a:p>
            <a:pPr algn="just" fontAlgn="auto">
              <a:spcBef>
                <a:spcPts val="0"/>
              </a:spcBef>
              <a:spcAft>
                <a:spcPts val="0"/>
              </a:spcAft>
              <a:buFont typeface="Wingdings" pitchFamily="2" charset="2"/>
              <a:buChar char="Ø"/>
              <a:defRPr/>
            </a:pPr>
            <a:r>
              <a:rPr lang="en-US" sz="2400" dirty="0">
                <a:latin typeface="Times New Roman" panose="02020603050405020304" pitchFamily="18" charset="0"/>
                <a:cs typeface="Times New Roman" panose="02020603050405020304" pitchFamily="18" charset="0"/>
              </a:rPr>
              <a:t>When silk ran out, an larva appeared. She realized that it was this larva that produces the silk.</a:t>
            </a:r>
          </a:p>
          <a:p>
            <a:pPr algn="just" fontAlgn="auto">
              <a:spcBef>
                <a:spcPts val="0"/>
              </a:spcBef>
              <a:spcAft>
                <a:spcPts val="0"/>
              </a:spcAft>
              <a:buFont typeface="Wingdings" pitchFamily="2" charset="2"/>
              <a:buChar char="Ø"/>
              <a:defRPr/>
            </a:pPr>
            <a:r>
              <a:rPr lang="en-US" sz="2400" dirty="0">
                <a:latin typeface="Times New Roman" panose="02020603050405020304" pitchFamily="18" charset="0"/>
                <a:cs typeface="Times New Roman" panose="02020603050405020304" pitchFamily="18" charset="0"/>
              </a:rPr>
              <a:t>Soon, she taught this to people and it became wide spread.</a:t>
            </a:r>
            <a:endParaRPr lang="en-I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F838C1B-538C-A5AD-5627-A3A8DC9C5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19" y="4286865"/>
            <a:ext cx="10345381" cy="2418735"/>
          </a:xfrm>
          <a:prstGeom prst="rect">
            <a:avLst/>
          </a:prstGeom>
        </p:spPr>
      </p:pic>
    </p:spTree>
    <p:extLst>
      <p:ext uri="{BB962C8B-B14F-4D97-AF65-F5344CB8AC3E}">
        <p14:creationId xmlns:p14="http://schemas.microsoft.com/office/powerpoint/2010/main" val="223375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789A-7B82-8D81-8E56-3DDD3C57AC1A}"/>
              </a:ext>
            </a:extLst>
          </p:cNvPr>
          <p:cNvSpPr>
            <a:spLocks noGrp="1"/>
          </p:cNvSpPr>
          <p:nvPr>
            <p:ph type="title"/>
          </p:nvPr>
        </p:nvSpPr>
        <p:spPr>
          <a:xfrm>
            <a:off x="838200" y="365126"/>
            <a:ext cx="10515600" cy="332964"/>
          </a:xfrm>
        </p:spPr>
        <p:txBody>
          <a:bodyPr>
            <a:noAutofit/>
          </a:bodyPr>
          <a:lstStyle/>
          <a:p>
            <a:r>
              <a:rPr lang="en-IN" altLang="en-US" sz="3200" b="1" dirty="0">
                <a:solidFill>
                  <a:srgbClr val="FF0000"/>
                </a:solidFill>
                <a:latin typeface="Tahoma" panose="020B0604030504040204" pitchFamily="34" charset="0"/>
              </a:rPr>
              <a:t>TYPES OF SILK :</a:t>
            </a:r>
            <a:endParaRPr lang="en-IN" sz="3200" dirty="0"/>
          </a:p>
        </p:txBody>
      </p:sp>
      <p:graphicFrame>
        <p:nvGraphicFramePr>
          <p:cNvPr id="4" name="Table 3">
            <a:extLst>
              <a:ext uri="{FF2B5EF4-FFF2-40B4-BE49-F238E27FC236}">
                <a16:creationId xmlns:a16="http://schemas.microsoft.com/office/drawing/2014/main" id="{50715DAB-21B4-4C1D-74A3-6358CFCE05CE}"/>
              </a:ext>
            </a:extLst>
          </p:cNvPr>
          <p:cNvGraphicFramePr>
            <a:graphicFrameLocks noGrp="1"/>
          </p:cNvGraphicFramePr>
          <p:nvPr>
            <p:extLst>
              <p:ext uri="{D42A27DB-BD31-4B8C-83A1-F6EECF244321}">
                <p14:modId xmlns:p14="http://schemas.microsoft.com/office/powerpoint/2010/main" val="3214200570"/>
              </p:ext>
            </p:extLst>
          </p:nvPr>
        </p:nvGraphicFramePr>
        <p:xfrm>
          <a:off x="838200" y="1200114"/>
          <a:ext cx="10238660" cy="5222932"/>
        </p:xfrm>
        <a:graphic>
          <a:graphicData uri="http://schemas.openxmlformats.org/drawingml/2006/table">
            <a:tbl>
              <a:tblPr firstRow="1" bandRow="1">
                <a:tableStyleId>{21E4AEA4-8DFA-4A89-87EB-49C32662AFE0}</a:tableStyleId>
              </a:tblPr>
              <a:tblGrid>
                <a:gridCol w="2559665">
                  <a:extLst>
                    <a:ext uri="{9D8B030D-6E8A-4147-A177-3AD203B41FA5}">
                      <a16:colId xmlns:a16="http://schemas.microsoft.com/office/drawing/2014/main" val="835729121"/>
                    </a:ext>
                  </a:extLst>
                </a:gridCol>
                <a:gridCol w="2559665">
                  <a:extLst>
                    <a:ext uri="{9D8B030D-6E8A-4147-A177-3AD203B41FA5}">
                      <a16:colId xmlns:a16="http://schemas.microsoft.com/office/drawing/2014/main" val="1225486230"/>
                    </a:ext>
                  </a:extLst>
                </a:gridCol>
                <a:gridCol w="2559665">
                  <a:extLst>
                    <a:ext uri="{9D8B030D-6E8A-4147-A177-3AD203B41FA5}">
                      <a16:colId xmlns:a16="http://schemas.microsoft.com/office/drawing/2014/main" val="1564303703"/>
                    </a:ext>
                  </a:extLst>
                </a:gridCol>
                <a:gridCol w="2559665">
                  <a:extLst>
                    <a:ext uri="{9D8B030D-6E8A-4147-A177-3AD203B41FA5}">
                      <a16:colId xmlns:a16="http://schemas.microsoft.com/office/drawing/2014/main" val="2284046706"/>
                    </a:ext>
                  </a:extLst>
                </a:gridCol>
              </a:tblGrid>
              <a:tr h="848533">
                <a:tc>
                  <a:txBody>
                    <a:bodyPr/>
                    <a:lstStyle/>
                    <a:p>
                      <a:r>
                        <a:rPr lang="en-IN" sz="2400" dirty="0"/>
                        <a:t>SILK TYPE</a:t>
                      </a:r>
                    </a:p>
                  </a:txBody>
                  <a:tcPr/>
                </a:tc>
                <a:tc>
                  <a:txBody>
                    <a:bodyPr/>
                    <a:lstStyle/>
                    <a:p>
                      <a:r>
                        <a:rPr lang="en-IN" sz="2000" dirty="0"/>
                        <a:t>SILKWORM</a:t>
                      </a:r>
                    </a:p>
                  </a:txBody>
                  <a:tcPr/>
                </a:tc>
                <a:tc>
                  <a:txBody>
                    <a:bodyPr/>
                    <a:lstStyle/>
                    <a:p>
                      <a:r>
                        <a:rPr lang="en-IN" sz="2000" dirty="0"/>
                        <a:t>HOST PLANT</a:t>
                      </a:r>
                    </a:p>
                  </a:txBody>
                  <a:tcPr/>
                </a:tc>
                <a:tc>
                  <a:txBody>
                    <a:bodyPr/>
                    <a:lstStyle/>
                    <a:p>
                      <a:r>
                        <a:rPr lang="en-IN" sz="2000" dirty="0"/>
                        <a:t>DISTRIBUTION</a:t>
                      </a:r>
                    </a:p>
                  </a:txBody>
                  <a:tcPr/>
                </a:tc>
                <a:extLst>
                  <a:ext uri="{0D108BD9-81ED-4DB2-BD59-A6C34878D82A}">
                    <a16:rowId xmlns:a16="http://schemas.microsoft.com/office/drawing/2014/main" val="1823727416"/>
                  </a:ext>
                </a:extLst>
              </a:tr>
              <a:tr h="848533">
                <a:tc>
                  <a:txBody>
                    <a:bodyPr/>
                    <a:lstStyle/>
                    <a:p>
                      <a:r>
                        <a:rPr lang="en-IN" b="1" dirty="0"/>
                        <a:t>Mulberry Silk</a:t>
                      </a:r>
                    </a:p>
                  </a:txBody>
                  <a:tcPr/>
                </a:tc>
                <a:tc>
                  <a:txBody>
                    <a:bodyPr/>
                    <a:lstStyle/>
                    <a:p>
                      <a:r>
                        <a:rPr lang="en-IN" b="1" dirty="0"/>
                        <a:t>Bombyx mori</a:t>
                      </a:r>
                    </a:p>
                  </a:txBody>
                  <a:tcPr/>
                </a:tc>
                <a:tc>
                  <a:txBody>
                    <a:bodyPr/>
                    <a:lstStyle/>
                    <a:p>
                      <a:r>
                        <a:rPr lang="en-IN" b="1" dirty="0"/>
                        <a:t>Morus alba</a:t>
                      </a:r>
                    </a:p>
                  </a:txBody>
                  <a:tcPr/>
                </a:tc>
                <a:tc>
                  <a:txBody>
                    <a:bodyPr/>
                    <a:lstStyle/>
                    <a:p>
                      <a:r>
                        <a:rPr lang="en-IN" b="1" dirty="0"/>
                        <a:t>Europe</a:t>
                      </a:r>
                    </a:p>
                    <a:p>
                      <a:r>
                        <a:rPr lang="en-IN" b="1" dirty="0"/>
                        <a:t>China</a:t>
                      </a:r>
                    </a:p>
                    <a:p>
                      <a:r>
                        <a:rPr lang="en-IN" b="1" dirty="0"/>
                        <a:t>USA</a:t>
                      </a:r>
                    </a:p>
                  </a:txBody>
                  <a:tcPr/>
                </a:tc>
                <a:extLst>
                  <a:ext uri="{0D108BD9-81ED-4DB2-BD59-A6C34878D82A}">
                    <a16:rowId xmlns:a16="http://schemas.microsoft.com/office/drawing/2014/main" val="4250535355"/>
                  </a:ext>
                </a:extLst>
              </a:tr>
              <a:tr h="848533">
                <a:tc>
                  <a:txBody>
                    <a:bodyPr/>
                    <a:lstStyle/>
                    <a:p>
                      <a:r>
                        <a:rPr lang="en-IN" b="1" dirty="0"/>
                        <a:t>Tropical </a:t>
                      </a:r>
                      <a:r>
                        <a:rPr lang="en-IN" b="1" dirty="0" err="1"/>
                        <a:t>Tasar</a:t>
                      </a:r>
                      <a:r>
                        <a:rPr lang="en-IN" b="1" dirty="0"/>
                        <a:t> Silk</a:t>
                      </a:r>
                    </a:p>
                  </a:txBody>
                  <a:tcPr/>
                </a:tc>
                <a:tc>
                  <a:txBody>
                    <a:bodyPr/>
                    <a:lstStyle/>
                    <a:p>
                      <a:r>
                        <a:rPr lang="en-IN" b="1" dirty="0"/>
                        <a:t>Antheraea mylitta</a:t>
                      </a:r>
                    </a:p>
                  </a:txBody>
                  <a:tcPr/>
                </a:tc>
                <a:tc>
                  <a:txBody>
                    <a:bodyPr/>
                    <a:lstStyle/>
                    <a:p>
                      <a:r>
                        <a:rPr lang="en-IN" b="1" dirty="0"/>
                        <a:t>Terminalia tomentosa</a:t>
                      </a:r>
                    </a:p>
                    <a:p>
                      <a:r>
                        <a:rPr lang="en-IN" b="1" dirty="0"/>
                        <a:t>T. Arjuna( Arjun)</a:t>
                      </a:r>
                    </a:p>
                  </a:txBody>
                  <a:tcPr/>
                </a:tc>
                <a:tc>
                  <a:txBody>
                    <a:bodyPr/>
                    <a:lstStyle/>
                    <a:p>
                      <a:r>
                        <a:rPr lang="en-IN" b="1" dirty="0"/>
                        <a:t>Tropical forest zone ranging from Bihar , Jharkhand to Karnataka</a:t>
                      </a:r>
                    </a:p>
                  </a:txBody>
                  <a:tcPr/>
                </a:tc>
                <a:extLst>
                  <a:ext uri="{0D108BD9-81ED-4DB2-BD59-A6C34878D82A}">
                    <a16:rowId xmlns:a16="http://schemas.microsoft.com/office/drawing/2014/main" val="2611523731"/>
                  </a:ext>
                </a:extLst>
              </a:tr>
              <a:tr h="848533">
                <a:tc>
                  <a:txBody>
                    <a:bodyPr/>
                    <a:lstStyle/>
                    <a:p>
                      <a:r>
                        <a:rPr lang="en-IN" b="1" dirty="0"/>
                        <a:t>Temperate </a:t>
                      </a:r>
                      <a:r>
                        <a:rPr lang="en-IN" b="1" dirty="0" err="1"/>
                        <a:t>Tasar</a:t>
                      </a:r>
                      <a:r>
                        <a:rPr lang="en-IN" b="1" dirty="0"/>
                        <a:t> Silk</a:t>
                      </a:r>
                    </a:p>
                  </a:txBody>
                  <a:tcPr/>
                </a:tc>
                <a:tc>
                  <a:txBody>
                    <a:bodyPr/>
                    <a:lstStyle/>
                    <a:p>
                      <a:r>
                        <a:rPr lang="en-IN" sz="1800" b="1" i="0" kern="1200" dirty="0">
                          <a:solidFill>
                            <a:schemeClr val="dk1"/>
                          </a:solidFill>
                          <a:effectLst/>
                          <a:latin typeface="+mn-lt"/>
                          <a:ea typeface="+mn-ea"/>
                          <a:cs typeface="+mn-cs"/>
                        </a:rPr>
                        <a:t>Antheraea </a:t>
                      </a:r>
                      <a:r>
                        <a:rPr lang="en-IN" sz="1800" b="1" i="0" kern="1200" dirty="0" err="1">
                          <a:solidFill>
                            <a:schemeClr val="dk1"/>
                          </a:solidFill>
                          <a:effectLst/>
                          <a:latin typeface="+mn-lt"/>
                          <a:ea typeface="+mn-ea"/>
                          <a:cs typeface="+mn-cs"/>
                        </a:rPr>
                        <a:t>pernyi</a:t>
                      </a:r>
                      <a:endParaRPr lang="en-IN" b="1" dirty="0"/>
                    </a:p>
                  </a:txBody>
                  <a:tcPr/>
                </a:tc>
                <a:tc>
                  <a:txBody>
                    <a:bodyPr/>
                    <a:lstStyle/>
                    <a:p>
                      <a:r>
                        <a:rPr lang="en-IN" b="1" dirty="0"/>
                        <a:t>Quercus serrata</a:t>
                      </a:r>
                    </a:p>
                  </a:txBody>
                  <a:tcPr/>
                </a:tc>
                <a:tc>
                  <a:txBody>
                    <a:bodyPr/>
                    <a:lstStyle/>
                    <a:p>
                      <a:r>
                        <a:rPr lang="en-IN" b="1" dirty="0"/>
                        <a:t>Sub Himalayan region and north eastern India</a:t>
                      </a:r>
                    </a:p>
                  </a:txBody>
                  <a:tcPr/>
                </a:tc>
                <a:extLst>
                  <a:ext uri="{0D108BD9-81ED-4DB2-BD59-A6C34878D82A}">
                    <a16:rowId xmlns:a16="http://schemas.microsoft.com/office/drawing/2014/main" val="1407362729"/>
                  </a:ext>
                </a:extLst>
              </a:tr>
              <a:tr h="848533">
                <a:tc>
                  <a:txBody>
                    <a:bodyPr/>
                    <a:lstStyle/>
                    <a:p>
                      <a:r>
                        <a:rPr lang="en-IN" b="1" dirty="0"/>
                        <a:t>Eri Silk or </a:t>
                      </a:r>
                      <a:r>
                        <a:rPr lang="en-IN" b="1" dirty="0" err="1"/>
                        <a:t>Errandi</a:t>
                      </a:r>
                      <a:r>
                        <a:rPr lang="en-IN" b="1" dirty="0"/>
                        <a:t> Silk</a:t>
                      </a:r>
                    </a:p>
                  </a:txBody>
                  <a:tcPr/>
                </a:tc>
                <a:tc>
                  <a:txBody>
                    <a:bodyPr/>
                    <a:lstStyle/>
                    <a:p>
                      <a:r>
                        <a:rPr lang="en-IN" b="1" dirty="0" err="1"/>
                        <a:t>Philosamia</a:t>
                      </a:r>
                      <a:r>
                        <a:rPr lang="en-IN" b="1" dirty="0"/>
                        <a:t> </a:t>
                      </a:r>
                      <a:r>
                        <a:rPr lang="en-IN" b="1" dirty="0" err="1"/>
                        <a:t>ricini</a:t>
                      </a:r>
                      <a:endParaRPr lang="en-IN" b="1" dirty="0"/>
                    </a:p>
                  </a:txBody>
                  <a:tcPr/>
                </a:tc>
                <a:tc>
                  <a:txBody>
                    <a:bodyPr/>
                    <a:lstStyle/>
                    <a:p>
                      <a:r>
                        <a:rPr lang="en-IN" b="1" dirty="0"/>
                        <a:t>Castor, Tapioca</a:t>
                      </a:r>
                    </a:p>
                  </a:txBody>
                  <a:tcPr/>
                </a:tc>
                <a:tc>
                  <a:txBody>
                    <a:bodyPr/>
                    <a:lstStyle/>
                    <a:p>
                      <a:r>
                        <a:rPr lang="en-IN" b="1" dirty="0"/>
                        <a:t>Assam and eastern Parts of India</a:t>
                      </a:r>
                    </a:p>
                  </a:txBody>
                  <a:tcPr/>
                </a:tc>
                <a:extLst>
                  <a:ext uri="{0D108BD9-81ED-4DB2-BD59-A6C34878D82A}">
                    <a16:rowId xmlns:a16="http://schemas.microsoft.com/office/drawing/2014/main" val="2370186705"/>
                  </a:ext>
                </a:extLst>
              </a:tr>
              <a:tr h="848533">
                <a:tc>
                  <a:txBody>
                    <a:bodyPr/>
                    <a:lstStyle/>
                    <a:p>
                      <a:r>
                        <a:rPr lang="en-IN" b="1" dirty="0"/>
                        <a:t>Muga Silk</a:t>
                      </a:r>
                    </a:p>
                  </a:txBody>
                  <a:tcPr/>
                </a:tc>
                <a:tc>
                  <a:txBody>
                    <a:bodyPr/>
                    <a:lstStyle/>
                    <a:p>
                      <a:r>
                        <a:rPr lang="en-IN" b="1" dirty="0"/>
                        <a:t>Antheraea </a:t>
                      </a:r>
                      <a:r>
                        <a:rPr lang="en-IN" b="1" dirty="0" err="1"/>
                        <a:t>assamensis</a:t>
                      </a:r>
                      <a:endParaRPr lang="en-IN" b="1" dirty="0"/>
                    </a:p>
                  </a:txBody>
                  <a:tcPr/>
                </a:tc>
                <a:tc>
                  <a:txBody>
                    <a:bodyPr/>
                    <a:lstStyle/>
                    <a:p>
                      <a:r>
                        <a:rPr lang="en-IN" b="1" dirty="0"/>
                        <a:t>Som , </a:t>
                      </a:r>
                      <a:r>
                        <a:rPr lang="en-IN" b="1" dirty="0" err="1"/>
                        <a:t>Sualu</a:t>
                      </a:r>
                      <a:endParaRPr lang="en-IN" b="1" dirty="0"/>
                    </a:p>
                  </a:txBody>
                  <a:tcPr/>
                </a:tc>
                <a:tc>
                  <a:txBody>
                    <a:bodyPr/>
                    <a:lstStyle/>
                    <a:p>
                      <a:r>
                        <a:rPr lang="en-IN" b="1" dirty="0"/>
                        <a:t>Brahmaputra Valley</a:t>
                      </a:r>
                    </a:p>
                  </a:txBody>
                  <a:tcPr/>
                </a:tc>
                <a:extLst>
                  <a:ext uri="{0D108BD9-81ED-4DB2-BD59-A6C34878D82A}">
                    <a16:rowId xmlns:a16="http://schemas.microsoft.com/office/drawing/2014/main" val="1946724832"/>
                  </a:ext>
                </a:extLst>
              </a:tr>
            </a:tbl>
          </a:graphicData>
        </a:graphic>
      </p:graphicFrame>
    </p:spTree>
    <p:extLst>
      <p:ext uri="{BB962C8B-B14F-4D97-AF65-F5344CB8AC3E}">
        <p14:creationId xmlns:p14="http://schemas.microsoft.com/office/powerpoint/2010/main" val="55565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C04E9C-17BC-1F44-0E21-9CF294BFC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252" y="186813"/>
            <a:ext cx="7498281" cy="6297485"/>
          </a:xfrm>
          <a:prstGeom prst="rect">
            <a:avLst/>
          </a:prstGeom>
        </p:spPr>
      </p:pic>
    </p:spTree>
    <p:extLst>
      <p:ext uri="{BB962C8B-B14F-4D97-AF65-F5344CB8AC3E}">
        <p14:creationId xmlns:p14="http://schemas.microsoft.com/office/powerpoint/2010/main" val="143910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5739-D1DF-8AF9-07B2-02D338EA8D6F}"/>
              </a:ext>
            </a:extLst>
          </p:cNvPr>
          <p:cNvSpPr>
            <a:spLocks noGrp="1"/>
          </p:cNvSpPr>
          <p:nvPr>
            <p:ph type="title"/>
          </p:nvPr>
        </p:nvSpPr>
        <p:spPr>
          <a:xfrm>
            <a:off x="2315308" y="379194"/>
            <a:ext cx="7124114" cy="591478"/>
          </a:xfrm>
        </p:spPr>
        <p:txBody>
          <a:bodyPr>
            <a:normAutofit/>
          </a:bodyPr>
          <a:lstStyle/>
          <a:p>
            <a:r>
              <a:rPr lang="en-IN" altLang="en-US" sz="3200" b="1" dirty="0">
                <a:solidFill>
                  <a:srgbClr val="FF0000"/>
                </a:solidFill>
                <a:latin typeface="Tahoma" panose="020B0604030504040204" pitchFamily="34" charset="0"/>
              </a:rPr>
              <a:t>LIFE CYCLE OF ERI SILKWORM:</a:t>
            </a:r>
            <a:endParaRPr lang="en-IN" sz="3200" dirty="0"/>
          </a:p>
        </p:txBody>
      </p:sp>
      <p:pic>
        <p:nvPicPr>
          <p:cNvPr id="1026" name="Picture 2"/>
          <p:cNvPicPr>
            <a:picLocks noGrp="1" noChangeAspect="1" noChangeArrowheads="1"/>
          </p:cNvPicPr>
          <p:nvPr>
            <p:ph idx="1"/>
          </p:nvPr>
        </p:nvPicPr>
        <p:blipFill>
          <a:blip r:embed="rId2"/>
          <a:srcRect l="10860" t="13975" r="31157" b="10697"/>
          <a:stretch>
            <a:fillRect/>
          </a:stretch>
        </p:blipFill>
        <p:spPr bwMode="auto">
          <a:xfrm>
            <a:off x="759653" y="1098691"/>
            <a:ext cx="6893169" cy="5034822"/>
          </a:xfrm>
          <a:prstGeom prst="rect">
            <a:avLst/>
          </a:prstGeom>
          <a:noFill/>
          <a:ln w="9525">
            <a:noFill/>
            <a:miter lim="800000"/>
            <a:headEnd/>
            <a:tailEnd/>
          </a:ln>
          <a:effectLst/>
        </p:spPr>
      </p:pic>
      <p:sp>
        <p:nvSpPr>
          <p:cNvPr id="5" name="TextBox 4"/>
          <p:cNvSpPr txBox="1"/>
          <p:nvPr/>
        </p:nvSpPr>
        <p:spPr>
          <a:xfrm>
            <a:off x="7934177" y="2813538"/>
            <a:ext cx="3756074" cy="1569660"/>
          </a:xfrm>
          <a:prstGeom prst="rect">
            <a:avLst/>
          </a:prstGeom>
          <a:noFill/>
        </p:spPr>
        <p:txBody>
          <a:bodyPr wrap="square" rtlCol="0">
            <a:spAutoFit/>
          </a:bodyPr>
          <a:lstStyle/>
          <a:p>
            <a:r>
              <a:rPr lang="en-US" sz="3200" b="1" i="1" dirty="0" err="1">
                <a:latin typeface="Times New Roman" pitchFamily="18" charset="0"/>
                <a:cs typeface="Times New Roman" pitchFamily="18" charset="0"/>
              </a:rPr>
              <a:t>Philosamia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ricini</a:t>
            </a:r>
            <a:endParaRPr lang="en-US" sz="3200" b="1" i="1" dirty="0">
              <a:latin typeface="Times New Roman" pitchFamily="18" charset="0"/>
              <a:cs typeface="Times New Roman" pitchFamily="18" charset="0"/>
            </a:endParaRPr>
          </a:p>
          <a:p>
            <a:r>
              <a:rPr lang="en-US" sz="3200" b="1" dirty="0">
                <a:latin typeface="Times New Roman" pitchFamily="18" charset="0"/>
                <a:cs typeface="Times New Roman" pitchFamily="18" charset="0"/>
              </a:rPr>
              <a:t>Top ( Female)</a:t>
            </a:r>
          </a:p>
          <a:p>
            <a:r>
              <a:rPr lang="en-US" sz="3200" b="1" dirty="0" err="1">
                <a:latin typeface="Times New Roman" pitchFamily="18" charset="0"/>
                <a:cs typeface="Times New Roman" pitchFamily="18" charset="0"/>
              </a:rPr>
              <a:t>Buttom</a:t>
            </a:r>
            <a:r>
              <a:rPr lang="en-US" sz="3200" b="1" dirty="0">
                <a:latin typeface="Times New Roman" pitchFamily="18" charset="0"/>
                <a:cs typeface="Times New Roman" pitchFamily="18" charset="0"/>
              </a:rPr>
              <a:t> ( Male )</a:t>
            </a:r>
          </a:p>
        </p:txBody>
      </p:sp>
    </p:spTree>
    <p:extLst>
      <p:ext uri="{BB962C8B-B14F-4D97-AF65-F5344CB8AC3E}">
        <p14:creationId xmlns:p14="http://schemas.microsoft.com/office/powerpoint/2010/main" val="403105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dosbtc.org/wp-content/uploads/2017/12/ERI-SILKWORMlife-cycle-chart-722x10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s://dosbtc.org/wp-content/uploads/2017/12/ERI-SILKWORMlife-cycle-chart-722x10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dosbtc.org/wp-content/uploads/2017/12/ERI-SILKWORMlife-cycle-chart-722x102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2"/>
          <a:srcRect l="33625" t="15000" r="34479" b="6250"/>
          <a:stretch>
            <a:fillRect/>
          </a:stretch>
        </p:blipFill>
        <p:spPr bwMode="auto">
          <a:xfrm>
            <a:off x="2658798" y="196943"/>
            <a:ext cx="6443003" cy="645003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68" y="632412"/>
            <a:ext cx="10515600" cy="521140"/>
          </a:xfrm>
        </p:spPr>
        <p:txBody>
          <a:bodyPr>
            <a:noAutofit/>
          </a:bodyPr>
          <a:lstStyle/>
          <a:p>
            <a:r>
              <a:rPr lang="en-IN" altLang="en-US" sz="3200" b="1" dirty="0">
                <a:solidFill>
                  <a:srgbClr val="FF0000"/>
                </a:solidFill>
                <a:latin typeface="Tahoma" panose="020B0604030504040204" pitchFamily="34" charset="0"/>
              </a:rPr>
              <a:t>INTRODUCTION</a:t>
            </a:r>
            <a:endParaRPr lang="en-US" sz="3200" dirty="0"/>
          </a:p>
        </p:txBody>
      </p:sp>
      <p:sp>
        <p:nvSpPr>
          <p:cNvPr id="3" name="Content Placeholder 2"/>
          <p:cNvSpPr>
            <a:spLocks noGrp="1"/>
          </p:cNvSpPr>
          <p:nvPr>
            <p:ph idx="1"/>
          </p:nvPr>
        </p:nvSpPr>
        <p:spPr>
          <a:xfrm>
            <a:off x="838200" y="1575582"/>
            <a:ext cx="10515600" cy="4601381"/>
          </a:xfrm>
        </p:spPr>
        <p:txBody>
          <a:bodyPr/>
          <a:lstStyle/>
          <a:p>
            <a:pPr algn="just"/>
            <a:r>
              <a:rPr lang="en-US" dirty="0"/>
              <a:t> </a:t>
            </a:r>
            <a:r>
              <a:rPr lang="en-US" dirty="0" err="1"/>
              <a:t>Eri</a:t>
            </a:r>
            <a:r>
              <a:rPr lang="en-US" dirty="0"/>
              <a:t> silkworm, </a:t>
            </a:r>
            <a:r>
              <a:rPr lang="en-US" i="1" dirty="0" err="1"/>
              <a:t>Philosamia</a:t>
            </a:r>
            <a:r>
              <a:rPr lang="en-US" i="1" dirty="0"/>
              <a:t> </a:t>
            </a:r>
            <a:r>
              <a:rPr lang="en-US" i="1" dirty="0" err="1"/>
              <a:t>ricini</a:t>
            </a:r>
            <a:r>
              <a:rPr lang="en-US" i="1" dirty="0"/>
              <a:t> </a:t>
            </a:r>
            <a:r>
              <a:rPr lang="en-US" dirty="0"/>
              <a:t>is </a:t>
            </a:r>
            <a:r>
              <a:rPr lang="en-US" dirty="0" err="1"/>
              <a:t>multivolitine</a:t>
            </a:r>
            <a:r>
              <a:rPr lang="en-US" dirty="0"/>
              <a:t>.</a:t>
            </a:r>
          </a:p>
          <a:p>
            <a:pPr algn="just"/>
            <a:endParaRPr lang="en-US" dirty="0"/>
          </a:p>
          <a:p>
            <a:pPr algn="just"/>
            <a:r>
              <a:rPr lang="en-US" dirty="0"/>
              <a:t> The </a:t>
            </a:r>
            <a:r>
              <a:rPr lang="en-US" dirty="0" err="1"/>
              <a:t>Eri</a:t>
            </a:r>
            <a:r>
              <a:rPr lang="en-US" dirty="0"/>
              <a:t> silkworm </a:t>
            </a:r>
            <a:r>
              <a:rPr lang="en-US" i="1" dirty="0" err="1"/>
              <a:t>Philosamia</a:t>
            </a:r>
            <a:r>
              <a:rPr lang="en-US" i="1" dirty="0"/>
              <a:t> </a:t>
            </a:r>
            <a:r>
              <a:rPr lang="en-US" i="1" dirty="0" err="1"/>
              <a:t>ricini</a:t>
            </a:r>
            <a:r>
              <a:rPr lang="en-US" dirty="0"/>
              <a:t>, is also known as </a:t>
            </a:r>
            <a:r>
              <a:rPr lang="en-US" dirty="0" err="1"/>
              <a:t>Endi</a:t>
            </a:r>
            <a:r>
              <a:rPr lang="en-US" dirty="0"/>
              <a:t> or </a:t>
            </a:r>
            <a:r>
              <a:rPr lang="en-US" dirty="0" err="1"/>
              <a:t>Errandi</a:t>
            </a:r>
            <a:r>
              <a:rPr lang="en-US" dirty="0"/>
              <a:t> and it belonging to family </a:t>
            </a:r>
            <a:r>
              <a:rPr lang="en-US" dirty="0" err="1"/>
              <a:t>saturniidae</a:t>
            </a:r>
            <a:r>
              <a:rPr lang="en-US" dirty="0"/>
              <a:t>.</a:t>
            </a:r>
          </a:p>
          <a:p>
            <a:pPr algn="just"/>
            <a:endParaRPr lang="en-US" dirty="0"/>
          </a:p>
          <a:p>
            <a:pPr algn="just"/>
            <a:r>
              <a:rPr lang="en-US" dirty="0"/>
              <a:t> It is one of the commercially exploited silkworm species and can be reared indoors throughout the year to produce silk.</a:t>
            </a:r>
          </a:p>
          <a:p>
            <a:pPr algn="just"/>
            <a:endParaRPr lang="en-US" dirty="0"/>
          </a:p>
          <a:p>
            <a:pPr algn="just"/>
            <a:r>
              <a:rPr lang="en-US" dirty="0"/>
              <a:t> The silk produced by </a:t>
            </a:r>
            <a:r>
              <a:rPr lang="en-US" dirty="0" err="1"/>
              <a:t>Philosamia</a:t>
            </a:r>
            <a:r>
              <a:rPr lang="en-US" dirty="0"/>
              <a:t> </a:t>
            </a:r>
            <a:r>
              <a:rPr lang="en-US" dirty="0" err="1"/>
              <a:t>ricini</a:t>
            </a:r>
            <a:r>
              <a:rPr lang="en-US" dirty="0"/>
              <a:t> is called </a:t>
            </a:r>
            <a:r>
              <a:rPr lang="en-US" dirty="0" err="1"/>
              <a:t>Eri</a:t>
            </a:r>
            <a:r>
              <a:rPr lang="en-US" dirty="0"/>
              <a:t> silk.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9819</TotalTime>
  <Words>1251</Words>
  <Application>Microsoft Office PowerPoint</Application>
  <PresentationFormat>Widescreen</PresentationFormat>
  <Paragraphs>135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Tahoma</vt:lpstr>
      <vt:lpstr>Times New Roman</vt:lpstr>
      <vt:lpstr>Wingdings</vt:lpstr>
      <vt:lpstr>Office Theme</vt:lpstr>
      <vt:lpstr>NON-MULBERRY SERICULTURE</vt:lpstr>
      <vt:lpstr>What is Sericulture? </vt:lpstr>
      <vt:lpstr>PowerPoint Presentation</vt:lpstr>
      <vt:lpstr>HISTORICAL PERSPECTIVE:</vt:lpstr>
      <vt:lpstr>TYPES OF SILK :</vt:lpstr>
      <vt:lpstr>PowerPoint Presentation</vt:lpstr>
      <vt:lpstr>LIFE CYCLE OF ERI SILKWORM:</vt:lpstr>
      <vt:lpstr>PowerPoint Presentation</vt:lpstr>
      <vt:lpstr>INTRODUCTION</vt:lpstr>
      <vt:lpstr>PowerPoint Presentation</vt:lpstr>
      <vt:lpstr>FOOD PLANTS OF ERI SILKWORM :</vt:lpstr>
      <vt:lpstr>PowerPoint Presentation</vt:lpstr>
      <vt:lpstr>LIFE CYCLE : </vt:lpstr>
      <vt:lpstr>LIFE CYCLE : EGGS</vt:lpstr>
      <vt:lpstr>PowerPoint Presentation</vt:lpstr>
      <vt:lpstr>LIFE CYCLE : LARVA</vt:lpstr>
      <vt:lpstr>PowerPoint Presentation</vt:lpstr>
      <vt:lpstr>PowerPoint Presentation</vt:lpstr>
      <vt:lpstr>PowerPoint Presentation</vt:lpstr>
      <vt:lpstr>PowerPoint Presentation</vt:lpstr>
      <vt:lpstr>LIFE CYCLE : PUPA</vt:lpstr>
      <vt:lpstr>PowerPoint Presentation</vt:lpstr>
      <vt:lpstr>LIFE CYCLE : MOTH</vt:lpstr>
      <vt:lpstr>PowerPoint Presentation</vt:lpstr>
      <vt:lpstr>LIFE CYCLE : MOTH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NON-MULBERRY SERICULTURE</dc:title>
  <dc:creator>Jaydeep Nath</dc:creator>
  <cp:lastModifiedBy>JAYDEEP NATH</cp:lastModifiedBy>
  <cp:revision>3</cp:revision>
  <dcterms:created xsi:type="dcterms:W3CDTF">2024-08-08T08:07:15Z</dcterms:created>
  <dcterms:modified xsi:type="dcterms:W3CDTF">2025-08-21T17:28:09Z</dcterms:modified>
</cp:coreProperties>
</file>