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4" r:id="rId7"/>
    <p:sldId id="261" r:id="rId8"/>
    <p:sldId id="262"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ydeep Nath" userId="1f734fd1a30b7321" providerId="LiveId" clId="{50AEB1AC-437F-439A-9F27-915C6D8EABB7}"/>
    <pc:docChg chg="modSld">
      <pc:chgData name="Jaydeep Nath" userId="1f734fd1a30b7321" providerId="LiveId" clId="{50AEB1AC-437F-439A-9F27-915C6D8EABB7}" dt="2024-08-19T02:27:27.190" v="3" actId="14100"/>
      <pc:docMkLst>
        <pc:docMk/>
      </pc:docMkLst>
      <pc:sldChg chg="modSp mod">
        <pc:chgData name="Jaydeep Nath" userId="1f734fd1a30b7321" providerId="LiveId" clId="{50AEB1AC-437F-439A-9F27-915C6D8EABB7}" dt="2024-08-19T02:27:27.190" v="3" actId="14100"/>
        <pc:sldMkLst>
          <pc:docMk/>
          <pc:sldMk cId="1576173978" sldId="257"/>
        </pc:sldMkLst>
        <pc:picChg chg="mod">
          <ac:chgData name="Jaydeep Nath" userId="1f734fd1a30b7321" providerId="LiveId" clId="{50AEB1AC-437F-439A-9F27-915C6D8EABB7}" dt="2024-08-19T02:27:27.190" v="3" actId="14100"/>
          <ac:picMkLst>
            <pc:docMk/>
            <pc:sldMk cId="1576173978" sldId="257"/>
            <ac:picMk id="7" creationId="{BA6EC88A-16FD-C237-59A7-B06DFFE0887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BCC22-7120-8555-9018-73DEAD6E61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DC84545-75C6-9313-8799-4F68D6BD10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08A8047-EA7E-E945-4676-AAC09CCC051B}"/>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5" name="Footer Placeholder 4">
            <a:extLst>
              <a:ext uri="{FF2B5EF4-FFF2-40B4-BE49-F238E27FC236}">
                <a16:creationId xmlns:a16="http://schemas.microsoft.com/office/drawing/2014/main" id="{F5DF45F2-0B4B-8E81-B2B9-DDF43E91E4D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B5ED517-B2FE-A70A-2C75-EAF2569DC92C}"/>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4153927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01471-59FF-2AC0-DDE1-80A0B46D7F0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B19926F-C253-90E3-3BF4-D911B093BC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E707771-33F8-D37D-BC3D-7E871A2B7770}"/>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5" name="Footer Placeholder 4">
            <a:extLst>
              <a:ext uri="{FF2B5EF4-FFF2-40B4-BE49-F238E27FC236}">
                <a16:creationId xmlns:a16="http://schemas.microsoft.com/office/drawing/2014/main" id="{4129B996-F3C7-AF8C-4175-8E871BE0C92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E538BED-87F5-429B-34DA-9D43FF5F0C34}"/>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776556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23893B-6231-6BE2-6E06-9171084E8DC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411D79A-5831-FDA7-9448-1439AD9982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19E6C2-5AE6-960A-B1F3-DEB6A6A2306A}"/>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5" name="Footer Placeholder 4">
            <a:extLst>
              <a:ext uri="{FF2B5EF4-FFF2-40B4-BE49-F238E27FC236}">
                <a16:creationId xmlns:a16="http://schemas.microsoft.com/office/drawing/2014/main" id="{A351AD16-B987-4208-83F8-D3B70318622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A5F5248-0E2E-4051-0059-DF2C61D0A0A8}"/>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3670285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9863A-3336-8B15-468B-CF9CE3AD9B8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3DAE413-5BFB-5AB7-10D0-26192CF0FD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4A9E577-AA7C-2F0D-EB35-F2AC3964477C}"/>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5" name="Footer Placeholder 4">
            <a:extLst>
              <a:ext uri="{FF2B5EF4-FFF2-40B4-BE49-F238E27FC236}">
                <a16:creationId xmlns:a16="http://schemas.microsoft.com/office/drawing/2014/main" id="{13F6BA27-0D83-B4E6-4392-C8CDEFDA5F8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A0B62D7-EE60-429D-2EC5-11404AF0A1C6}"/>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142497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F2798-C5AA-D68D-BFDA-B9459F65AE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8AC7969E-F66B-F6FA-6ED9-A62B501BBD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4A42CF-FC5B-D745-9C1D-7C2DD1D9C3D6}"/>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5" name="Footer Placeholder 4">
            <a:extLst>
              <a:ext uri="{FF2B5EF4-FFF2-40B4-BE49-F238E27FC236}">
                <a16:creationId xmlns:a16="http://schemas.microsoft.com/office/drawing/2014/main" id="{A9E4E174-D751-5E0F-1697-FEF1651C2BC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0F41BA0-88B9-B1DC-21E9-B3643EA7FFEE}"/>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832923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FF4E9-6FB1-1D6E-A09E-9A31AEA3829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DF9A6F7-36AA-D971-8D2E-CE3CA30B4C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D309CA62-0DF1-B6EB-6664-627F752932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FDB9FC7-FC2D-3830-5C93-AC74F2DA935E}"/>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6" name="Footer Placeholder 5">
            <a:extLst>
              <a:ext uri="{FF2B5EF4-FFF2-40B4-BE49-F238E27FC236}">
                <a16:creationId xmlns:a16="http://schemas.microsoft.com/office/drawing/2014/main" id="{F928F471-BCCB-394A-A115-E065F297054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6588357-E56D-4628-0440-9AADC489A8BC}"/>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967612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32AF5-AC65-C7D8-0868-432CF0FB635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D507327-1C02-8112-42E0-80E613BBD3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B9D063-BB2C-73FA-C3A9-DF5381E9FA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4A308E9-1C60-EA37-1920-5355145EE2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B72385-8C23-87BB-3A34-CD5A0E8796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9C2D810-E56E-2D70-6FE1-6D4CBA5BC4C6}"/>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8" name="Footer Placeholder 7">
            <a:extLst>
              <a:ext uri="{FF2B5EF4-FFF2-40B4-BE49-F238E27FC236}">
                <a16:creationId xmlns:a16="http://schemas.microsoft.com/office/drawing/2014/main" id="{796E3AC6-8BDA-B9EE-AE88-874476F76C3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1BD0F12-764D-5CF7-A268-F90BCEB86FC5}"/>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516309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C3BD8-A848-964D-4039-67D1DE658D6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907773C-E0BD-36B6-8318-E1980C9DD2C5}"/>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4" name="Footer Placeholder 3">
            <a:extLst>
              <a:ext uri="{FF2B5EF4-FFF2-40B4-BE49-F238E27FC236}">
                <a16:creationId xmlns:a16="http://schemas.microsoft.com/office/drawing/2014/main" id="{4EE0EBC7-E8E3-3E07-14C6-83D68DEBA04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B355641D-5474-9087-4E95-C50E34DD7C9E}"/>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2821478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2FD546-ED3D-A9CA-586C-F5F82F31761A}"/>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3" name="Footer Placeholder 2">
            <a:extLst>
              <a:ext uri="{FF2B5EF4-FFF2-40B4-BE49-F238E27FC236}">
                <a16:creationId xmlns:a16="http://schemas.microsoft.com/office/drawing/2014/main" id="{E1661B80-D01D-CB27-87D0-1243F2A7933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964679D-A1E9-FE90-5F8B-09D6EEE05397}"/>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2834995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04BBE-83F0-D356-1F0F-20E0E58C78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37427DD-9F5F-D9D7-37F6-13C9C532D9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5378B45-E6E7-3662-96D8-36D682B67F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293FC0-6E8F-6237-F100-C1B01F40591D}"/>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6" name="Footer Placeholder 5">
            <a:extLst>
              <a:ext uri="{FF2B5EF4-FFF2-40B4-BE49-F238E27FC236}">
                <a16:creationId xmlns:a16="http://schemas.microsoft.com/office/drawing/2014/main" id="{346CEE6F-8322-B1EF-E316-F20CCDED883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A9E09DB-F431-5246-AD38-5244195D7468}"/>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229280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D9B3C-6F25-57B3-AFC4-6B842DB085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D09DD21-09B9-4E6B-DCED-BBCBD35B0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EF0CF4D-BDF4-5BA2-51FF-2F8CD2DB0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86D044-E34C-7C9F-6212-DD27D5C28A50}"/>
              </a:ext>
            </a:extLst>
          </p:cNvPr>
          <p:cNvSpPr>
            <a:spLocks noGrp="1"/>
          </p:cNvSpPr>
          <p:nvPr>
            <p:ph type="dt" sz="half" idx="10"/>
          </p:nvPr>
        </p:nvSpPr>
        <p:spPr/>
        <p:txBody>
          <a:bodyPr/>
          <a:lstStyle/>
          <a:p>
            <a:fld id="{6D609EB7-F3A1-4733-AD8D-65117F95C5BD}" type="datetimeFigureOut">
              <a:rPr lang="en-IN" smtClean="0"/>
              <a:t>21-08-2025</a:t>
            </a:fld>
            <a:endParaRPr lang="en-IN"/>
          </a:p>
        </p:txBody>
      </p:sp>
      <p:sp>
        <p:nvSpPr>
          <p:cNvPr id="6" name="Footer Placeholder 5">
            <a:extLst>
              <a:ext uri="{FF2B5EF4-FFF2-40B4-BE49-F238E27FC236}">
                <a16:creationId xmlns:a16="http://schemas.microsoft.com/office/drawing/2014/main" id="{F50112EE-4AAA-0E53-11CA-E0F204E683A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5E2BDBB-E930-FDBD-D4B0-AD84DF45F6A9}"/>
              </a:ext>
            </a:extLst>
          </p:cNvPr>
          <p:cNvSpPr>
            <a:spLocks noGrp="1"/>
          </p:cNvSpPr>
          <p:nvPr>
            <p:ph type="sldNum" sz="quarter" idx="12"/>
          </p:nvPr>
        </p:nvSpPr>
        <p:spPr/>
        <p:txBody>
          <a:bodyPr/>
          <a:lstStyle/>
          <a:p>
            <a:fld id="{8AFF9CB3-0514-48A3-819F-7E4566332501}" type="slidenum">
              <a:rPr lang="en-IN" smtClean="0"/>
              <a:t>‹#›</a:t>
            </a:fld>
            <a:endParaRPr lang="en-IN"/>
          </a:p>
        </p:txBody>
      </p:sp>
    </p:spTree>
    <p:extLst>
      <p:ext uri="{BB962C8B-B14F-4D97-AF65-F5344CB8AC3E}">
        <p14:creationId xmlns:p14="http://schemas.microsoft.com/office/powerpoint/2010/main" val="2516637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E695E3-C234-CB1A-7B46-149E5C11D8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0D99BF2-D5FE-8D05-0327-F7FB6277C5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C7903E6-CD29-2A01-FE64-45F78AFE6A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609EB7-F3A1-4733-AD8D-65117F95C5BD}" type="datetimeFigureOut">
              <a:rPr lang="en-IN" smtClean="0"/>
              <a:t>21-08-2025</a:t>
            </a:fld>
            <a:endParaRPr lang="en-IN"/>
          </a:p>
        </p:txBody>
      </p:sp>
      <p:sp>
        <p:nvSpPr>
          <p:cNvPr id="5" name="Footer Placeholder 4">
            <a:extLst>
              <a:ext uri="{FF2B5EF4-FFF2-40B4-BE49-F238E27FC236}">
                <a16:creationId xmlns:a16="http://schemas.microsoft.com/office/drawing/2014/main" id="{91651101-D5A9-808E-03DC-732C3EDB9B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D7B5D58-A280-3572-7E21-0366928C55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FF9CB3-0514-48A3-819F-7E4566332501}" type="slidenum">
              <a:rPr lang="en-IN" smtClean="0"/>
              <a:t>‹#›</a:t>
            </a:fld>
            <a:endParaRPr lang="en-IN"/>
          </a:p>
        </p:txBody>
      </p:sp>
    </p:spTree>
    <p:extLst>
      <p:ext uri="{BB962C8B-B14F-4D97-AF65-F5344CB8AC3E}">
        <p14:creationId xmlns:p14="http://schemas.microsoft.com/office/powerpoint/2010/main" val="25526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A6EC88A-16FD-C237-59A7-B06DFFE08872}"/>
              </a:ext>
            </a:extLst>
          </p:cNvPr>
          <p:cNvPicPr>
            <a:picLocks noChangeAspect="1"/>
          </p:cNvPicPr>
          <p:nvPr/>
        </p:nvPicPr>
        <p:blipFill>
          <a:blip r:embed="rId2">
            <a:alphaModFix amt="70000"/>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Title 1">
            <a:extLst>
              <a:ext uri="{FF2B5EF4-FFF2-40B4-BE49-F238E27FC236}">
                <a16:creationId xmlns:a16="http://schemas.microsoft.com/office/drawing/2014/main" id="{735AEF47-4383-5ABE-6554-F7EA2EA0227F}"/>
              </a:ext>
            </a:extLst>
          </p:cNvPr>
          <p:cNvSpPr>
            <a:spLocks noGrp="1"/>
          </p:cNvSpPr>
          <p:nvPr>
            <p:ph type="ctrTitle"/>
          </p:nvPr>
        </p:nvSpPr>
        <p:spPr>
          <a:xfrm>
            <a:off x="1435510" y="1572742"/>
            <a:ext cx="9281652" cy="1749989"/>
          </a:xfrm>
        </p:spPr>
        <p:txBody>
          <a:bodyPr>
            <a:normAutofit fontScale="90000"/>
          </a:bodyPr>
          <a:lstStyle/>
          <a:p>
            <a:r>
              <a:rPr lang="en-US" sz="5300" b="1" dirty="0">
                <a:latin typeface="Times New Roman" panose="02020603050405020304" pitchFamily="18" charset="0"/>
                <a:cs typeface="Times New Roman" panose="02020603050405020304" pitchFamily="18" charset="0"/>
              </a:rPr>
              <a:t>NON-MULBERRY SERICULTURE</a:t>
            </a:r>
            <a:br>
              <a:rPr lang="en-US" b="1" dirty="0">
                <a:latin typeface="Times New Roman" panose="02020603050405020304" pitchFamily="18" charset="0"/>
                <a:cs typeface="Times New Roman" panose="02020603050405020304" pitchFamily="18" charset="0"/>
              </a:rPr>
            </a:br>
            <a:endParaRPr lang="en-IN" b="1" i="1"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6EF44C6-2154-2DBE-CA9D-163834CC92A1}"/>
              </a:ext>
            </a:extLst>
          </p:cNvPr>
          <p:cNvSpPr txBox="1"/>
          <p:nvPr/>
        </p:nvSpPr>
        <p:spPr>
          <a:xfrm>
            <a:off x="6430297" y="4788309"/>
            <a:ext cx="5112774" cy="1323439"/>
          </a:xfrm>
          <a:prstGeom prst="rect">
            <a:avLst/>
          </a:prstGeom>
          <a:noFill/>
        </p:spPr>
        <p:txBody>
          <a:bodyPr wrap="square" rtlCol="0">
            <a:spAutoFit/>
          </a:bodyPr>
          <a:lstStyle/>
          <a:p>
            <a:r>
              <a:rPr lang="en-US" sz="2000" b="1" dirty="0"/>
              <a:t>Presentation by: </a:t>
            </a:r>
          </a:p>
          <a:p>
            <a:r>
              <a:rPr lang="en-US" sz="2000" b="1" dirty="0"/>
              <a:t>JAYDEEP KUMAR NATH</a:t>
            </a:r>
          </a:p>
          <a:p>
            <a:r>
              <a:rPr lang="en-US" sz="2000" b="1" dirty="0"/>
              <a:t>ASSISTANT PROFESSOR </a:t>
            </a:r>
          </a:p>
          <a:p>
            <a:r>
              <a:rPr lang="en-US" sz="2000" b="1" dirty="0"/>
              <a:t>DEPARTMENT OF ZOOLOGY, SALBARI COLLEGE</a:t>
            </a:r>
            <a:endParaRPr lang="en-IN" sz="2000" b="1" dirty="0"/>
          </a:p>
        </p:txBody>
      </p:sp>
      <p:sp>
        <p:nvSpPr>
          <p:cNvPr id="3" name="TextBox 2">
            <a:extLst>
              <a:ext uri="{FF2B5EF4-FFF2-40B4-BE49-F238E27FC236}">
                <a16:creationId xmlns:a16="http://schemas.microsoft.com/office/drawing/2014/main" id="{EA4F3A80-E2AD-5B8A-5613-0065BA68F493}"/>
              </a:ext>
            </a:extLst>
          </p:cNvPr>
          <p:cNvSpPr txBox="1"/>
          <p:nvPr/>
        </p:nvSpPr>
        <p:spPr>
          <a:xfrm>
            <a:off x="663678" y="2765829"/>
            <a:ext cx="10825316" cy="769441"/>
          </a:xfrm>
          <a:prstGeom prst="rect">
            <a:avLst/>
          </a:prstGeom>
          <a:noFill/>
        </p:spPr>
        <p:txBody>
          <a:bodyPr wrap="square" rtlCol="0">
            <a:spAutoFit/>
          </a:bodyPr>
          <a:lstStyle/>
          <a:p>
            <a:pPr algn="ctr"/>
            <a:r>
              <a:rPr lang="en-US" sz="4400" b="1" i="1" dirty="0">
                <a:solidFill>
                  <a:srgbClr val="FF0000"/>
                </a:solidFill>
                <a:latin typeface="Times New Roman" panose="02020603050405020304" pitchFamily="18" charset="0"/>
                <a:cs typeface="Times New Roman" panose="02020603050405020304" pitchFamily="18" charset="0"/>
              </a:rPr>
              <a:t>SILK GLAND</a:t>
            </a:r>
            <a:endParaRPr lang="en-IN" sz="4400" dirty="0">
              <a:solidFill>
                <a:srgbClr val="FF0000"/>
              </a:solidFill>
            </a:endParaRPr>
          </a:p>
        </p:txBody>
      </p:sp>
    </p:spTree>
    <p:extLst>
      <p:ext uri="{BB962C8B-B14F-4D97-AF65-F5344CB8AC3E}">
        <p14:creationId xmlns:p14="http://schemas.microsoft.com/office/powerpoint/2010/main" val="1576173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CDB67-6112-7FAA-8A2D-7421FDA03B1A}"/>
              </a:ext>
            </a:extLst>
          </p:cNvPr>
          <p:cNvSpPr>
            <a:spLocks noGrp="1"/>
          </p:cNvSpPr>
          <p:nvPr>
            <p:ph type="ctrTitle"/>
          </p:nvPr>
        </p:nvSpPr>
        <p:spPr>
          <a:xfrm>
            <a:off x="1524000" y="599767"/>
            <a:ext cx="9144000" cy="540775"/>
          </a:xfrm>
        </p:spPr>
        <p:txBody>
          <a:bodyPr>
            <a:noAutofit/>
          </a:bodyPr>
          <a:lstStyle/>
          <a:p>
            <a:r>
              <a:rPr lang="en-IN" sz="4800" b="1" dirty="0">
                <a:solidFill>
                  <a:srgbClr val="FF0000"/>
                </a:solidFill>
                <a:latin typeface="Algerian" panose="04020705040A02060702" pitchFamily="82" charset="0"/>
              </a:rPr>
              <a:t>SILK GLAND</a:t>
            </a:r>
          </a:p>
        </p:txBody>
      </p:sp>
      <p:sp>
        <p:nvSpPr>
          <p:cNvPr id="3" name="Subtitle 2">
            <a:extLst>
              <a:ext uri="{FF2B5EF4-FFF2-40B4-BE49-F238E27FC236}">
                <a16:creationId xmlns:a16="http://schemas.microsoft.com/office/drawing/2014/main" id="{71458BEA-D776-681B-D0FC-D5CD30569C74}"/>
              </a:ext>
            </a:extLst>
          </p:cNvPr>
          <p:cNvSpPr>
            <a:spLocks noGrp="1"/>
          </p:cNvSpPr>
          <p:nvPr>
            <p:ph type="subTitle" idx="1"/>
          </p:nvPr>
        </p:nvSpPr>
        <p:spPr>
          <a:xfrm>
            <a:off x="737419" y="1582994"/>
            <a:ext cx="11090787" cy="4591664"/>
          </a:xfrm>
        </p:spPr>
        <p:txBody>
          <a:bodyPr>
            <a:normAutofit/>
          </a:bodyPr>
          <a:lstStyle/>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 natural silk synthesized by the silkworm and spun in the form of a silk cocoon is synthesized in the silk gland.</a:t>
            </a:r>
          </a:p>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It is a paired organ consisting of modified labial/salivary glands located at the two lateral sides under the alimentary canal. </a:t>
            </a:r>
          </a:p>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These glands secrete silk filament which has an inner tough protein </a:t>
            </a:r>
            <a:r>
              <a:rPr lang="en-US" sz="2800" b="1" dirty="0">
                <a:latin typeface="Times New Roman" panose="02020603050405020304" pitchFamily="18" charset="0"/>
                <a:cs typeface="Times New Roman" panose="02020603050405020304" pitchFamily="18" charset="0"/>
              </a:rPr>
              <a:t>fibroin</a:t>
            </a:r>
            <a:r>
              <a:rPr lang="en-US" sz="2800" dirty="0">
                <a:latin typeface="Times New Roman" panose="02020603050405020304" pitchFamily="18" charset="0"/>
                <a:cs typeface="Times New Roman" panose="02020603050405020304" pitchFamily="18" charset="0"/>
              </a:rPr>
              <a:t> enclosed by a water-soluble gelatinous protein, </a:t>
            </a:r>
            <a:r>
              <a:rPr lang="en-US" sz="2800" b="1" dirty="0">
                <a:latin typeface="Times New Roman" panose="02020603050405020304" pitchFamily="18" charset="0"/>
                <a:cs typeface="Times New Roman" panose="02020603050405020304" pitchFamily="18" charset="0"/>
              </a:rPr>
              <a:t>sericin.</a:t>
            </a:r>
          </a:p>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 silk gland becomes the second largest organ after the alimentary canal in order to handle large scale fibroin synthesis. The weight of this organ accounts for about 25% of the weight of larvae in the late fifth instar.</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0149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4CFF8-FE20-21E1-F358-CFA9FBF1D918}"/>
              </a:ext>
            </a:extLst>
          </p:cNvPr>
          <p:cNvSpPr>
            <a:spLocks noGrp="1"/>
          </p:cNvSpPr>
          <p:nvPr>
            <p:ph type="title"/>
          </p:nvPr>
        </p:nvSpPr>
        <p:spPr>
          <a:xfrm>
            <a:off x="838200" y="132735"/>
            <a:ext cx="10515600" cy="786582"/>
          </a:xfrm>
        </p:spPr>
        <p:txBody>
          <a:bodyPr/>
          <a:lstStyle/>
          <a:p>
            <a:pPr algn="ctr"/>
            <a:r>
              <a:rPr lang="en-IN" dirty="0">
                <a:solidFill>
                  <a:srgbClr val="FF0000"/>
                </a:solidFill>
                <a:latin typeface="Algerian" panose="04020705040A02060702" pitchFamily="82" charset="0"/>
              </a:rPr>
              <a:t>MORPHOLOGY OF SILK GLAND</a:t>
            </a:r>
          </a:p>
        </p:txBody>
      </p:sp>
      <p:sp>
        <p:nvSpPr>
          <p:cNvPr id="3" name="Content Placeholder 2">
            <a:extLst>
              <a:ext uri="{FF2B5EF4-FFF2-40B4-BE49-F238E27FC236}">
                <a16:creationId xmlns:a16="http://schemas.microsoft.com/office/drawing/2014/main" id="{19C1505B-2066-02BA-9BFE-ABA6B81E1474}"/>
              </a:ext>
            </a:extLst>
          </p:cNvPr>
          <p:cNvSpPr>
            <a:spLocks noGrp="1"/>
          </p:cNvSpPr>
          <p:nvPr>
            <p:ph idx="1"/>
          </p:nvPr>
        </p:nvSpPr>
        <p:spPr>
          <a:xfrm>
            <a:off x="589935" y="1150375"/>
            <a:ext cx="5506065" cy="5476568"/>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Silk glands are tubular in shape with different diameters in different regions.</a:t>
            </a:r>
          </a:p>
          <a:p>
            <a:pPr algn="just"/>
            <a:r>
              <a:rPr lang="en-US" dirty="0">
                <a:latin typeface="Times New Roman" panose="02020603050405020304" pitchFamily="18" charset="0"/>
                <a:cs typeface="Times New Roman" panose="02020603050405020304" pitchFamily="18" charset="0"/>
              </a:rPr>
              <a:t>Morphologically the silk gland can be distinguished into three segments: </a:t>
            </a:r>
            <a:r>
              <a:rPr lang="en-US" b="1" dirty="0">
                <a:latin typeface="Times New Roman" panose="02020603050405020304" pitchFamily="18" charset="0"/>
                <a:cs typeface="Times New Roman" panose="02020603050405020304" pitchFamily="18" charset="0"/>
              </a:rPr>
              <a:t>Anterior, Middle and Posterior. </a:t>
            </a:r>
          </a:p>
          <a:p>
            <a:pPr algn="just"/>
            <a:r>
              <a:rPr lang="en-US" b="1" dirty="0">
                <a:latin typeface="Times New Roman" panose="02020603050405020304" pitchFamily="18" charset="0"/>
                <a:cs typeface="Times New Roman" panose="02020603050405020304" pitchFamily="18" charset="0"/>
              </a:rPr>
              <a:t>Posterior Segment: </a:t>
            </a:r>
            <a:r>
              <a:rPr lang="en-US" dirty="0">
                <a:latin typeface="Times New Roman" panose="02020603050405020304" pitchFamily="18" charset="0"/>
                <a:cs typeface="Times New Roman" panose="02020603050405020304" pitchFamily="18" charset="0"/>
              </a:rPr>
              <a:t>The posterior segment is long and thin. The protein fibrinogen which on extrusion is denatured to fibroin is secreted in the posterior segment of silk glands.</a:t>
            </a:r>
          </a:p>
          <a:p>
            <a:pPr marL="0" indent="0" algn="just">
              <a:buNone/>
            </a:pPr>
            <a:r>
              <a:rPr lang="en-US" dirty="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7DD0B02E-09A7-E28F-C744-D1582908F0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3754" y="919317"/>
            <a:ext cx="4299954" cy="5609302"/>
          </a:xfrm>
          <a:prstGeom prst="rect">
            <a:avLst/>
          </a:prstGeom>
        </p:spPr>
      </p:pic>
    </p:spTree>
    <p:extLst>
      <p:ext uri="{BB962C8B-B14F-4D97-AF65-F5344CB8AC3E}">
        <p14:creationId xmlns:p14="http://schemas.microsoft.com/office/powerpoint/2010/main" val="685549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F6C992-05F3-293D-BF49-C9FF98E14D25}"/>
              </a:ext>
            </a:extLst>
          </p:cNvPr>
          <p:cNvSpPr>
            <a:spLocks noGrp="1"/>
          </p:cNvSpPr>
          <p:nvPr>
            <p:ph idx="1"/>
          </p:nvPr>
        </p:nvSpPr>
        <p:spPr>
          <a:xfrm>
            <a:off x="235977" y="738649"/>
            <a:ext cx="6076336" cy="5573661"/>
          </a:xfrm>
        </p:spPr>
        <p:txBody>
          <a:bodyPr>
            <a:normAutofit lnSpcReduction="10000"/>
          </a:bodyPr>
          <a:lstStyle/>
          <a:p>
            <a:pPr algn="just"/>
            <a:r>
              <a:rPr lang="en-US" b="1" dirty="0">
                <a:latin typeface="Times New Roman" panose="02020603050405020304" pitchFamily="18" charset="0"/>
                <a:cs typeface="Times New Roman" panose="02020603050405020304" pitchFamily="18" charset="0"/>
              </a:rPr>
              <a:t>Middle Segment: </a:t>
            </a:r>
            <a:r>
              <a:rPr lang="en-US" dirty="0">
                <a:latin typeface="Times New Roman" panose="02020603050405020304" pitchFamily="18" charset="0"/>
                <a:cs typeface="Times New Roman" panose="02020603050405020304" pitchFamily="18" charset="0"/>
              </a:rPr>
              <a:t>The middle is short with a diameter measuring 3-4 mm and is itself being composed of three parts, the posterior, middle and anterior limbs. It is the widest region of silk gland and is a </a:t>
            </a:r>
            <a:r>
              <a:rPr lang="en-US" b="1" dirty="0">
                <a:latin typeface="Times New Roman" panose="02020603050405020304" pitchFamily="18" charset="0"/>
                <a:cs typeface="Times New Roman" panose="02020603050405020304" pitchFamily="18" charset="0"/>
              </a:rPr>
              <a:t>W shape </a:t>
            </a:r>
            <a:r>
              <a:rPr lang="en-US" dirty="0">
                <a:latin typeface="Times New Roman" panose="02020603050405020304" pitchFamily="18" charset="0"/>
                <a:cs typeface="Times New Roman" panose="02020603050405020304" pitchFamily="18" charset="0"/>
              </a:rPr>
              <a:t>in structure. The fibrinogen secreted by the posterior segment moves by peristalsis to the middle region of the gland where it is stored as a viscous aqueous solution until needed for spinning. It forms the core of the silk filament in the form of two very thin </a:t>
            </a:r>
            <a:r>
              <a:rPr lang="en-US" dirty="0" err="1">
                <a:latin typeface="Times New Roman" panose="02020603050405020304" pitchFamily="18" charset="0"/>
                <a:cs typeface="Times New Roman" panose="02020603050405020304" pitchFamily="18" charset="0"/>
              </a:rPr>
              <a:t>fibres</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called brins</a:t>
            </a:r>
            <a:r>
              <a:rPr lang="en-US" dirty="0">
                <a:latin typeface="Times New Roman" panose="02020603050405020304" pitchFamily="18" charset="0"/>
                <a:cs typeface="Times New Roman" panose="02020603050405020304" pitchFamily="18" charset="0"/>
              </a:rPr>
              <a:t>. The sericin secreted by the middle segment of the gland, holds the brins together and covers them. </a:t>
            </a:r>
          </a:p>
          <a:p>
            <a:endParaRPr lang="en-IN" dirty="0"/>
          </a:p>
        </p:txBody>
      </p:sp>
      <p:pic>
        <p:nvPicPr>
          <p:cNvPr id="4" name="Picture 3">
            <a:extLst>
              <a:ext uri="{FF2B5EF4-FFF2-40B4-BE49-F238E27FC236}">
                <a16:creationId xmlns:a16="http://schemas.microsoft.com/office/drawing/2014/main" id="{F9325BCB-BA98-B652-5E6D-8ABD480C94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3834" y="953729"/>
            <a:ext cx="5448558" cy="4181939"/>
          </a:xfrm>
          <a:prstGeom prst="rect">
            <a:avLst/>
          </a:prstGeom>
        </p:spPr>
      </p:pic>
    </p:spTree>
    <p:extLst>
      <p:ext uri="{BB962C8B-B14F-4D97-AF65-F5344CB8AC3E}">
        <p14:creationId xmlns:p14="http://schemas.microsoft.com/office/powerpoint/2010/main" val="270441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DA584D-10AE-242F-C651-65C3415244B1}"/>
              </a:ext>
            </a:extLst>
          </p:cNvPr>
          <p:cNvSpPr>
            <a:spLocks noGrp="1"/>
          </p:cNvSpPr>
          <p:nvPr>
            <p:ph idx="1"/>
          </p:nvPr>
        </p:nvSpPr>
        <p:spPr>
          <a:xfrm>
            <a:off x="324466" y="766916"/>
            <a:ext cx="5771534" cy="5820696"/>
          </a:xfrm>
        </p:spPr>
        <p:txBody>
          <a:bodyPr>
            <a:normAutofit fontScale="92500" lnSpcReduction="10000"/>
          </a:bodyPr>
          <a:lstStyle/>
          <a:p>
            <a:r>
              <a:rPr lang="en-US" b="1" dirty="0">
                <a:latin typeface="Times New Roman" panose="02020603050405020304" pitchFamily="18" charset="0"/>
                <a:cs typeface="Times New Roman" panose="02020603050405020304" pitchFamily="18" charset="0"/>
              </a:rPr>
              <a:t>Anterior Segment: </a:t>
            </a:r>
            <a:r>
              <a:rPr lang="en-US" dirty="0">
                <a:latin typeface="Times New Roman" panose="02020603050405020304" pitchFamily="18" charset="0"/>
                <a:cs typeface="Times New Roman" panose="02020603050405020304" pitchFamily="18" charset="0"/>
              </a:rPr>
              <a:t>The anterior is extremely thin, leading to the </a:t>
            </a:r>
            <a:r>
              <a:rPr lang="en-US" b="1" dirty="0">
                <a:latin typeface="Times New Roman" panose="02020603050405020304" pitchFamily="18" charset="0"/>
                <a:cs typeface="Times New Roman" panose="02020603050405020304" pitchFamily="18" charset="0"/>
              </a:rPr>
              <a:t>spinneret</a:t>
            </a:r>
            <a:r>
              <a:rPr lang="en-US" dirty="0">
                <a:latin typeface="Times New Roman" panose="02020603050405020304" pitchFamily="18" charset="0"/>
                <a:cs typeface="Times New Roman" panose="02020603050405020304" pitchFamily="18" charset="0"/>
              </a:rPr>
              <a:t> in the head of the larvae from which the silk is excreted. Anterior part of the silk gland does not secrete anything but acts as passage for silk material.</a:t>
            </a:r>
          </a:p>
          <a:p>
            <a:r>
              <a:rPr lang="en-US" dirty="0">
                <a:latin typeface="Times New Roman" panose="02020603050405020304" pitchFamily="18" charset="0"/>
                <a:cs typeface="Times New Roman" panose="02020603050405020304" pitchFamily="18" charset="0"/>
              </a:rPr>
              <a:t>Histologically the entire gland has 3 layers:</a:t>
            </a:r>
          </a:p>
          <a:p>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The outer Tunica </a:t>
            </a:r>
            <a:r>
              <a:rPr lang="en-US" b="1" dirty="0" err="1">
                <a:latin typeface="Times New Roman" panose="02020603050405020304" pitchFamily="18" charset="0"/>
                <a:cs typeface="Times New Roman" panose="02020603050405020304" pitchFamily="18" charset="0"/>
              </a:rPr>
              <a:t>propia</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with uniform thickness; </a:t>
            </a:r>
          </a:p>
          <a:p>
            <a:r>
              <a:rPr lang="en-US" b="1" dirty="0">
                <a:latin typeface="Times New Roman" panose="02020603050405020304" pitchFamily="18" charset="0"/>
                <a:cs typeface="Times New Roman" panose="02020603050405020304" pitchFamily="18" charset="0"/>
              </a:rPr>
              <a:t>The middle glandular layer </a:t>
            </a:r>
            <a:r>
              <a:rPr lang="en-US" dirty="0">
                <a:latin typeface="Times New Roman" panose="02020603050405020304" pitchFamily="18" charset="0"/>
                <a:cs typeface="Times New Roman" panose="02020603050405020304" pitchFamily="18" charset="0"/>
              </a:rPr>
              <a:t>with gland cells which increase in size during later instar stages of larval development and </a:t>
            </a:r>
          </a:p>
          <a:p>
            <a:r>
              <a:rPr lang="en-US" b="1" dirty="0">
                <a:latin typeface="Times New Roman" panose="02020603050405020304" pitchFamily="18" charset="0"/>
                <a:cs typeface="Times New Roman" panose="02020603050405020304" pitchFamily="18" charset="0"/>
              </a:rPr>
              <a:t>The inner tunica intima </a:t>
            </a:r>
            <a:r>
              <a:rPr lang="en-US" dirty="0">
                <a:latin typeface="Times New Roman" panose="02020603050405020304" pitchFamily="18" charset="0"/>
                <a:cs typeface="Times New Roman" panose="02020603050405020304" pitchFamily="18" charset="0"/>
              </a:rPr>
              <a:t>of varying thickness.</a:t>
            </a:r>
            <a:endParaRPr lang="en-IN" dirty="0">
              <a:latin typeface="Times New Roman" panose="02020603050405020304" pitchFamily="18" charset="0"/>
              <a:cs typeface="Times New Roman" panose="02020603050405020304" pitchFamily="18" charset="0"/>
            </a:endParaRPr>
          </a:p>
          <a:p>
            <a:endParaRPr lang="en-IN" dirty="0"/>
          </a:p>
        </p:txBody>
      </p:sp>
      <p:pic>
        <p:nvPicPr>
          <p:cNvPr id="4" name="Picture 3">
            <a:extLst>
              <a:ext uri="{FF2B5EF4-FFF2-40B4-BE49-F238E27FC236}">
                <a16:creationId xmlns:a16="http://schemas.microsoft.com/office/drawing/2014/main" id="{5C4635E1-78C4-158F-2697-B4DA4B44BA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3486" y="865239"/>
            <a:ext cx="5035602" cy="4181939"/>
          </a:xfrm>
          <a:prstGeom prst="rect">
            <a:avLst/>
          </a:prstGeom>
        </p:spPr>
      </p:pic>
    </p:spTree>
    <p:extLst>
      <p:ext uri="{BB962C8B-B14F-4D97-AF65-F5344CB8AC3E}">
        <p14:creationId xmlns:p14="http://schemas.microsoft.com/office/powerpoint/2010/main" val="1948616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0811AF-1820-101E-F490-A80FB55DF06A}"/>
              </a:ext>
            </a:extLst>
          </p:cNvPr>
          <p:cNvSpPr>
            <a:spLocks noGrp="1"/>
          </p:cNvSpPr>
          <p:nvPr>
            <p:ph idx="1"/>
          </p:nvPr>
        </p:nvSpPr>
        <p:spPr>
          <a:xfrm>
            <a:off x="838200" y="1897625"/>
            <a:ext cx="10515600" cy="2784833"/>
          </a:xfrm>
        </p:spPr>
        <p:txBody>
          <a:bodyPr>
            <a:normAutofit/>
          </a:bodyPr>
          <a:lstStyle/>
          <a:p>
            <a:pPr algn="just"/>
            <a:r>
              <a:rPr lang="en-US" sz="3200" dirty="0">
                <a:latin typeface="Times New Roman" panose="02020603050405020304" pitchFamily="18" charset="0"/>
                <a:cs typeface="Times New Roman" panose="02020603050405020304" pitchFamily="18" charset="0"/>
              </a:rPr>
              <a:t>The protein concentration is 12%-15% in the posterior region of the gland where fibroin chain synthesis occurs, increases to around 20%-30% in the middle region of the gland where the fibroin is stored and sericin is synthesized, and is significantly higher in the anterior region of the gland where spinning is initiated. </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3580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A943F-3517-7E5E-3A08-D97BEE7757E2}"/>
              </a:ext>
            </a:extLst>
          </p:cNvPr>
          <p:cNvSpPr>
            <a:spLocks noGrp="1"/>
          </p:cNvSpPr>
          <p:nvPr>
            <p:ph type="title"/>
          </p:nvPr>
        </p:nvSpPr>
        <p:spPr/>
        <p:txBody>
          <a:bodyPr/>
          <a:lstStyle/>
          <a:p>
            <a:pPr algn="ctr"/>
            <a:r>
              <a:rPr lang="en-US" dirty="0">
                <a:solidFill>
                  <a:srgbClr val="FF0000"/>
                </a:solidFill>
                <a:latin typeface="Algerian" panose="04020705040A02060702" pitchFamily="82" charset="0"/>
              </a:rPr>
              <a:t>SILK PRESS OR SPINNERET</a:t>
            </a:r>
            <a:endParaRPr lang="en-IN" dirty="0">
              <a:solidFill>
                <a:srgbClr val="FF0000"/>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1E0697AC-5EEF-BED3-58B6-395CEB99594B}"/>
              </a:ext>
            </a:extLst>
          </p:cNvPr>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The silkworm spinneret (of about 10 µm in diameter) is an important tissue for silk </a:t>
            </a:r>
            <a:r>
              <a:rPr lang="en-US" dirty="0" err="1">
                <a:latin typeface="Times New Roman" panose="02020603050405020304" pitchFamily="18" charset="0"/>
                <a:cs typeface="Times New Roman" panose="02020603050405020304" pitchFamily="18" charset="0"/>
              </a:rPr>
              <a:t>fibrilogenesis</a:t>
            </a:r>
            <a:r>
              <a:rPr lang="en-US" dirty="0">
                <a:latin typeface="Times New Roman" panose="02020603050405020304" pitchFamily="18" charset="0"/>
                <a:cs typeface="Times New Roman" panose="02020603050405020304" pitchFamily="18" charset="0"/>
              </a:rPr>
              <a:t> and spinning. Spinneret is a projection of the median part of labium. It helps in bringing out the silk in the form of the fine filament. There are two lobes of the silk gland responsible for silk production. The two lobes of the gland join just before the spinnerets in the anterior region and the </a:t>
            </a:r>
            <a:r>
              <a:rPr lang="en-US" dirty="0" err="1">
                <a:latin typeface="Times New Roman" panose="02020603050405020304" pitchFamily="18" charset="0"/>
                <a:cs typeface="Times New Roman" panose="02020603050405020304" pitchFamily="18" charset="0"/>
              </a:rPr>
              <a:t>fibre</a:t>
            </a:r>
            <a:r>
              <a:rPr lang="en-US" dirty="0">
                <a:latin typeface="Times New Roman" panose="02020603050405020304" pitchFamily="18" charset="0"/>
                <a:cs typeface="Times New Roman" panose="02020603050405020304" pitchFamily="18" charset="0"/>
              </a:rPr>
              <a:t> is spun into air. The secreted silk comes out as a thread or filament as it passes through silk press which resembles a typical salivary pump. The two filaments coming out of two sides are called </a:t>
            </a:r>
            <a:r>
              <a:rPr lang="en-US" b="1" dirty="0">
                <a:latin typeface="Times New Roman" panose="02020603050405020304" pitchFamily="18" charset="0"/>
                <a:cs typeface="Times New Roman" panose="02020603050405020304" pitchFamily="18" charset="0"/>
              </a:rPr>
              <a:t>brins</a:t>
            </a:r>
            <a:r>
              <a:rPr lang="en-US" dirty="0">
                <a:latin typeface="Times New Roman" panose="02020603050405020304" pitchFamily="18" charset="0"/>
                <a:cs typeface="Times New Roman" panose="02020603050405020304" pitchFamily="18" charset="0"/>
              </a:rPr>
              <a:t>. The sericin (gum) layer of the two brins then bind together into a single filament or </a:t>
            </a:r>
            <a:r>
              <a:rPr lang="en-US" b="1" dirty="0" err="1">
                <a:latin typeface="Times New Roman" panose="02020603050405020304" pitchFamily="18" charset="0"/>
                <a:cs typeface="Times New Roman" panose="02020603050405020304" pitchFamily="18" charset="0"/>
              </a:rPr>
              <a:t>bave</a:t>
            </a:r>
            <a:r>
              <a:rPr lang="en-US" b="1" dirty="0">
                <a:latin typeface="Times New Roman" panose="02020603050405020304" pitchFamily="18" charset="0"/>
                <a:cs typeface="Times New Roman" panose="02020603050405020304" pitchFamily="18" charset="0"/>
              </a:rPr>
              <a:t>.</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450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280D4-60E7-8C62-5C7F-68B7A2BA1A46}"/>
              </a:ext>
            </a:extLst>
          </p:cNvPr>
          <p:cNvSpPr>
            <a:spLocks noGrp="1"/>
          </p:cNvSpPr>
          <p:nvPr>
            <p:ph type="title"/>
          </p:nvPr>
        </p:nvSpPr>
        <p:spPr/>
        <p:txBody>
          <a:bodyPr>
            <a:normAutofit/>
          </a:bodyPr>
          <a:lstStyle/>
          <a:p>
            <a:pPr algn="ctr"/>
            <a:r>
              <a:rPr lang="en-US" sz="4000" dirty="0">
                <a:solidFill>
                  <a:srgbClr val="FF0000"/>
                </a:solidFill>
                <a:latin typeface="Algerian" panose="04020705040A02060702" pitchFamily="82" charset="0"/>
              </a:rPr>
              <a:t>FILIPPI'S GLAND OR LYONNET'S GLAND</a:t>
            </a:r>
            <a:endParaRPr lang="en-IN" sz="4000" dirty="0">
              <a:solidFill>
                <a:srgbClr val="FF0000"/>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DF487962-2201-57F4-BC27-3C469B635762}"/>
              </a:ext>
            </a:extLst>
          </p:cNvPr>
          <p:cNvSpPr>
            <a:spLocks noGrp="1"/>
          </p:cNvSpPr>
          <p:nvPr>
            <p:ph idx="1"/>
          </p:nvPr>
        </p:nvSpPr>
        <p:spPr>
          <a:xfrm>
            <a:off x="570271" y="1700985"/>
            <a:ext cx="10783529" cy="4729315"/>
          </a:xfrm>
        </p:spPr>
        <p:txBody>
          <a:bodyPr>
            <a:normAutofit lnSpcReduction="10000"/>
          </a:bodyPr>
          <a:lstStyle/>
          <a:p>
            <a:pPr algn="just"/>
            <a:r>
              <a:rPr lang="en-US" sz="3200" dirty="0"/>
              <a:t>In the head region of the larvae, a pair of glands is situated which open into the anterior part of silk gland near its opening into the spinneret. This gland usually occurs close to the excretory duct of the silk gland, and communicates with it. It has been considered as an accessory gland of the silk gland. The function of </a:t>
            </a:r>
            <a:r>
              <a:rPr lang="en-US" sz="3200" dirty="0" err="1"/>
              <a:t>Lyonet's</a:t>
            </a:r>
            <a:r>
              <a:rPr lang="en-US" sz="3200" dirty="0"/>
              <a:t> gland is still uncertain. Its role in the exchange of small molecules, such as water and ions, in the secretory process of cementing substance for the silk elements, and secretion of some lubricating substance that helps in the extrusion of silk from the silk glands have been suggested.</a:t>
            </a:r>
            <a:endParaRPr lang="en-IN" sz="3200" dirty="0"/>
          </a:p>
        </p:txBody>
      </p:sp>
    </p:spTree>
    <p:extLst>
      <p:ext uri="{BB962C8B-B14F-4D97-AF65-F5344CB8AC3E}">
        <p14:creationId xmlns:p14="http://schemas.microsoft.com/office/powerpoint/2010/main" val="1014596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Jaydeep Nath\Desktop\8132f017f66ba8a9138df93f9df76589.jpg">
            <a:extLst>
              <a:ext uri="{FF2B5EF4-FFF2-40B4-BE49-F238E27FC236}">
                <a16:creationId xmlns:a16="http://schemas.microsoft.com/office/drawing/2014/main" id="{CBF5B53C-880F-73C1-8F84-076C0B299891}"/>
              </a:ext>
            </a:extLst>
          </p:cNvPr>
          <p:cNvPicPr>
            <a:picLocks noChangeAspect="1" noChangeArrowheads="1"/>
          </p:cNvPicPr>
          <p:nvPr/>
        </p:nvPicPr>
        <p:blipFill>
          <a:blip r:embed="rId2"/>
          <a:srcRect/>
          <a:stretch>
            <a:fillRect/>
          </a:stretch>
        </p:blipFill>
        <p:spPr bwMode="auto">
          <a:xfrm>
            <a:off x="3145292" y="306298"/>
            <a:ext cx="5857875" cy="6042025"/>
          </a:xfrm>
          <a:prstGeom prst="rect">
            <a:avLst/>
          </a:prstGeom>
          <a:noFill/>
          <a:ln w="9525">
            <a:noFill/>
            <a:miter lim="800000"/>
            <a:headEnd/>
            <a:tailEnd/>
          </a:ln>
        </p:spPr>
      </p:pic>
    </p:spTree>
    <p:extLst>
      <p:ext uri="{BB962C8B-B14F-4D97-AF65-F5344CB8AC3E}">
        <p14:creationId xmlns:p14="http://schemas.microsoft.com/office/powerpoint/2010/main" val="12354102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727</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Algerian</vt:lpstr>
      <vt:lpstr>Arial</vt:lpstr>
      <vt:lpstr>Calibri</vt:lpstr>
      <vt:lpstr>Calibri Light</vt:lpstr>
      <vt:lpstr>Times New Roman</vt:lpstr>
      <vt:lpstr>Office Theme</vt:lpstr>
      <vt:lpstr>NON-MULBERRY SERICULTURE </vt:lpstr>
      <vt:lpstr>SILK GLAND</vt:lpstr>
      <vt:lpstr>MORPHOLOGY OF SILK GLAND</vt:lpstr>
      <vt:lpstr>PowerPoint Presentation</vt:lpstr>
      <vt:lpstr>PowerPoint Presentation</vt:lpstr>
      <vt:lpstr>PowerPoint Presentation</vt:lpstr>
      <vt:lpstr>SILK PRESS OR SPINNERET</vt:lpstr>
      <vt:lpstr>FILIPPI'S GLAND OR LYONNET'S GLAND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Jaydeep Nath</dc:creator>
  <cp:lastModifiedBy>JAYDEEP NATH</cp:lastModifiedBy>
  <cp:revision>4</cp:revision>
  <dcterms:created xsi:type="dcterms:W3CDTF">2024-08-18T18:03:52Z</dcterms:created>
  <dcterms:modified xsi:type="dcterms:W3CDTF">2025-08-21T17:31:13Z</dcterms:modified>
</cp:coreProperties>
</file>