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94660"/>
  </p:normalViewPr>
  <p:slideViewPr>
    <p:cSldViewPr snapToGrid="0">
      <p:cViewPr varScale="1">
        <p:scale>
          <a:sx n="68" d="100"/>
          <a:sy n="68" d="100"/>
        </p:scale>
        <p:origin x="-82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deep Nath" userId="1f734fd1a30b7321" providerId="LiveId" clId="{50AEB1AC-437F-439A-9F27-915C6D8EABB7}"/>
    <pc:docChg chg="modSld">
      <pc:chgData name="Jaydeep Nath" userId="1f734fd1a30b7321" providerId="LiveId" clId="{50AEB1AC-437F-439A-9F27-915C6D8EABB7}" dt="2024-08-19T02:27:27.190" v="3" actId="14100"/>
      <pc:docMkLst>
        <pc:docMk/>
      </pc:docMkLst>
      <pc:sldChg chg="modSp mod">
        <pc:chgData name="Jaydeep Nath" userId="1f734fd1a30b7321" providerId="LiveId" clId="{50AEB1AC-437F-439A-9F27-915C6D8EABB7}" dt="2024-08-19T02:27:27.190" v="3" actId="14100"/>
        <pc:sldMkLst>
          <pc:docMk/>
          <pc:sldMk cId="1576173978" sldId="257"/>
        </pc:sldMkLst>
        <pc:picChg chg="mod">
          <ac:chgData name="Jaydeep Nath" userId="1f734fd1a30b7321" providerId="LiveId" clId="{50AEB1AC-437F-439A-9F27-915C6D8EABB7}" dt="2024-08-19T02:27:27.190" v="3" actId="14100"/>
          <ac:picMkLst>
            <pc:docMk/>
            <pc:sldMk cId="1576173978" sldId="257"/>
            <ac:picMk id="7" creationId="{BA6EC88A-16FD-C237-59A7-B06DFFE0887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BCC22-7120-8555-9018-73DEAD6E61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CDC84545-75C6-9313-8799-4F68D6BD10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408A8047-EA7E-E945-4676-AAC09CCC051B}"/>
              </a:ext>
            </a:extLst>
          </p:cNvPr>
          <p:cNvSpPr>
            <a:spLocks noGrp="1"/>
          </p:cNvSpPr>
          <p:nvPr>
            <p:ph type="dt" sz="half" idx="10"/>
          </p:nvPr>
        </p:nvSpPr>
        <p:spPr/>
        <p:txBody>
          <a:bodyPr/>
          <a:lstStyle/>
          <a:p>
            <a:fld id="{6D609EB7-F3A1-4733-AD8D-65117F95C5BD}" type="datetimeFigureOut">
              <a:rPr lang="en-IN" smtClean="0"/>
              <a:pPr/>
              <a:t>08-09-2024</a:t>
            </a:fld>
            <a:endParaRPr lang="en-IN"/>
          </a:p>
        </p:txBody>
      </p:sp>
      <p:sp>
        <p:nvSpPr>
          <p:cNvPr id="5" name="Footer Placeholder 4">
            <a:extLst>
              <a:ext uri="{FF2B5EF4-FFF2-40B4-BE49-F238E27FC236}">
                <a16:creationId xmlns:a16="http://schemas.microsoft.com/office/drawing/2014/main" xmlns="" id="{F5DF45F2-0B4B-8E81-B2B9-DDF43E91E4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B5ED517-B2FE-A70A-2C75-EAF2569DC92C}"/>
              </a:ext>
            </a:extLst>
          </p:cNvPr>
          <p:cNvSpPr>
            <a:spLocks noGrp="1"/>
          </p:cNvSpPr>
          <p:nvPr>
            <p:ph type="sldNum" sz="quarter" idx="12"/>
          </p:nvPr>
        </p:nvSpPr>
        <p:spPr/>
        <p:txBody>
          <a:bodyPr/>
          <a:lstStyle/>
          <a:p>
            <a:fld id="{8AFF9CB3-0514-48A3-819F-7E4566332501}" type="slidenum">
              <a:rPr lang="en-IN" smtClean="0"/>
              <a:pPr/>
              <a:t>‹#›</a:t>
            </a:fld>
            <a:endParaRPr lang="en-IN"/>
          </a:p>
        </p:txBody>
      </p:sp>
    </p:spTree>
    <p:extLst>
      <p:ext uri="{BB962C8B-B14F-4D97-AF65-F5344CB8AC3E}">
        <p14:creationId xmlns:p14="http://schemas.microsoft.com/office/powerpoint/2010/main" xmlns="" val="415392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01471-59FF-2AC0-DDE1-80A0B46D7F0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8B19926F-C253-90E3-3BF4-D911B093BC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707771-33F8-D37D-BC3D-7E871A2B7770}"/>
              </a:ext>
            </a:extLst>
          </p:cNvPr>
          <p:cNvSpPr>
            <a:spLocks noGrp="1"/>
          </p:cNvSpPr>
          <p:nvPr>
            <p:ph type="dt" sz="half" idx="10"/>
          </p:nvPr>
        </p:nvSpPr>
        <p:spPr/>
        <p:txBody>
          <a:bodyPr/>
          <a:lstStyle/>
          <a:p>
            <a:fld id="{6D609EB7-F3A1-4733-AD8D-65117F95C5BD}" type="datetimeFigureOut">
              <a:rPr lang="en-IN" smtClean="0"/>
              <a:pPr/>
              <a:t>08-09-2024</a:t>
            </a:fld>
            <a:endParaRPr lang="en-IN"/>
          </a:p>
        </p:txBody>
      </p:sp>
      <p:sp>
        <p:nvSpPr>
          <p:cNvPr id="5" name="Footer Placeholder 4">
            <a:extLst>
              <a:ext uri="{FF2B5EF4-FFF2-40B4-BE49-F238E27FC236}">
                <a16:creationId xmlns:a16="http://schemas.microsoft.com/office/drawing/2014/main" xmlns="" id="{4129B996-F3C7-AF8C-4175-8E871BE0C9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E538BED-87F5-429B-34DA-9D43FF5F0C34}"/>
              </a:ext>
            </a:extLst>
          </p:cNvPr>
          <p:cNvSpPr>
            <a:spLocks noGrp="1"/>
          </p:cNvSpPr>
          <p:nvPr>
            <p:ph type="sldNum" sz="quarter" idx="12"/>
          </p:nvPr>
        </p:nvSpPr>
        <p:spPr/>
        <p:txBody>
          <a:bodyPr/>
          <a:lstStyle/>
          <a:p>
            <a:fld id="{8AFF9CB3-0514-48A3-819F-7E4566332501}" type="slidenum">
              <a:rPr lang="en-IN" smtClean="0"/>
              <a:pPr/>
              <a:t>‹#›</a:t>
            </a:fld>
            <a:endParaRPr lang="en-IN"/>
          </a:p>
        </p:txBody>
      </p:sp>
    </p:spTree>
    <p:extLst>
      <p:ext uri="{BB962C8B-B14F-4D97-AF65-F5344CB8AC3E}">
        <p14:creationId xmlns:p14="http://schemas.microsoft.com/office/powerpoint/2010/main" xmlns="" val="77655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A23893B-6231-6BE2-6E06-9171084E8D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7411D79A-5831-FDA7-9448-1439AD9982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419E6C2-5AE6-960A-B1F3-DEB6A6A2306A}"/>
              </a:ext>
            </a:extLst>
          </p:cNvPr>
          <p:cNvSpPr>
            <a:spLocks noGrp="1"/>
          </p:cNvSpPr>
          <p:nvPr>
            <p:ph type="dt" sz="half" idx="10"/>
          </p:nvPr>
        </p:nvSpPr>
        <p:spPr/>
        <p:txBody>
          <a:bodyPr/>
          <a:lstStyle/>
          <a:p>
            <a:fld id="{6D609EB7-F3A1-4733-AD8D-65117F95C5BD}" type="datetimeFigureOut">
              <a:rPr lang="en-IN" smtClean="0"/>
              <a:pPr/>
              <a:t>08-09-2024</a:t>
            </a:fld>
            <a:endParaRPr lang="en-IN"/>
          </a:p>
        </p:txBody>
      </p:sp>
      <p:sp>
        <p:nvSpPr>
          <p:cNvPr id="5" name="Footer Placeholder 4">
            <a:extLst>
              <a:ext uri="{FF2B5EF4-FFF2-40B4-BE49-F238E27FC236}">
                <a16:creationId xmlns:a16="http://schemas.microsoft.com/office/drawing/2014/main" xmlns="" id="{A351AD16-B987-4208-83F8-D3B70318622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A5F5248-0E2E-4051-0059-DF2C61D0A0A8}"/>
              </a:ext>
            </a:extLst>
          </p:cNvPr>
          <p:cNvSpPr>
            <a:spLocks noGrp="1"/>
          </p:cNvSpPr>
          <p:nvPr>
            <p:ph type="sldNum" sz="quarter" idx="12"/>
          </p:nvPr>
        </p:nvSpPr>
        <p:spPr/>
        <p:txBody>
          <a:bodyPr/>
          <a:lstStyle/>
          <a:p>
            <a:fld id="{8AFF9CB3-0514-48A3-819F-7E4566332501}" type="slidenum">
              <a:rPr lang="en-IN" smtClean="0"/>
              <a:pPr/>
              <a:t>‹#›</a:t>
            </a:fld>
            <a:endParaRPr lang="en-IN"/>
          </a:p>
        </p:txBody>
      </p:sp>
    </p:spTree>
    <p:extLst>
      <p:ext uri="{BB962C8B-B14F-4D97-AF65-F5344CB8AC3E}">
        <p14:creationId xmlns:p14="http://schemas.microsoft.com/office/powerpoint/2010/main" xmlns="" val="367028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9863A-3336-8B15-468B-CF9CE3AD9B8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3DAE413-5BFB-5AB7-10D0-26192CF0FD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4A9E577-AA7C-2F0D-EB35-F2AC3964477C}"/>
              </a:ext>
            </a:extLst>
          </p:cNvPr>
          <p:cNvSpPr>
            <a:spLocks noGrp="1"/>
          </p:cNvSpPr>
          <p:nvPr>
            <p:ph type="dt" sz="half" idx="10"/>
          </p:nvPr>
        </p:nvSpPr>
        <p:spPr/>
        <p:txBody>
          <a:bodyPr/>
          <a:lstStyle/>
          <a:p>
            <a:fld id="{6D609EB7-F3A1-4733-AD8D-65117F95C5BD}" type="datetimeFigureOut">
              <a:rPr lang="en-IN" smtClean="0"/>
              <a:pPr/>
              <a:t>08-09-2024</a:t>
            </a:fld>
            <a:endParaRPr lang="en-IN"/>
          </a:p>
        </p:txBody>
      </p:sp>
      <p:sp>
        <p:nvSpPr>
          <p:cNvPr id="5" name="Footer Placeholder 4">
            <a:extLst>
              <a:ext uri="{FF2B5EF4-FFF2-40B4-BE49-F238E27FC236}">
                <a16:creationId xmlns:a16="http://schemas.microsoft.com/office/drawing/2014/main" xmlns="" id="{13F6BA27-0D83-B4E6-4392-C8CDEFDA5F8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A0B62D7-EE60-429D-2EC5-11404AF0A1C6}"/>
              </a:ext>
            </a:extLst>
          </p:cNvPr>
          <p:cNvSpPr>
            <a:spLocks noGrp="1"/>
          </p:cNvSpPr>
          <p:nvPr>
            <p:ph type="sldNum" sz="quarter" idx="12"/>
          </p:nvPr>
        </p:nvSpPr>
        <p:spPr/>
        <p:txBody>
          <a:bodyPr/>
          <a:lstStyle/>
          <a:p>
            <a:fld id="{8AFF9CB3-0514-48A3-819F-7E4566332501}" type="slidenum">
              <a:rPr lang="en-IN" smtClean="0"/>
              <a:pPr/>
              <a:t>‹#›</a:t>
            </a:fld>
            <a:endParaRPr lang="en-IN"/>
          </a:p>
        </p:txBody>
      </p:sp>
    </p:spTree>
    <p:extLst>
      <p:ext uri="{BB962C8B-B14F-4D97-AF65-F5344CB8AC3E}">
        <p14:creationId xmlns:p14="http://schemas.microsoft.com/office/powerpoint/2010/main" xmlns="" val="14249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1F2798-C5AA-D68D-BFDA-B9459F65AE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AC7969E-F66B-F6FA-6ED9-A62B501BB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04A42CF-FC5B-D745-9C1D-7C2DD1D9C3D6}"/>
              </a:ext>
            </a:extLst>
          </p:cNvPr>
          <p:cNvSpPr>
            <a:spLocks noGrp="1"/>
          </p:cNvSpPr>
          <p:nvPr>
            <p:ph type="dt" sz="half" idx="10"/>
          </p:nvPr>
        </p:nvSpPr>
        <p:spPr/>
        <p:txBody>
          <a:bodyPr/>
          <a:lstStyle/>
          <a:p>
            <a:fld id="{6D609EB7-F3A1-4733-AD8D-65117F95C5BD}" type="datetimeFigureOut">
              <a:rPr lang="en-IN" smtClean="0"/>
              <a:pPr/>
              <a:t>08-09-2024</a:t>
            </a:fld>
            <a:endParaRPr lang="en-IN"/>
          </a:p>
        </p:txBody>
      </p:sp>
      <p:sp>
        <p:nvSpPr>
          <p:cNvPr id="5" name="Footer Placeholder 4">
            <a:extLst>
              <a:ext uri="{FF2B5EF4-FFF2-40B4-BE49-F238E27FC236}">
                <a16:creationId xmlns:a16="http://schemas.microsoft.com/office/drawing/2014/main" xmlns="" id="{A9E4E174-D751-5E0F-1697-FEF1651C2B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0F41BA0-88B9-B1DC-21E9-B3643EA7FFEE}"/>
              </a:ext>
            </a:extLst>
          </p:cNvPr>
          <p:cNvSpPr>
            <a:spLocks noGrp="1"/>
          </p:cNvSpPr>
          <p:nvPr>
            <p:ph type="sldNum" sz="quarter" idx="12"/>
          </p:nvPr>
        </p:nvSpPr>
        <p:spPr/>
        <p:txBody>
          <a:bodyPr/>
          <a:lstStyle/>
          <a:p>
            <a:fld id="{8AFF9CB3-0514-48A3-819F-7E4566332501}" type="slidenum">
              <a:rPr lang="en-IN" smtClean="0"/>
              <a:pPr/>
              <a:t>‹#›</a:t>
            </a:fld>
            <a:endParaRPr lang="en-IN"/>
          </a:p>
        </p:txBody>
      </p:sp>
    </p:spTree>
    <p:extLst>
      <p:ext uri="{BB962C8B-B14F-4D97-AF65-F5344CB8AC3E}">
        <p14:creationId xmlns:p14="http://schemas.microsoft.com/office/powerpoint/2010/main" xmlns="" val="832923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FF4E9-6FB1-1D6E-A09E-9A31AEA3829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DF9A6F7-36AA-D971-8D2E-CE3CA30B4C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D309CA62-0DF1-B6EB-6664-627F752932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CFDB9FC7-FC2D-3830-5C93-AC74F2DA935E}"/>
              </a:ext>
            </a:extLst>
          </p:cNvPr>
          <p:cNvSpPr>
            <a:spLocks noGrp="1"/>
          </p:cNvSpPr>
          <p:nvPr>
            <p:ph type="dt" sz="half" idx="10"/>
          </p:nvPr>
        </p:nvSpPr>
        <p:spPr/>
        <p:txBody>
          <a:bodyPr/>
          <a:lstStyle/>
          <a:p>
            <a:fld id="{6D609EB7-F3A1-4733-AD8D-65117F95C5BD}" type="datetimeFigureOut">
              <a:rPr lang="en-IN" smtClean="0"/>
              <a:pPr/>
              <a:t>08-09-2024</a:t>
            </a:fld>
            <a:endParaRPr lang="en-IN"/>
          </a:p>
        </p:txBody>
      </p:sp>
      <p:sp>
        <p:nvSpPr>
          <p:cNvPr id="6" name="Footer Placeholder 5">
            <a:extLst>
              <a:ext uri="{FF2B5EF4-FFF2-40B4-BE49-F238E27FC236}">
                <a16:creationId xmlns:a16="http://schemas.microsoft.com/office/drawing/2014/main" xmlns="" id="{F928F471-BCCB-394A-A115-E065F297054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6588357-E56D-4628-0440-9AADC489A8BC}"/>
              </a:ext>
            </a:extLst>
          </p:cNvPr>
          <p:cNvSpPr>
            <a:spLocks noGrp="1"/>
          </p:cNvSpPr>
          <p:nvPr>
            <p:ph type="sldNum" sz="quarter" idx="12"/>
          </p:nvPr>
        </p:nvSpPr>
        <p:spPr/>
        <p:txBody>
          <a:bodyPr/>
          <a:lstStyle/>
          <a:p>
            <a:fld id="{8AFF9CB3-0514-48A3-819F-7E4566332501}" type="slidenum">
              <a:rPr lang="en-IN" smtClean="0"/>
              <a:pPr/>
              <a:t>‹#›</a:t>
            </a:fld>
            <a:endParaRPr lang="en-IN"/>
          </a:p>
        </p:txBody>
      </p:sp>
    </p:spTree>
    <p:extLst>
      <p:ext uri="{BB962C8B-B14F-4D97-AF65-F5344CB8AC3E}">
        <p14:creationId xmlns:p14="http://schemas.microsoft.com/office/powerpoint/2010/main" xmlns="" val="96761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732AF5-AC65-C7D8-0868-432CF0FB635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FD507327-1C02-8112-42E0-80E613BBD3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4B9D063-BB2C-73FA-C3A9-DF5381E9FA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F4A308E9-1C60-EA37-1920-5355145EE2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1B72385-8C23-87BB-3A34-CD5A0E8796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C9C2D810-E56E-2D70-6FE1-6D4CBA5BC4C6}"/>
              </a:ext>
            </a:extLst>
          </p:cNvPr>
          <p:cNvSpPr>
            <a:spLocks noGrp="1"/>
          </p:cNvSpPr>
          <p:nvPr>
            <p:ph type="dt" sz="half" idx="10"/>
          </p:nvPr>
        </p:nvSpPr>
        <p:spPr/>
        <p:txBody>
          <a:bodyPr/>
          <a:lstStyle/>
          <a:p>
            <a:fld id="{6D609EB7-F3A1-4733-AD8D-65117F95C5BD}" type="datetimeFigureOut">
              <a:rPr lang="en-IN" smtClean="0"/>
              <a:pPr/>
              <a:t>08-09-2024</a:t>
            </a:fld>
            <a:endParaRPr lang="en-IN"/>
          </a:p>
        </p:txBody>
      </p:sp>
      <p:sp>
        <p:nvSpPr>
          <p:cNvPr id="8" name="Footer Placeholder 7">
            <a:extLst>
              <a:ext uri="{FF2B5EF4-FFF2-40B4-BE49-F238E27FC236}">
                <a16:creationId xmlns:a16="http://schemas.microsoft.com/office/drawing/2014/main" xmlns="" id="{796E3AC6-8BDA-B9EE-AE88-874476F76C3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B1BD0F12-764D-5CF7-A268-F90BCEB86FC5}"/>
              </a:ext>
            </a:extLst>
          </p:cNvPr>
          <p:cNvSpPr>
            <a:spLocks noGrp="1"/>
          </p:cNvSpPr>
          <p:nvPr>
            <p:ph type="sldNum" sz="quarter" idx="12"/>
          </p:nvPr>
        </p:nvSpPr>
        <p:spPr/>
        <p:txBody>
          <a:bodyPr/>
          <a:lstStyle/>
          <a:p>
            <a:fld id="{8AFF9CB3-0514-48A3-819F-7E4566332501}" type="slidenum">
              <a:rPr lang="en-IN" smtClean="0"/>
              <a:pPr/>
              <a:t>‹#›</a:t>
            </a:fld>
            <a:endParaRPr lang="en-IN"/>
          </a:p>
        </p:txBody>
      </p:sp>
    </p:spTree>
    <p:extLst>
      <p:ext uri="{BB962C8B-B14F-4D97-AF65-F5344CB8AC3E}">
        <p14:creationId xmlns:p14="http://schemas.microsoft.com/office/powerpoint/2010/main" xmlns="" val="51630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FC3BD8-A848-964D-4039-67D1DE658D6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B907773C-E0BD-36B6-8318-E1980C9DD2C5}"/>
              </a:ext>
            </a:extLst>
          </p:cNvPr>
          <p:cNvSpPr>
            <a:spLocks noGrp="1"/>
          </p:cNvSpPr>
          <p:nvPr>
            <p:ph type="dt" sz="half" idx="10"/>
          </p:nvPr>
        </p:nvSpPr>
        <p:spPr/>
        <p:txBody>
          <a:bodyPr/>
          <a:lstStyle/>
          <a:p>
            <a:fld id="{6D609EB7-F3A1-4733-AD8D-65117F95C5BD}" type="datetimeFigureOut">
              <a:rPr lang="en-IN" smtClean="0"/>
              <a:pPr/>
              <a:t>08-09-2024</a:t>
            </a:fld>
            <a:endParaRPr lang="en-IN"/>
          </a:p>
        </p:txBody>
      </p:sp>
      <p:sp>
        <p:nvSpPr>
          <p:cNvPr id="4" name="Footer Placeholder 3">
            <a:extLst>
              <a:ext uri="{FF2B5EF4-FFF2-40B4-BE49-F238E27FC236}">
                <a16:creationId xmlns:a16="http://schemas.microsoft.com/office/drawing/2014/main" xmlns="" id="{4EE0EBC7-E8E3-3E07-14C6-83D68DEBA04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B355641D-5474-9087-4E95-C50E34DD7C9E}"/>
              </a:ext>
            </a:extLst>
          </p:cNvPr>
          <p:cNvSpPr>
            <a:spLocks noGrp="1"/>
          </p:cNvSpPr>
          <p:nvPr>
            <p:ph type="sldNum" sz="quarter" idx="12"/>
          </p:nvPr>
        </p:nvSpPr>
        <p:spPr/>
        <p:txBody>
          <a:bodyPr/>
          <a:lstStyle/>
          <a:p>
            <a:fld id="{8AFF9CB3-0514-48A3-819F-7E4566332501}" type="slidenum">
              <a:rPr lang="en-IN" smtClean="0"/>
              <a:pPr/>
              <a:t>‹#›</a:t>
            </a:fld>
            <a:endParaRPr lang="en-IN"/>
          </a:p>
        </p:txBody>
      </p:sp>
    </p:spTree>
    <p:extLst>
      <p:ext uri="{BB962C8B-B14F-4D97-AF65-F5344CB8AC3E}">
        <p14:creationId xmlns:p14="http://schemas.microsoft.com/office/powerpoint/2010/main" xmlns="" val="282147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62FD546-ED3D-A9CA-586C-F5F82F31761A}"/>
              </a:ext>
            </a:extLst>
          </p:cNvPr>
          <p:cNvSpPr>
            <a:spLocks noGrp="1"/>
          </p:cNvSpPr>
          <p:nvPr>
            <p:ph type="dt" sz="half" idx="10"/>
          </p:nvPr>
        </p:nvSpPr>
        <p:spPr/>
        <p:txBody>
          <a:bodyPr/>
          <a:lstStyle/>
          <a:p>
            <a:fld id="{6D609EB7-F3A1-4733-AD8D-65117F95C5BD}" type="datetimeFigureOut">
              <a:rPr lang="en-IN" smtClean="0"/>
              <a:pPr/>
              <a:t>08-09-2024</a:t>
            </a:fld>
            <a:endParaRPr lang="en-IN"/>
          </a:p>
        </p:txBody>
      </p:sp>
      <p:sp>
        <p:nvSpPr>
          <p:cNvPr id="3" name="Footer Placeholder 2">
            <a:extLst>
              <a:ext uri="{FF2B5EF4-FFF2-40B4-BE49-F238E27FC236}">
                <a16:creationId xmlns:a16="http://schemas.microsoft.com/office/drawing/2014/main" xmlns="" id="{E1661B80-D01D-CB27-87D0-1243F2A7933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3964679D-A1E9-FE90-5F8B-09D6EEE05397}"/>
              </a:ext>
            </a:extLst>
          </p:cNvPr>
          <p:cNvSpPr>
            <a:spLocks noGrp="1"/>
          </p:cNvSpPr>
          <p:nvPr>
            <p:ph type="sldNum" sz="quarter" idx="12"/>
          </p:nvPr>
        </p:nvSpPr>
        <p:spPr/>
        <p:txBody>
          <a:bodyPr/>
          <a:lstStyle/>
          <a:p>
            <a:fld id="{8AFF9CB3-0514-48A3-819F-7E4566332501}" type="slidenum">
              <a:rPr lang="en-IN" smtClean="0"/>
              <a:pPr/>
              <a:t>‹#›</a:t>
            </a:fld>
            <a:endParaRPr lang="en-IN"/>
          </a:p>
        </p:txBody>
      </p:sp>
    </p:spTree>
    <p:extLst>
      <p:ext uri="{BB962C8B-B14F-4D97-AF65-F5344CB8AC3E}">
        <p14:creationId xmlns:p14="http://schemas.microsoft.com/office/powerpoint/2010/main" xmlns="" val="283499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04BBE-83F0-D356-1F0F-20E0E58C7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37427DD-9F5F-D9D7-37F6-13C9C532D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45378B45-E6E7-3662-96D8-36D682B67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D293FC0-6E8F-6237-F100-C1B01F40591D}"/>
              </a:ext>
            </a:extLst>
          </p:cNvPr>
          <p:cNvSpPr>
            <a:spLocks noGrp="1"/>
          </p:cNvSpPr>
          <p:nvPr>
            <p:ph type="dt" sz="half" idx="10"/>
          </p:nvPr>
        </p:nvSpPr>
        <p:spPr/>
        <p:txBody>
          <a:bodyPr/>
          <a:lstStyle/>
          <a:p>
            <a:fld id="{6D609EB7-F3A1-4733-AD8D-65117F95C5BD}" type="datetimeFigureOut">
              <a:rPr lang="en-IN" smtClean="0"/>
              <a:pPr/>
              <a:t>08-09-2024</a:t>
            </a:fld>
            <a:endParaRPr lang="en-IN"/>
          </a:p>
        </p:txBody>
      </p:sp>
      <p:sp>
        <p:nvSpPr>
          <p:cNvPr id="6" name="Footer Placeholder 5">
            <a:extLst>
              <a:ext uri="{FF2B5EF4-FFF2-40B4-BE49-F238E27FC236}">
                <a16:creationId xmlns:a16="http://schemas.microsoft.com/office/drawing/2014/main" xmlns="" id="{346CEE6F-8322-B1EF-E316-F20CCDED883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4A9E09DB-F431-5246-AD38-5244195D7468}"/>
              </a:ext>
            </a:extLst>
          </p:cNvPr>
          <p:cNvSpPr>
            <a:spLocks noGrp="1"/>
          </p:cNvSpPr>
          <p:nvPr>
            <p:ph type="sldNum" sz="quarter" idx="12"/>
          </p:nvPr>
        </p:nvSpPr>
        <p:spPr/>
        <p:txBody>
          <a:bodyPr/>
          <a:lstStyle/>
          <a:p>
            <a:fld id="{8AFF9CB3-0514-48A3-819F-7E4566332501}" type="slidenum">
              <a:rPr lang="en-IN" smtClean="0"/>
              <a:pPr/>
              <a:t>‹#›</a:t>
            </a:fld>
            <a:endParaRPr lang="en-IN"/>
          </a:p>
        </p:txBody>
      </p:sp>
    </p:spTree>
    <p:extLst>
      <p:ext uri="{BB962C8B-B14F-4D97-AF65-F5344CB8AC3E}">
        <p14:creationId xmlns:p14="http://schemas.microsoft.com/office/powerpoint/2010/main" xmlns="" val="22928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D9B3C-6F25-57B3-AFC4-6B842DB08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FD09DD21-09B9-4E6B-DCED-BBCBD35B0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9EF0CF4D-BDF4-5BA2-51FF-2F8CD2DB0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86D044-E34C-7C9F-6212-DD27D5C28A50}"/>
              </a:ext>
            </a:extLst>
          </p:cNvPr>
          <p:cNvSpPr>
            <a:spLocks noGrp="1"/>
          </p:cNvSpPr>
          <p:nvPr>
            <p:ph type="dt" sz="half" idx="10"/>
          </p:nvPr>
        </p:nvSpPr>
        <p:spPr/>
        <p:txBody>
          <a:bodyPr/>
          <a:lstStyle/>
          <a:p>
            <a:fld id="{6D609EB7-F3A1-4733-AD8D-65117F95C5BD}" type="datetimeFigureOut">
              <a:rPr lang="en-IN" smtClean="0"/>
              <a:pPr/>
              <a:t>08-09-2024</a:t>
            </a:fld>
            <a:endParaRPr lang="en-IN"/>
          </a:p>
        </p:txBody>
      </p:sp>
      <p:sp>
        <p:nvSpPr>
          <p:cNvPr id="6" name="Footer Placeholder 5">
            <a:extLst>
              <a:ext uri="{FF2B5EF4-FFF2-40B4-BE49-F238E27FC236}">
                <a16:creationId xmlns:a16="http://schemas.microsoft.com/office/drawing/2014/main" xmlns="" id="{F50112EE-4AAA-0E53-11CA-E0F204E683A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E5E2BDBB-E930-FDBD-D4B0-AD84DF45F6A9}"/>
              </a:ext>
            </a:extLst>
          </p:cNvPr>
          <p:cNvSpPr>
            <a:spLocks noGrp="1"/>
          </p:cNvSpPr>
          <p:nvPr>
            <p:ph type="sldNum" sz="quarter" idx="12"/>
          </p:nvPr>
        </p:nvSpPr>
        <p:spPr/>
        <p:txBody>
          <a:bodyPr/>
          <a:lstStyle/>
          <a:p>
            <a:fld id="{8AFF9CB3-0514-48A3-819F-7E4566332501}" type="slidenum">
              <a:rPr lang="en-IN" smtClean="0"/>
              <a:pPr/>
              <a:t>‹#›</a:t>
            </a:fld>
            <a:endParaRPr lang="en-IN"/>
          </a:p>
        </p:txBody>
      </p:sp>
    </p:spTree>
    <p:extLst>
      <p:ext uri="{BB962C8B-B14F-4D97-AF65-F5344CB8AC3E}">
        <p14:creationId xmlns:p14="http://schemas.microsoft.com/office/powerpoint/2010/main" xmlns="" val="251663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E695E3-C234-CB1A-7B46-149E5C11D8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0D99BF2-D5FE-8D05-0327-F7FB6277C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FC7903E6-CD29-2A01-FE64-45F78AFE6A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09EB7-F3A1-4733-AD8D-65117F95C5BD}" type="datetimeFigureOut">
              <a:rPr lang="en-IN" smtClean="0"/>
              <a:pPr/>
              <a:t>08-09-2024</a:t>
            </a:fld>
            <a:endParaRPr lang="en-IN"/>
          </a:p>
        </p:txBody>
      </p:sp>
      <p:sp>
        <p:nvSpPr>
          <p:cNvPr id="5" name="Footer Placeholder 4">
            <a:extLst>
              <a:ext uri="{FF2B5EF4-FFF2-40B4-BE49-F238E27FC236}">
                <a16:creationId xmlns:a16="http://schemas.microsoft.com/office/drawing/2014/main" xmlns="" id="{91651101-D5A9-808E-03DC-732C3EDB9B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DD7B5D58-A280-3572-7E21-0366928C5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F9CB3-0514-48A3-819F-7E4566332501}" type="slidenum">
              <a:rPr lang="en-IN" smtClean="0"/>
              <a:pPr/>
              <a:t>‹#›</a:t>
            </a:fld>
            <a:endParaRPr lang="en-IN"/>
          </a:p>
        </p:txBody>
      </p:sp>
    </p:spTree>
    <p:extLst>
      <p:ext uri="{BB962C8B-B14F-4D97-AF65-F5344CB8AC3E}">
        <p14:creationId xmlns:p14="http://schemas.microsoft.com/office/powerpoint/2010/main" xmlns="" val="25526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A6EC88A-16FD-C237-59A7-B06DFFE08872}"/>
              </a:ext>
            </a:extLst>
          </p:cNvPr>
          <p:cNvPicPr>
            <a:picLocks noChangeAspect="1"/>
          </p:cNvPicPr>
          <p:nvPr/>
        </p:nvPicPr>
        <p:blipFill>
          <a:blip r:embed="rId2">
            <a:alphaModFix amt="70000"/>
            <a:extLst>
              <a:ext uri="{28A0092B-C50C-407E-A947-70E740481C1C}">
                <a14:useLocalDpi xmlns:a14="http://schemas.microsoft.com/office/drawing/2010/main" xmlns=""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xmlns="" id="{735AEF47-4383-5ABE-6554-F7EA2EA0227F}"/>
              </a:ext>
            </a:extLst>
          </p:cNvPr>
          <p:cNvSpPr>
            <a:spLocks noGrp="1"/>
          </p:cNvSpPr>
          <p:nvPr>
            <p:ph type="ctrTitle"/>
          </p:nvPr>
        </p:nvSpPr>
        <p:spPr>
          <a:xfrm>
            <a:off x="1435510" y="1572742"/>
            <a:ext cx="9281652" cy="1749989"/>
          </a:xfrm>
        </p:spPr>
        <p:txBody>
          <a:bodyPr>
            <a:normAutofit fontScale="90000"/>
          </a:bodyPr>
          <a:lstStyle/>
          <a:p>
            <a:r>
              <a:rPr lang="en-US" sz="5300" b="1" dirty="0">
                <a:latin typeface="Times New Roman" panose="02020603050405020304" pitchFamily="18" charset="0"/>
                <a:cs typeface="Times New Roman" panose="02020603050405020304" pitchFamily="18" charset="0"/>
              </a:rPr>
              <a:t>NON-MULBERRY SERICULTURE</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IN" b="1"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96EF44C6-2154-2DBE-CA9D-163834CC92A1}"/>
              </a:ext>
            </a:extLst>
          </p:cNvPr>
          <p:cNvSpPr txBox="1"/>
          <p:nvPr/>
        </p:nvSpPr>
        <p:spPr>
          <a:xfrm>
            <a:off x="6430297" y="4788309"/>
            <a:ext cx="5112774" cy="1323439"/>
          </a:xfrm>
          <a:prstGeom prst="rect">
            <a:avLst/>
          </a:prstGeom>
          <a:noFill/>
        </p:spPr>
        <p:txBody>
          <a:bodyPr wrap="square" rtlCol="0">
            <a:spAutoFit/>
          </a:bodyPr>
          <a:lstStyle/>
          <a:p>
            <a:r>
              <a:rPr lang="en-US" sz="2000" b="1" dirty="0"/>
              <a:t>Presentation by: </a:t>
            </a:r>
          </a:p>
          <a:p>
            <a:r>
              <a:rPr lang="en-US" sz="2000" b="1" dirty="0"/>
              <a:t>JAYDEEP KUMAR NATH</a:t>
            </a:r>
          </a:p>
          <a:p>
            <a:r>
              <a:rPr lang="en-US" sz="2000" b="1" dirty="0"/>
              <a:t>ASSISTANT PROFESSOR </a:t>
            </a:r>
          </a:p>
          <a:p>
            <a:r>
              <a:rPr lang="en-US" sz="2000" b="1" dirty="0"/>
              <a:t>DEPARTMENT OF ZOOLOGY, SALBARI COLLEGE</a:t>
            </a:r>
            <a:endParaRPr lang="en-IN" sz="2000" b="1" dirty="0"/>
          </a:p>
        </p:txBody>
      </p:sp>
      <p:sp>
        <p:nvSpPr>
          <p:cNvPr id="3" name="TextBox 2">
            <a:extLst>
              <a:ext uri="{FF2B5EF4-FFF2-40B4-BE49-F238E27FC236}">
                <a16:creationId xmlns:a16="http://schemas.microsoft.com/office/drawing/2014/main" xmlns="" id="{EA4F3A80-E2AD-5B8A-5613-0065BA68F493}"/>
              </a:ext>
            </a:extLst>
          </p:cNvPr>
          <p:cNvSpPr txBox="1"/>
          <p:nvPr/>
        </p:nvSpPr>
        <p:spPr>
          <a:xfrm>
            <a:off x="663678" y="2765829"/>
            <a:ext cx="10825316" cy="769441"/>
          </a:xfrm>
          <a:prstGeom prst="rect">
            <a:avLst/>
          </a:prstGeom>
          <a:noFill/>
        </p:spPr>
        <p:txBody>
          <a:bodyPr wrap="square" rtlCol="0">
            <a:spAutoFit/>
          </a:bodyPr>
          <a:lstStyle/>
          <a:p>
            <a:pPr algn="ctr"/>
            <a:r>
              <a:rPr lang="en-US" sz="4400" b="1" i="1" dirty="0" smtClean="0">
                <a:solidFill>
                  <a:srgbClr val="FF0000"/>
                </a:solidFill>
                <a:latin typeface="Times New Roman" panose="02020603050405020304" pitchFamily="18" charset="0"/>
                <a:cs typeface="Times New Roman" panose="02020603050405020304" pitchFamily="18" charset="0"/>
              </a:rPr>
              <a:t>Types of </a:t>
            </a:r>
            <a:r>
              <a:rPr lang="en-US" sz="4400" b="1" i="1" dirty="0" err="1" smtClean="0">
                <a:solidFill>
                  <a:srgbClr val="FF0000"/>
                </a:solidFill>
                <a:latin typeface="Times New Roman" panose="02020603050405020304" pitchFamily="18" charset="0"/>
                <a:cs typeface="Times New Roman" panose="02020603050405020304" pitchFamily="18" charset="0"/>
              </a:rPr>
              <a:t>Mountages</a:t>
            </a:r>
            <a:endParaRPr lang="en-IN" sz="4400" dirty="0">
              <a:solidFill>
                <a:srgbClr val="FF0000"/>
              </a:solidFill>
            </a:endParaRPr>
          </a:p>
        </p:txBody>
      </p:sp>
    </p:spTree>
    <p:extLst>
      <p:ext uri="{BB962C8B-B14F-4D97-AF65-F5344CB8AC3E}">
        <p14:creationId xmlns:p14="http://schemas.microsoft.com/office/powerpoint/2010/main" xmlns="" val="1576173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2001" t="23077" r="11558" b="24423"/>
          <a:stretch>
            <a:fillRect/>
          </a:stretch>
        </p:blipFill>
        <p:spPr bwMode="auto">
          <a:xfrm>
            <a:off x="632683" y="970670"/>
            <a:ext cx="11439560" cy="441725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116" y="1291051"/>
            <a:ext cx="10725443" cy="4955003"/>
          </a:xfrm>
        </p:spPr>
        <p:txBody>
          <a:bodyPr/>
          <a:lstStyle/>
          <a:p>
            <a:pPr algn="just"/>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Bottle Brush </a:t>
            </a:r>
            <a:r>
              <a:rPr lang="en-US" b="1" dirty="0" err="1" smtClean="0">
                <a:latin typeface="Times New Roman" pitchFamily="18" charset="0"/>
                <a:cs typeface="Times New Roman" pitchFamily="18" charset="0"/>
              </a:rPr>
              <a:t>Mountages</a:t>
            </a:r>
            <a:r>
              <a:rPr lang="en-US" b="1"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Different </a:t>
            </a:r>
            <a:r>
              <a:rPr lang="en-US" dirty="0" smtClean="0">
                <a:latin typeface="Times New Roman" pitchFamily="18" charset="0"/>
                <a:cs typeface="Times New Roman" pitchFamily="18" charset="0"/>
              </a:rPr>
              <a:t>types of bottle brush </a:t>
            </a:r>
            <a:r>
              <a:rPr lang="en-US" dirty="0" err="1" smtClean="0">
                <a:latin typeface="Times New Roman" pitchFamily="18" charset="0"/>
                <a:cs typeface="Times New Roman" pitchFamily="18" charset="0"/>
              </a:rPr>
              <a:t>mountages</a:t>
            </a:r>
            <a:r>
              <a:rPr lang="en-US" dirty="0" smtClean="0">
                <a:latin typeface="Times New Roman" pitchFamily="18" charset="0"/>
                <a:cs typeface="Times New Roman" pitchFamily="18" charset="0"/>
              </a:rPr>
              <a:t> are available depending on the material used. The bottle brush </a:t>
            </a:r>
            <a:r>
              <a:rPr lang="en-US" dirty="0" err="1" smtClean="0">
                <a:latin typeface="Times New Roman" pitchFamily="18" charset="0"/>
                <a:cs typeface="Times New Roman" pitchFamily="18" charset="0"/>
              </a:rPr>
              <a:t>mountages</a:t>
            </a:r>
            <a:r>
              <a:rPr lang="en-US" dirty="0" smtClean="0">
                <a:latin typeface="Times New Roman" pitchFamily="18" charset="0"/>
                <a:cs typeface="Times New Roman" pitchFamily="18" charset="0"/>
              </a:rPr>
              <a:t> are made of plastic, bamboo or coconut leaf veins. These </a:t>
            </a:r>
            <a:r>
              <a:rPr lang="en-US" dirty="0" err="1" smtClean="0">
                <a:latin typeface="Times New Roman" pitchFamily="18" charset="0"/>
                <a:cs typeface="Times New Roman" pitchFamily="18" charset="0"/>
              </a:rPr>
              <a:t>mountages</a:t>
            </a:r>
            <a:r>
              <a:rPr lang="en-US" dirty="0" smtClean="0">
                <a:latin typeface="Times New Roman" pitchFamily="18" charset="0"/>
                <a:cs typeface="Times New Roman" pitchFamily="18" charset="0"/>
              </a:rPr>
              <a:t> occupy little space compared to </a:t>
            </a:r>
            <a:r>
              <a:rPr lang="en-US" dirty="0" err="1" smtClean="0">
                <a:latin typeface="Times New Roman" pitchFamily="18" charset="0"/>
                <a:cs typeface="Times New Roman" pitchFamily="18" charset="0"/>
              </a:rPr>
              <a:t>Chandrika</a:t>
            </a:r>
            <a:r>
              <a:rPr lang="en-US" dirty="0" smtClean="0">
                <a:latin typeface="Times New Roman" pitchFamily="18" charset="0"/>
                <a:cs typeface="Times New Roman" pitchFamily="18" charset="0"/>
              </a:rPr>
              <a:t>. Life span for bamboo bottle brush </a:t>
            </a:r>
            <a:r>
              <a:rPr lang="en-US" dirty="0" err="1" smtClean="0">
                <a:latin typeface="Times New Roman" pitchFamily="18" charset="0"/>
                <a:cs typeface="Times New Roman" pitchFamily="18" charset="0"/>
              </a:rPr>
              <a:t>mountages</a:t>
            </a:r>
            <a:r>
              <a:rPr lang="en-US" dirty="0" smtClean="0">
                <a:latin typeface="Times New Roman" pitchFamily="18" charset="0"/>
                <a:cs typeface="Times New Roman" pitchFamily="18" charset="0"/>
              </a:rPr>
              <a:t> are 3-4 years and for plastic bottle brush </a:t>
            </a:r>
            <a:r>
              <a:rPr lang="en-US" dirty="0" err="1" smtClean="0">
                <a:latin typeface="Times New Roman" pitchFamily="18" charset="0"/>
                <a:cs typeface="Times New Roman" pitchFamily="18" charset="0"/>
              </a:rPr>
              <a:t>mountages</a:t>
            </a:r>
            <a:r>
              <a:rPr lang="en-US" dirty="0" smtClean="0">
                <a:latin typeface="Times New Roman" pitchFamily="18" charset="0"/>
                <a:cs typeface="Times New Roman" pitchFamily="18" charset="0"/>
              </a:rPr>
              <a:t> it is 10 years. Urinated cocoons are minimum and </a:t>
            </a:r>
            <a:r>
              <a:rPr lang="en-US" dirty="0" err="1" smtClean="0">
                <a:latin typeface="Times New Roman" pitchFamily="18" charset="0"/>
                <a:cs typeface="Times New Roman" pitchFamily="18" charset="0"/>
              </a:rPr>
              <a:t>reelability</a:t>
            </a:r>
            <a:r>
              <a:rPr lang="en-US" dirty="0" smtClean="0">
                <a:latin typeface="Times New Roman" pitchFamily="18" charset="0"/>
                <a:cs typeface="Times New Roman" pitchFamily="18" charset="0"/>
              </a:rPr>
              <a:t> improved due to good aeration during the cocooning period. Disinfection, mounting and harvesting operations are also easy in this type of </a:t>
            </a:r>
            <a:r>
              <a:rPr lang="en-US" dirty="0" err="1" smtClean="0">
                <a:latin typeface="Times New Roman" pitchFamily="18" charset="0"/>
                <a:cs typeface="Times New Roman" pitchFamily="18" charset="0"/>
              </a:rPr>
              <a:t>mountages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USER\Desktop\seri_cocoon_plastic.JPG"/>
          <p:cNvPicPr>
            <a:picLocks noChangeAspect="1" noChangeArrowheads="1"/>
          </p:cNvPicPr>
          <p:nvPr/>
        </p:nvPicPr>
        <p:blipFill>
          <a:blip r:embed="rId2"/>
          <a:srcRect/>
          <a:stretch>
            <a:fillRect/>
          </a:stretch>
        </p:blipFill>
        <p:spPr bwMode="auto">
          <a:xfrm>
            <a:off x="797173" y="159132"/>
            <a:ext cx="4098387" cy="3073790"/>
          </a:xfrm>
          <a:prstGeom prst="rect">
            <a:avLst/>
          </a:prstGeom>
          <a:noFill/>
        </p:spPr>
      </p:pic>
      <p:pic>
        <p:nvPicPr>
          <p:cNvPr id="6148" name="Picture 4" descr="C:\Users\USER\Desktop\218776.jpg"/>
          <p:cNvPicPr>
            <a:picLocks noChangeAspect="1" noChangeArrowheads="1"/>
          </p:cNvPicPr>
          <p:nvPr/>
        </p:nvPicPr>
        <p:blipFill>
          <a:blip r:embed="rId3"/>
          <a:srcRect/>
          <a:stretch>
            <a:fillRect/>
          </a:stretch>
        </p:blipFill>
        <p:spPr bwMode="auto">
          <a:xfrm>
            <a:off x="5514536" y="555319"/>
            <a:ext cx="6290928" cy="4776336"/>
          </a:xfrm>
          <a:prstGeom prst="rect">
            <a:avLst/>
          </a:prstGeom>
          <a:noFill/>
        </p:spPr>
      </p:pic>
      <p:pic>
        <p:nvPicPr>
          <p:cNvPr id="6149" name="Picture 5"/>
          <p:cNvPicPr>
            <a:picLocks noChangeAspect="1" noChangeArrowheads="1"/>
          </p:cNvPicPr>
          <p:nvPr/>
        </p:nvPicPr>
        <p:blipFill>
          <a:blip r:embed="rId4"/>
          <a:srcRect l="16542" t="35384" r="47670" b="18462"/>
          <a:stretch>
            <a:fillRect/>
          </a:stretch>
        </p:blipFill>
        <p:spPr bwMode="auto">
          <a:xfrm>
            <a:off x="618980" y="3383277"/>
            <a:ext cx="4656406" cy="3376247"/>
          </a:xfrm>
          <a:prstGeom prst="rect">
            <a:avLst/>
          </a:prstGeom>
          <a:noFill/>
          <a:ln w="9525">
            <a:noFill/>
            <a:miter lim="800000"/>
            <a:headEnd/>
            <a:tailEnd/>
          </a:ln>
          <a:effectLst/>
        </p:spPr>
      </p:pic>
      <p:sp>
        <p:nvSpPr>
          <p:cNvPr id="8" name="TextBox 7"/>
          <p:cNvSpPr txBox="1"/>
          <p:nvPr/>
        </p:nvSpPr>
        <p:spPr>
          <a:xfrm>
            <a:off x="7357403" y="5894363"/>
            <a:ext cx="2505301" cy="369332"/>
          </a:xfrm>
          <a:prstGeom prst="rect">
            <a:avLst/>
          </a:prstGeom>
          <a:noFill/>
        </p:spPr>
        <p:txBody>
          <a:bodyPr wrap="none" rtlCol="0">
            <a:spAutoFit/>
          </a:bodyPr>
          <a:lstStyle/>
          <a:p>
            <a:r>
              <a:rPr lang="en-US" dirty="0" smtClean="0"/>
              <a:t>Bottle Brush </a:t>
            </a:r>
            <a:r>
              <a:rPr lang="en-US" dirty="0" err="1" smtClean="0"/>
              <a:t>Mountages</a:t>
            </a: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708" y="1041009"/>
            <a:ext cx="5950634" cy="5486400"/>
          </a:xfrm>
        </p:spPr>
        <p:txBody>
          <a:bodyPr>
            <a:normAutofit/>
          </a:bodyPr>
          <a:lstStyle/>
          <a:p>
            <a:pPr algn="just"/>
            <a:r>
              <a:rPr lang="en-US" b="1" dirty="0" smtClean="0">
                <a:latin typeface="Times New Roman" pitchFamily="18" charset="0"/>
                <a:cs typeface="Times New Roman" pitchFamily="18" charset="0"/>
              </a:rPr>
              <a:t>Twigs/Grass/Straw</a:t>
            </a:r>
            <a:r>
              <a:rPr lang="en-US" dirty="0" smtClean="0">
                <a:latin typeface="Times New Roman" pitchFamily="18" charset="0"/>
                <a:cs typeface="Times New Roman" pitchFamily="18" charset="0"/>
              </a:rPr>
              <a:t>: Mulberry, mango and red gram </a:t>
            </a:r>
            <a:r>
              <a:rPr lang="en-US" dirty="0" smtClean="0">
                <a:latin typeface="Times New Roman" pitchFamily="18" charset="0"/>
                <a:cs typeface="Times New Roman" pitchFamily="18" charset="0"/>
              </a:rPr>
              <a:t>twigs, paddy </a:t>
            </a:r>
            <a:r>
              <a:rPr lang="en-US" dirty="0" smtClean="0">
                <a:latin typeface="Times New Roman" pitchFamily="18" charset="0"/>
                <a:cs typeface="Times New Roman" pitchFamily="18" charset="0"/>
              </a:rPr>
              <a:t>straw, dried grass and other similar material are spread on the rearing bed in a three- dimensional </a:t>
            </a:r>
            <a:r>
              <a:rPr lang="en-US" dirty="0" smtClean="0">
                <a:latin typeface="Times New Roman" pitchFamily="18" charset="0"/>
                <a:cs typeface="Times New Roman" pitchFamily="18" charset="0"/>
              </a:rPr>
              <a:t>direction when </a:t>
            </a:r>
            <a:r>
              <a:rPr lang="en-US" dirty="0" smtClean="0">
                <a:latin typeface="Times New Roman" pitchFamily="18" charset="0"/>
                <a:cs typeface="Times New Roman" pitchFamily="18" charset="0"/>
              </a:rPr>
              <a:t>all the worms are matured to facilitate the spinning It is cheap, less </a:t>
            </a:r>
            <a:r>
              <a:rPr lang="en-US" dirty="0" err="1" smtClean="0">
                <a:latin typeface="Times New Roman" pitchFamily="18" charset="0"/>
                <a:cs typeface="Times New Roman" pitchFamily="18" charset="0"/>
              </a:rPr>
              <a:t>labour</a:t>
            </a:r>
            <a:r>
              <a:rPr lang="en-US" dirty="0" smtClean="0">
                <a:latin typeface="Times New Roman" pitchFamily="18" charset="0"/>
                <a:cs typeface="Times New Roman" pitchFamily="18" charset="0"/>
              </a:rPr>
              <a:t> intensive and time saving but shape and size of tire cocoons cannot be maintained</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7170" name="Picture 2" descr="C:\Users\USER\Desktop\A-Seed-cocoon-of-S-c-ricini-B-White-colourmorph-degummed-C-Brown-colourmorph.png"/>
          <p:cNvPicPr>
            <a:picLocks noChangeAspect="1" noChangeArrowheads="1"/>
          </p:cNvPicPr>
          <p:nvPr/>
        </p:nvPicPr>
        <p:blipFill>
          <a:blip r:embed="rId2"/>
          <a:srcRect l="49178"/>
          <a:stretch>
            <a:fillRect/>
          </a:stretch>
        </p:blipFill>
        <p:spPr bwMode="auto">
          <a:xfrm>
            <a:off x="7329268" y="1181687"/>
            <a:ext cx="3376246" cy="47267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aydeep Nath\Desktop\8132f017f66ba8a9138df93f9df76589.jpg">
            <a:extLst>
              <a:ext uri="{FF2B5EF4-FFF2-40B4-BE49-F238E27FC236}">
                <a16:creationId xmlns:a16="http://schemas.microsoft.com/office/drawing/2014/main" xmlns="" id="{CBF5B53C-880F-73C1-8F84-076C0B299891}"/>
              </a:ext>
            </a:extLst>
          </p:cNvPr>
          <p:cNvPicPr>
            <a:picLocks noChangeAspect="1" noChangeArrowheads="1"/>
          </p:cNvPicPr>
          <p:nvPr/>
        </p:nvPicPr>
        <p:blipFill>
          <a:blip r:embed="rId2"/>
          <a:srcRect/>
          <a:stretch>
            <a:fillRect/>
          </a:stretch>
        </p:blipFill>
        <p:spPr bwMode="auto">
          <a:xfrm>
            <a:off x="3145292" y="306298"/>
            <a:ext cx="5857875" cy="6042025"/>
          </a:xfrm>
          <a:prstGeom prst="rect">
            <a:avLst/>
          </a:prstGeom>
          <a:noFill/>
          <a:ln w="9525">
            <a:noFill/>
            <a:miter lim="800000"/>
            <a:headEnd/>
            <a:tailEnd/>
          </a:ln>
        </p:spPr>
      </p:pic>
    </p:spTree>
    <p:extLst>
      <p:ext uri="{BB962C8B-B14F-4D97-AF65-F5344CB8AC3E}">
        <p14:creationId xmlns:p14="http://schemas.microsoft.com/office/powerpoint/2010/main" xmlns="" val="123541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What is Mounting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Transferring of mature silkworm larvae to a suitable f</a:t>
            </a:r>
            <a:r>
              <a:rPr lang="en-US" dirty="0" smtClean="0">
                <a:latin typeface="Times New Roman" pitchFamily="18" charset="0"/>
                <a:cs typeface="Times New Roman" pitchFamily="18" charset="0"/>
              </a:rPr>
              <a:t>rame </a:t>
            </a:r>
            <a:r>
              <a:rPr lang="en-US" dirty="0" smtClean="0">
                <a:latin typeface="Times New Roman" pitchFamily="18" charset="0"/>
                <a:cs typeface="Times New Roman" pitchFamily="18" charset="0"/>
              </a:rPr>
              <a:t>to spin cocoons is </a:t>
            </a:r>
            <a:r>
              <a:rPr lang="en-US" dirty="0" smtClean="0">
                <a:latin typeface="Times New Roman" pitchFamily="18" charset="0"/>
                <a:cs typeface="Times New Roman" pitchFamily="18" charset="0"/>
              </a:rPr>
              <a:t>called mounting.</a:t>
            </a:r>
          </a:p>
          <a:p>
            <a:pPr algn="just"/>
            <a:r>
              <a:rPr lang="en-US" dirty="0" smtClean="0">
                <a:latin typeface="Times New Roman" pitchFamily="18" charset="0"/>
                <a:cs typeface="Times New Roman" pitchFamily="18" charset="0"/>
              </a:rPr>
              <a:t>For </a:t>
            </a:r>
            <a:r>
              <a:rPr lang="en-US" dirty="0" smtClean="0">
                <a:latin typeface="Times New Roman" pitchFamily="18" charset="0"/>
                <a:cs typeface="Times New Roman" pitchFamily="18" charset="0"/>
              </a:rPr>
              <a:t>silkworms, cocoon making is a necessity and indispensible process to </a:t>
            </a:r>
            <a:r>
              <a:rPr lang="en-US" dirty="0" smtClean="0">
                <a:latin typeface="Times New Roman" pitchFamily="18" charset="0"/>
                <a:cs typeface="Times New Roman" pitchFamily="18" charset="0"/>
              </a:rPr>
              <a:t>get transformed </a:t>
            </a:r>
            <a:r>
              <a:rPr lang="en-US" dirty="0" smtClean="0">
                <a:latin typeface="Times New Roman" pitchFamily="18" charset="0"/>
                <a:cs typeface="Times New Roman" pitchFamily="18" charset="0"/>
              </a:rPr>
              <a:t>into a healthy pupa and their </a:t>
            </a:r>
            <a:r>
              <a:rPr lang="en-US" dirty="0" smtClean="0">
                <a:latin typeface="Times New Roman" pitchFamily="18" charset="0"/>
                <a:cs typeface="Times New Roman" pitchFamily="18" charset="0"/>
              </a:rPr>
              <a:t>moth.</a:t>
            </a:r>
          </a:p>
          <a:p>
            <a:pPr algn="just"/>
            <a:r>
              <a:rPr lang="en-US" dirty="0" smtClean="0">
                <a:latin typeface="Times New Roman" pitchFamily="18" charset="0"/>
                <a:cs typeface="Times New Roman" pitchFamily="18" charset="0"/>
              </a:rPr>
              <a:t>Even if </a:t>
            </a:r>
            <a:r>
              <a:rPr lang="en-US" dirty="0" smtClean="0">
                <a:latin typeface="Times New Roman" pitchFamily="18" charset="0"/>
                <a:cs typeface="Times New Roman" pitchFamily="18" charset="0"/>
              </a:rPr>
              <a:t>the silkworm crop is healthy </a:t>
            </a:r>
            <a:r>
              <a:rPr lang="en-US" dirty="0" smtClean="0">
                <a:latin typeface="Times New Roman" pitchFamily="18" charset="0"/>
                <a:cs typeface="Times New Roman" pitchFamily="18" charset="0"/>
              </a:rPr>
              <a:t>wrong mounting </a:t>
            </a:r>
            <a:r>
              <a:rPr lang="en-US" dirty="0" smtClean="0">
                <a:latin typeface="Times New Roman" pitchFamily="18" charset="0"/>
                <a:cs typeface="Times New Roman" pitchFamily="18" charset="0"/>
              </a:rPr>
              <a:t>methods, spinning conditions, mounting density mounting of pre or over matured </a:t>
            </a:r>
            <a:r>
              <a:rPr lang="en-US" dirty="0" smtClean="0">
                <a:latin typeface="Times New Roman" pitchFamily="18" charset="0"/>
                <a:cs typeface="Times New Roman" pitchFamily="18" charset="0"/>
              </a:rPr>
              <a:t>larvae and </a:t>
            </a:r>
            <a:r>
              <a:rPr lang="en-US" dirty="0" smtClean="0">
                <a:latin typeface="Times New Roman" pitchFamily="18" charset="0"/>
                <a:cs typeface="Times New Roman" pitchFamily="18" charset="0"/>
              </a:rPr>
              <a:t>bad type of </a:t>
            </a:r>
            <a:r>
              <a:rPr lang="en-US" dirty="0" err="1" smtClean="0">
                <a:latin typeface="Times New Roman" pitchFamily="18" charset="0"/>
                <a:cs typeface="Times New Roman" pitchFamily="18" charset="0"/>
              </a:rPr>
              <a:t>mountages</a:t>
            </a:r>
            <a:r>
              <a:rPr lang="en-US" dirty="0" smtClean="0">
                <a:latin typeface="Times New Roman" pitchFamily="18" charset="0"/>
                <a:cs typeface="Times New Roman" pitchFamily="18" charset="0"/>
              </a:rPr>
              <a:t> can result in </a:t>
            </a:r>
            <a:r>
              <a:rPr lang="en-US" dirty="0" err="1" smtClean="0">
                <a:latin typeface="Times New Roman" pitchFamily="18" charset="0"/>
                <a:cs typeface="Times New Roman" pitchFamily="18" charset="0"/>
              </a:rPr>
              <a:t>inlerior</a:t>
            </a:r>
            <a:r>
              <a:rPr lang="en-US" dirty="0" smtClean="0">
                <a:latin typeface="Times New Roman" pitchFamily="18" charset="0"/>
                <a:cs typeface="Times New Roman" pitchFamily="18" charset="0"/>
              </a:rPr>
              <a:t> quality cocoons.</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908" y="365126"/>
            <a:ext cx="10515600" cy="788426"/>
          </a:xfrm>
        </p:spPr>
        <p:txBody>
          <a:bodyPr/>
          <a:lstStyle/>
          <a:p>
            <a:r>
              <a:rPr lang="en-US" b="1" dirty="0" smtClean="0">
                <a:solidFill>
                  <a:srgbClr val="FF0000"/>
                </a:solidFill>
                <a:latin typeface="Times New Roman" pitchFamily="18" charset="0"/>
                <a:cs typeface="Times New Roman" pitchFamily="18" charset="0"/>
              </a:rPr>
              <a:t>What is </a:t>
            </a:r>
            <a:r>
              <a:rPr lang="en-US" b="1" dirty="0" err="1" smtClean="0">
                <a:solidFill>
                  <a:srgbClr val="FF0000"/>
                </a:solidFill>
                <a:latin typeface="Times New Roman" pitchFamily="18" charset="0"/>
                <a:cs typeface="Times New Roman" pitchFamily="18" charset="0"/>
              </a:rPr>
              <a:t>Mountage</a:t>
            </a:r>
            <a:r>
              <a:rPr lang="en-US" b="1" dirty="0" smtClean="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78301" y="1589648"/>
            <a:ext cx="11535507" cy="5064369"/>
          </a:xfrm>
        </p:spPr>
        <p:txBody>
          <a:bodyPr>
            <a:normAutofit lnSpcReduction="10000"/>
          </a:bodyPr>
          <a:lstStyle/>
          <a:p>
            <a:pPr algn="just"/>
            <a:r>
              <a:rPr lang="en-US" dirty="0" err="1" smtClean="0">
                <a:latin typeface="Times New Roman" pitchFamily="18" charset="0"/>
                <a:cs typeface="Times New Roman" pitchFamily="18" charset="0"/>
              </a:rPr>
              <a:t>Mountage</a:t>
            </a:r>
            <a:r>
              <a:rPr lang="en-US" dirty="0" smtClean="0">
                <a:latin typeface="Times New Roman" pitchFamily="18" charset="0"/>
                <a:cs typeface="Times New Roman" pitchFamily="18" charset="0"/>
              </a:rPr>
              <a:t> is a device for providing the medium wherein mature silkworm (</a:t>
            </a:r>
            <a:r>
              <a:rPr lang="en-US" dirty="0" smtClean="0">
                <a:latin typeface="Times New Roman" pitchFamily="18" charset="0"/>
                <a:cs typeface="Times New Roman" pitchFamily="18" charset="0"/>
              </a:rPr>
              <a:t>5</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dirty="0" err="1" smtClean="0">
                <a:latin typeface="Times New Roman" pitchFamily="18" charset="0"/>
                <a:cs typeface="Times New Roman" pitchFamily="18" charset="0"/>
              </a:rPr>
              <a:t>nstar</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larvae) is allowed to spin cocoon. </a:t>
            </a:r>
            <a:r>
              <a:rPr lang="en-US" dirty="0" err="1" smtClean="0">
                <a:latin typeface="Times New Roman" pitchFamily="18" charset="0"/>
                <a:cs typeface="Times New Roman" pitchFamily="18" charset="0"/>
              </a:rPr>
              <a:t>Mountage</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plays a significant role in the success of a silkworm crop.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As </a:t>
            </a:r>
            <a:r>
              <a:rPr lang="en-US" dirty="0" smtClean="0">
                <a:latin typeface="Times New Roman" pitchFamily="18" charset="0"/>
                <a:cs typeface="Times New Roman" pitchFamily="18" charset="0"/>
              </a:rPr>
              <a:t>cocoons are the ultimate commercial product of silkworm exploitation, it is necessary to take proper care of larval spinning </a:t>
            </a:r>
            <a:r>
              <a:rPr lang="en-US" dirty="0" smtClean="0">
                <a:latin typeface="Times New Roman" pitchFamily="18" charset="0"/>
                <a:cs typeface="Times New Roman" pitchFamily="18" charset="0"/>
              </a:rPr>
              <a:t>for good </a:t>
            </a:r>
            <a:r>
              <a:rPr lang="en-US" dirty="0" smtClean="0">
                <a:latin typeface="Times New Roman" pitchFamily="18" charset="0"/>
                <a:cs typeface="Times New Roman" pitchFamily="18" charset="0"/>
              </a:rPr>
              <a:t>cocoon harvest in terms of quality and quantity</a:t>
            </a:r>
            <a:r>
              <a:rPr lang="en-US" dirty="0" smtClean="0">
                <a:latin typeface="Times New Roman" pitchFamily="18" charset="0"/>
                <a:cs typeface="Times New Roman" pitchFamily="18" charset="0"/>
              </a:rPr>
              <a:t>. </a:t>
            </a:r>
          </a:p>
          <a:p>
            <a:pPr algn="just"/>
            <a:r>
              <a:rPr lang="en-US" dirty="0" err="1" smtClean="0">
                <a:latin typeface="Times New Roman" pitchFamily="18" charset="0"/>
                <a:cs typeface="Times New Roman" pitchFamily="18" charset="0"/>
              </a:rPr>
              <a:t>Mountages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play a vital role in quality cocoon production and determines both the quality and quantity of the cocoons.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Even </a:t>
            </a:r>
            <a:r>
              <a:rPr lang="en-US" dirty="0" smtClean="0">
                <a:latin typeface="Times New Roman" pitchFamily="18" charset="0"/>
                <a:cs typeface="Times New Roman" pitchFamily="18" charset="0"/>
              </a:rPr>
              <a:t>though the silkworm larvae are healthy, it is estimated that the farmers lose about 12-15% of crop due to defective cocooning which is attributed to inadequate </a:t>
            </a:r>
            <a:r>
              <a:rPr lang="en-US" dirty="0" err="1" smtClean="0">
                <a:latin typeface="Times New Roman" pitchFamily="18" charset="0"/>
                <a:cs typeface="Times New Roman" pitchFamily="18" charset="0"/>
              </a:rPr>
              <a:t>mountages</a:t>
            </a:r>
            <a:r>
              <a:rPr lang="en-US" dirty="0" smtClean="0">
                <a:latin typeface="Times New Roman" pitchFamily="18" charset="0"/>
                <a:cs typeface="Times New Roman" pitchFamily="18" charset="0"/>
              </a:rPr>
              <a:t>, poor quality of </a:t>
            </a:r>
            <a:r>
              <a:rPr lang="en-US" dirty="0" err="1" smtClean="0">
                <a:latin typeface="Times New Roman" pitchFamily="18" charset="0"/>
                <a:cs typeface="Times New Roman" pitchFamily="18" charset="0"/>
              </a:rPr>
              <a:t>mountages</a:t>
            </a:r>
            <a:r>
              <a:rPr lang="en-US" dirty="0" smtClean="0">
                <a:latin typeface="Times New Roman" pitchFamily="18" charset="0"/>
                <a:cs typeface="Times New Roman" pitchFamily="18" charset="0"/>
              </a:rPr>
              <a:t>, shortage of time, lack of space, mounting care and non-management of environmental conditions.</a:t>
            </a:r>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Quality of </a:t>
            </a:r>
            <a:r>
              <a:rPr lang="en-US" b="1" dirty="0" err="1" smtClean="0">
                <a:solidFill>
                  <a:srgbClr val="FF0000"/>
                </a:solidFill>
                <a:latin typeface="Times New Roman" pitchFamily="18" charset="0"/>
                <a:cs typeface="Times New Roman" pitchFamily="18" charset="0"/>
              </a:rPr>
              <a:t>Mountages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b="1" dirty="0" smtClean="0">
                <a:latin typeface="Times New Roman" pitchFamily="18" charset="0"/>
                <a:cs typeface="Times New Roman" pitchFamily="18" charset="0"/>
              </a:rPr>
              <a:t> A good </a:t>
            </a:r>
            <a:r>
              <a:rPr lang="en-US" b="1" dirty="0" err="1" smtClean="0">
                <a:latin typeface="Times New Roman" pitchFamily="18" charset="0"/>
                <a:cs typeface="Times New Roman" pitchFamily="18" charset="0"/>
              </a:rPr>
              <a:t>mountage</a:t>
            </a:r>
            <a:r>
              <a:rPr lang="en-US" b="1" dirty="0" smtClean="0">
                <a:latin typeface="Times New Roman" pitchFamily="18" charset="0"/>
                <a:cs typeface="Times New Roman" pitchFamily="18" charset="0"/>
              </a:rPr>
              <a:t> should possess the following qualities</a:t>
            </a:r>
            <a:r>
              <a:rPr lang="en-US" b="1"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It </a:t>
            </a:r>
            <a:r>
              <a:rPr lang="en-US" dirty="0" smtClean="0">
                <a:latin typeface="Times New Roman" pitchFamily="18" charset="0"/>
                <a:cs typeface="Times New Roman" pitchFamily="18" charset="0"/>
              </a:rPr>
              <a:t>should be convenient for mounting with sufficient and uniform cocooning </a:t>
            </a:r>
            <a:r>
              <a:rPr lang="en-US" dirty="0" smtClean="0">
                <a:latin typeface="Times New Roman" pitchFamily="18" charset="0"/>
                <a:cs typeface="Times New Roman" pitchFamily="18" charset="0"/>
              </a:rPr>
              <a:t>space.</a:t>
            </a:r>
          </a:p>
          <a:p>
            <a:pPr algn="just"/>
            <a:r>
              <a:rPr lang="en-US" dirty="0" smtClean="0">
                <a:latin typeface="Times New Roman" pitchFamily="18" charset="0"/>
                <a:cs typeface="Times New Roman" pitchFamily="18" charset="0"/>
              </a:rPr>
              <a:t>Material used should absorb moisture caused due to the excretion of </a:t>
            </a:r>
            <a:r>
              <a:rPr lang="en-US" dirty="0" smtClean="0">
                <a:latin typeface="Times New Roman" pitchFamily="18" charset="0"/>
                <a:cs typeface="Times New Roman" pitchFamily="18" charset="0"/>
              </a:rPr>
              <a:t>urine.</a:t>
            </a:r>
          </a:p>
          <a:p>
            <a:pPr algn="just"/>
            <a:r>
              <a:rPr lang="en-US" dirty="0" smtClean="0">
                <a:latin typeface="Times New Roman" pitchFamily="18" charset="0"/>
                <a:cs typeface="Times New Roman" pitchFamily="18" charset="0"/>
              </a:rPr>
              <a:t>Material </a:t>
            </a:r>
            <a:r>
              <a:rPr lang="en-US" dirty="0" smtClean="0">
                <a:latin typeface="Times New Roman" pitchFamily="18" charset="0"/>
                <a:cs typeface="Times New Roman" pitchFamily="18" charset="0"/>
              </a:rPr>
              <a:t>should be cheap, durable and easily available </a:t>
            </a:r>
            <a:r>
              <a:rPr lang="en-US" dirty="0" smtClean="0">
                <a:latin typeface="Times New Roman" pitchFamily="18" charset="0"/>
                <a:cs typeface="Times New Roman" pitchFamily="18" charset="0"/>
              </a:rPr>
              <a:t>locally.</a:t>
            </a:r>
          </a:p>
          <a:p>
            <a:pPr algn="just"/>
            <a:r>
              <a:rPr lang="en-US" dirty="0" smtClean="0">
                <a:latin typeface="Times New Roman" pitchFamily="18" charset="0"/>
                <a:cs typeface="Times New Roman" pitchFamily="18" charset="0"/>
              </a:rPr>
              <a:t>Easy </a:t>
            </a:r>
            <a:r>
              <a:rPr lang="en-US" dirty="0" smtClean="0">
                <a:latin typeface="Times New Roman" pitchFamily="18" charset="0"/>
                <a:cs typeface="Times New Roman" pitchFamily="18" charset="0"/>
              </a:rPr>
              <a:t>for cleaning and storage after </a:t>
            </a:r>
            <a:r>
              <a:rPr lang="en-US" dirty="0" smtClean="0">
                <a:latin typeface="Times New Roman" pitchFamily="18" charset="0"/>
                <a:cs typeface="Times New Roman" pitchFamily="18" charset="0"/>
              </a:rPr>
              <a:t>use</a:t>
            </a:r>
          </a:p>
          <a:p>
            <a:pPr algn="just"/>
            <a:r>
              <a:rPr lang="en-US" dirty="0" smtClean="0">
                <a:latin typeface="Times New Roman" pitchFamily="18" charset="0"/>
                <a:cs typeface="Times New Roman" pitchFamily="18" charset="0"/>
              </a:rPr>
              <a:t>Cocoon </a:t>
            </a:r>
            <a:r>
              <a:rPr lang="en-US" dirty="0" smtClean="0">
                <a:latin typeface="Times New Roman" pitchFamily="18" charset="0"/>
                <a:cs typeface="Times New Roman" pitchFamily="18" charset="0"/>
              </a:rPr>
              <a:t>harvesting should be easy</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9" y="337625"/>
            <a:ext cx="10242453" cy="675249"/>
          </a:xfrm>
        </p:spPr>
        <p:txBody>
          <a:bodyPr>
            <a:normAutofit fontScale="90000"/>
          </a:bodyPr>
          <a:lstStyle/>
          <a:p>
            <a:r>
              <a:rPr lang="en-US" b="1" dirty="0" smtClean="0">
                <a:solidFill>
                  <a:srgbClr val="FF0000"/>
                </a:solidFill>
                <a:latin typeface="Times New Roman" pitchFamily="18" charset="0"/>
                <a:cs typeface="Times New Roman" pitchFamily="18" charset="0"/>
              </a:rPr>
              <a:t>Types of </a:t>
            </a:r>
            <a:r>
              <a:rPr lang="en-US" b="1" dirty="0" err="1" smtClean="0">
                <a:solidFill>
                  <a:srgbClr val="FF0000"/>
                </a:solidFill>
                <a:latin typeface="Times New Roman" pitchFamily="18" charset="0"/>
                <a:cs typeface="Times New Roman" pitchFamily="18" charset="0"/>
              </a:rPr>
              <a:t>Mountages</a:t>
            </a:r>
            <a:r>
              <a:rPr lang="en-US" b="1" dirty="0" smtClean="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36098" y="1167618"/>
            <a:ext cx="6189785" cy="5331655"/>
          </a:xfrm>
        </p:spPr>
        <p:txBody>
          <a:bodyPr>
            <a:normAutofit fontScale="92500" lnSpcReduction="10000"/>
          </a:bodyPr>
          <a:lstStyle/>
          <a:p>
            <a:pPr algn="just"/>
            <a:r>
              <a:rPr lang="en-US" b="1" dirty="0" smtClean="0">
                <a:latin typeface="Times New Roman" pitchFamily="18" charset="0"/>
                <a:cs typeface="Times New Roman" pitchFamily="18" charset="0"/>
              </a:rPr>
              <a:t>Different types </a:t>
            </a:r>
            <a:r>
              <a:rPr lang="en-US" b="1" dirty="0" smtClean="0">
                <a:latin typeface="Times New Roman" pitchFamily="18" charset="0"/>
                <a:cs typeface="Times New Roman" pitchFamily="18" charset="0"/>
              </a:rPr>
              <a:t>of </a:t>
            </a:r>
            <a:r>
              <a:rPr lang="en-US" b="1" dirty="0" err="1" smtClean="0">
                <a:latin typeface="Times New Roman" pitchFamily="18" charset="0"/>
                <a:cs typeface="Times New Roman" pitchFamily="18" charset="0"/>
              </a:rPr>
              <a:t>mountages</a:t>
            </a:r>
            <a:r>
              <a:rPr lang="en-US" b="1" dirty="0" smtClean="0">
                <a:latin typeface="Times New Roman" pitchFamily="18" charset="0"/>
                <a:cs typeface="Times New Roman" pitchFamily="18" charset="0"/>
              </a:rPr>
              <a:t> used by farmers in India </a:t>
            </a:r>
            <a:r>
              <a:rPr lang="en-US" b="1" dirty="0" smtClean="0">
                <a:latin typeface="Times New Roman" pitchFamily="18" charset="0"/>
                <a:cs typeface="Times New Roman" pitchFamily="18" charset="0"/>
              </a:rPr>
              <a:t>are :</a:t>
            </a:r>
          </a:p>
          <a:p>
            <a:pPr algn="just"/>
            <a:r>
              <a:rPr lang="en-US" b="1" dirty="0" smtClean="0">
                <a:latin typeface="Times New Roman" pitchFamily="18" charset="0"/>
                <a:cs typeface="Times New Roman" pitchFamily="18" charset="0"/>
              </a:rPr>
              <a:t>Traditional </a:t>
            </a:r>
            <a:r>
              <a:rPr lang="en-US" b="1" dirty="0" smtClean="0">
                <a:latin typeface="Times New Roman" pitchFamily="18" charset="0"/>
                <a:cs typeface="Times New Roman" pitchFamily="18" charset="0"/>
              </a:rPr>
              <a:t>Bamboo </a:t>
            </a:r>
            <a:r>
              <a:rPr lang="en-US" b="1" dirty="0" err="1" smtClean="0">
                <a:latin typeface="Times New Roman" pitchFamily="18" charset="0"/>
                <a:cs typeface="Times New Roman" pitchFamily="18" charset="0"/>
              </a:rPr>
              <a:t>Mountage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Chandrika</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Chandrika</a:t>
            </a:r>
            <a:r>
              <a:rPr lang="en-US" dirty="0" smtClean="0">
                <a:latin typeface="Times New Roman" pitchFamily="18" charset="0"/>
                <a:cs typeface="Times New Roman" pitchFamily="18" charset="0"/>
              </a:rPr>
              <a:t> is a round or rectangular-shaped </a:t>
            </a:r>
            <a:r>
              <a:rPr lang="en-US" dirty="0" err="1" smtClean="0">
                <a:latin typeface="Times New Roman" pitchFamily="18" charset="0"/>
                <a:cs typeface="Times New Roman" pitchFamily="18" charset="0"/>
              </a:rPr>
              <a:t>mountage</a:t>
            </a:r>
            <a:r>
              <a:rPr lang="en-US" dirty="0" smtClean="0">
                <a:latin typeface="Times New Roman" pitchFamily="18" charset="0"/>
                <a:cs typeface="Times New Roman" pitchFamily="18" charset="0"/>
              </a:rPr>
              <a:t> made of bamboo mat supported by split bamboo reapers on all sides. On the mat, a bamboo tape of 4-5 cm width is wound in a spiral manner. The silkworms mounted on straw or bamboo </a:t>
            </a:r>
            <a:r>
              <a:rPr lang="en-US" dirty="0" err="1" smtClean="0">
                <a:latin typeface="Times New Roman" pitchFamily="18" charset="0"/>
                <a:cs typeface="Times New Roman" pitchFamily="18" charset="0"/>
              </a:rPr>
              <a:t>mountages</a:t>
            </a:r>
            <a:r>
              <a:rPr lang="en-US" dirty="0" smtClean="0">
                <a:latin typeface="Times New Roman" pitchFamily="18" charset="0"/>
                <a:cs typeface="Times New Roman" pitchFamily="18" charset="0"/>
              </a:rPr>
              <a:t>, makes it easy for them to anchor their filament as they spin their cocoons. These are stored vertically. About 1000 worms can be mounted on this </a:t>
            </a:r>
            <a:r>
              <a:rPr lang="en-US" dirty="0" err="1" smtClean="0">
                <a:latin typeface="Times New Roman" pitchFamily="18" charset="0"/>
                <a:cs typeface="Times New Roman" pitchFamily="18" charset="0"/>
              </a:rPr>
              <a:t>mountage.These</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are easy to handle and </a:t>
            </a:r>
            <a:r>
              <a:rPr lang="en-US" dirty="0" err="1" smtClean="0">
                <a:latin typeface="Times New Roman" pitchFamily="18" charset="0"/>
                <a:cs typeface="Times New Roman" pitchFamily="18" charset="0"/>
              </a:rPr>
              <a:t>repa-irable</a:t>
            </a:r>
            <a:r>
              <a:rPr lang="en-US" dirty="0" smtClean="0">
                <a:latin typeface="Times New Roman" pitchFamily="18" charset="0"/>
                <a:cs typeface="Times New Roman" pitchFamily="18" charset="0"/>
              </a:rPr>
              <a:t>. Life span of a </a:t>
            </a:r>
            <a:r>
              <a:rPr lang="en-US" dirty="0" err="1" smtClean="0">
                <a:latin typeface="Times New Roman" pitchFamily="18" charset="0"/>
                <a:cs typeface="Times New Roman" pitchFamily="18" charset="0"/>
              </a:rPr>
              <a:t>Chandrika</a:t>
            </a:r>
            <a:r>
              <a:rPr lang="en-US" dirty="0" smtClean="0">
                <a:latin typeface="Times New Roman" pitchFamily="18" charset="0"/>
                <a:cs typeface="Times New Roman" pitchFamily="18" charset="0"/>
              </a:rPr>
              <a:t> is about 3-4 years normally.</a:t>
            </a:r>
            <a:endParaRPr lang="en-US" dirty="0">
              <a:latin typeface="Times New Roman" pitchFamily="18" charset="0"/>
              <a:cs typeface="Times New Roman" pitchFamily="18" charset="0"/>
            </a:endParaRPr>
          </a:p>
        </p:txBody>
      </p:sp>
      <p:pic>
        <p:nvPicPr>
          <p:cNvPr id="1026" name="Picture 2" descr="C:\Users\USER\Desktop\mou-1.jpg"/>
          <p:cNvPicPr>
            <a:picLocks noChangeAspect="1" noChangeArrowheads="1"/>
          </p:cNvPicPr>
          <p:nvPr/>
        </p:nvPicPr>
        <p:blipFill>
          <a:blip r:embed="rId2"/>
          <a:srcRect/>
          <a:stretch>
            <a:fillRect/>
          </a:stretch>
        </p:blipFill>
        <p:spPr bwMode="auto">
          <a:xfrm>
            <a:off x="6836895" y="1688122"/>
            <a:ext cx="4994032" cy="397887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6169" y="658006"/>
            <a:ext cx="10936458" cy="5475507"/>
          </a:xfrm>
        </p:spPr>
        <p:txBody>
          <a:bodyPr>
            <a:normAutofit lnSpcReduction="10000"/>
          </a:bodyPr>
          <a:lstStyle/>
          <a:p>
            <a:pPr algn="just"/>
            <a:r>
              <a:rPr lang="en-US" b="1" dirty="0" smtClean="0">
                <a:latin typeface="Times New Roman" pitchFamily="18" charset="0"/>
                <a:cs typeface="Times New Roman" pitchFamily="18" charset="0"/>
              </a:rPr>
              <a:t>Screen Type </a:t>
            </a:r>
            <a:r>
              <a:rPr lang="en-US" b="1" dirty="0" err="1" smtClean="0">
                <a:latin typeface="Times New Roman" pitchFamily="18" charset="0"/>
                <a:cs typeface="Times New Roman" pitchFamily="18" charset="0"/>
              </a:rPr>
              <a:t>Mountage</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lt</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made of bamboo or wooden or plastic reapers on which, instead of spiral bamboo tape, longitudinal strips with </a:t>
            </a:r>
            <a:r>
              <a:rPr lang="en-US" dirty="0" smtClean="0">
                <a:latin typeface="Times New Roman" pitchFamily="18" charset="0"/>
                <a:cs typeface="Times New Roman" pitchFamily="18" charset="0"/>
              </a:rPr>
              <a:t>triangular </a:t>
            </a:r>
            <a:r>
              <a:rPr lang="en-US" dirty="0" smtClean="0">
                <a:latin typeface="Times New Roman" pitchFamily="18" charset="0"/>
                <a:cs typeface="Times New Roman" pitchFamily="18" charset="0"/>
              </a:rPr>
              <a:t>peaks </a:t>
            </a:r>
            <a:r>
              <a:rPr lang="en-US" dirty="0" smtClean="0">
                <a:latin typeface="Times New Roman" pitchFamily="18" charset="0"/>
                <a:cs typeface="Times New Roman" pitchFamily="18" charset="0"/>
              </a:rPr>
              <a:t>are </a:t>
            </a:r>
            <a:r>
              <a:rPr lang="en-US" dirty="0" smtClean="0">
                <a:latin typeface="Times New Roman" pitchFamily="18" charset="0"/>
                <a:cs typeface="Times New Roman" pitchFamily="18" charset="0"/>
              </a:rPr>
              <a:t>placed. The screen can be folded and stored. This </a:t>
            </a:r>
            <a:r>
              <a:rPr lang="en-US" dirty="0" err="1" smtClean="0">
                <a:latin typeface="Times New Roman" pitchFamily="18" charset="0"/>
                <a:cs typeface="Times New Roman" pitchFamily="18" charset="0"/>
              </a:rPr>
              <a:t>mountage</a:t>
            </a:r>
            <a:r>
              <a:rPr lang="en-US" dirty="0" smtClean="0">
                <a:latin typeface="Times New Roman" pitchFamily="18" charset="0"/>
                <a:cs typeface="Times New Roman" pitchFamily="18" charset="0"/>
              </a:rPr>
              <a:t> can be kept clean and well ventilated and hence, cocoons spun on this </a:t>
            </a:r>
            <a:r>
              <a:rPr lang="en-US" dirty="0" err="1" smtClean="0">
                <a:latin typeface="Times New Roman" pitchFamily="18" charset="0"/>
                <a:cs typeface="Times New Roman" pitchFamily="18" charset="0"/>
              </a:rPr>
              <a:t>mountage</a:t>
            </a:r>
            <a:r>
              <a:rPr lang="en-US" dirty="0" smtClean="0">
                <a:latin typeface="Times New Roman" pitchFamily="18" charset="0"/>
                <a:cs typeface="Times New Roman" pitchFamily="18" charset="0"/>
              </a:rPr>
              <a:t> are of good quality. It is more durable than </a:t>
            </a:r>
            <a:r>
              <a:rPr lang="en-US" dirty="0" err="1" smtClean="0">
                <a:latin typeface="Times New Roman" pitchFamily="18" charset="0"/>
                <a:cs typeface="Times New Roman" pitchFamily="18" charset="0"/>
              </a:rPr>
              <a:t>Chandrika</a:t>
            </a:r>
            <a:r>
              <a:rPr lang="en-US" dirty="0" smtClean="0">
                <a:latin typeface="Times New Roman" pitchFamily="18" charset="0"/>
                <a:cs typeface="Times New Roman" pitchFamily="18" charset="0"/>
              </a:rPr>
              <a:t>.</a:t>
            </a:r>
          </a:p>
          <a:p>
            <a:pPr algn="just"/>
            <a:r>
              <a:rPr lang="en-US" b="1" dirty="0" smtClean="0">
                <a:latin typeface="Times New Roman" pitchFamily="18" charset="0"/>
                <a:cs typeface="Times New Roman" pitchFamily="18" charset="0"/>
              </a:rPr>
              <a:t>Plastic Collapsible </a:t>
            </a:r>
            <a:r>
              <a:rPr lang="en-US" b="1" dirty="0" err="1" smtClean="0">
                <a:latin typeface="Times New Roman" pitchFamily="18" charset="0"/>
                <a:cs typeface="Times New Roman" pitchFamily="18" charset="0"/>
              </a:rPr>
              <a:t>Mountage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Plastic collapsible </a:t>
            </a:r>
            <a:r>
              <a:rPr lang="en-US" dirty="0" err="1" smtClean="0">
                <a:latin typeface="Times New Roman" pitchFamily="18" charset="0"/>
                <a:cs typeface="Times New Roman" pitchFamily="18" charset="0"/>
              </a:rPr>
              <a:t>mountagesare</a:t>
            </a:r>
            <a:r>
              <a:rPr lang="en-US" dirty="0" smtClean="0">
                <a:latin typeface="Times New Roman" pitchFamily="18" charset="0"/>
                <a:cs typeface="Times New Roman" pitchFamily="18" charset="0"/>
              </a:rPr>
              <a:t> prepared </a:t>
            </a:r>
            <a:r>
              <a:rPr lang="en-US" dirty="0" smtClean="0">
                <a:latin typeface="Times New Roman" pitchFamily="18" charset="0"/>
                <a:cs typeface="Times New Roman" pitchFamily="18" charset="0"/>
              </a:rPr>
              <a:t>with wavy or corrugated plastic </a:t>
            </a:r>
            <a:r>
              <a:rPr lang="en-US" dirty="0" smtClean="0">
                <a:latin typeface="Times New Roman" pitchFamily="18" charset="0"/>
                <a:cs typeface="Times New Roman" pitchFamily="18" charset="0"/>
              </a:rPr>
              <a:t>web of 2 cm mesh size placed in a plastic tray. The height of the corrugation is about 6 cm and each </a:t>
            </a:r>
            <a:r>
              <a:rPr lang="en-US" dirty="0" err="1" smtClean="0">
                <a:latin typeface="Times New Roman" pitchFamily="18" charset="0"/>
                <a:cs typeface="Times New Roman" pitchFamily="18" charset="0"/>
              </a:rPr>
              <a:t>mountage</a:t>
            </a:r>
            <a:r>
              <a:rPr lang="en-US" dirty="0" smtClean="0">
                <a:latin typeface="Times New Roman" pitchFamily="18" charset="0"/>
                <a:cs typeface="Times New Roman" pitchFamily="18" charset="0"/>
              </a:rPr>
              <a:t> is having </a:t>
            </a:r>
            <a:r>
              <a:rPr lang="en-US" dirty="0" smtClean="0">
                <a:latin typeface="Times New Roman" pitchFamily="18" charset="0"/>
                <a:cs typeface="Times New Roman" pitchFamily="18" charset="0"/>
              </a:rPr>
              <a:t>around 11 corrugations </a:t>
            </a:r>
            <a:r>
              <a:rPr lang="en-US" dirty="0" smtClean="0">
                <a:latin typeface="Times New Roman" pitchFamily="18" charset="0"/>
                <a:cs typeface="Times New Roman" pitchFamily="18" charset="0"/>
              </a:rPr>
              <a:t>in </a:t>
            </a:r>
            <a:r>
              <a:rPr lang="en-US" dirty="0" err="1" smtClean="0">
                <a:latin typeface="Times New Roman" pitchFamily="18" charset="0"/>
                <a:cs typeface="Times New Roman" pitchFamily="18" charset="0"/>
              </a:rPr>
              <a:t>number.The</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mounting capacity of each plastic collapsible </a:t>
            </a:r>
            <a:r>
              <a:rPr lang="en-US" dirty="0" err="1" smtClean="0">
                <a:latin typeface="Times New Roman" pitchFamily="18" charset="0"/>
                <a:cs typeface="Times New Roman" pitchFamily="18" charset="0"/>
              </a:rPr>
              <a:t>mountage</a:t>
            </a:r>
            <a:r>
              <a:rPr lang="en-US" dirty="0" smtClean="0">
                <a:latin typeface="Times New Roman" pitchFamily="18" charset="0"/>
                <a:cs typeface="Times New Roman" pitchFamily="18" charset="0"/>
              </a:rPr>
              <a:t> is about 300 worms. These </a:t>
            </a:r>
            <a:r>
              <a:rPr lang="en-US" dirty="0" err="1" smtClean="0">
                <a:latin typeface="Times New Roman" pitchFamily="18" charset="0"/>
                <a:cs typeface="Times New Roman" pitchFamily="18" charset="0"/>
              </a:rPr>
              <a:t>mountages</a:t>
            </a:r>
            <a:r>
              <a:rPr lang="en-US" dirty="0" smtClean="0">
                <a:latin typeface="Times New Roman" pitchFamily="18" charset="0"/>
                <a:cs typeface="Times New Roman" pitchFamily="18" charset="0"/>
              </a:rPr>
              <a:t> are, very light in weight</a:t>
            </a:r>
            <a:r>
              <a:rPr lang="en-US" dirty="0" smtClean="0">
                <a:latin typeface="Times New Roman" pitchFamily="18" charset="0"/>
                <a:cs typeface="Times New Roman" pitchFamily="18" charset="0"/>
              </a:rPr>
              <a:t>, more </a:t>
            </a:r>
            <a:r>
              <a:rPr lang="en-US" dirty="0" smtClean="0">
                <a:latin typeface="Times New Roman" pitchFamily="18" charset="0"/>
                <a:cs typeface="Times New Roman" pitchFamily="18" charset="0"/>
              </a:rPr>
              <a:t>durable, require less storage space less space is required for storage due to its collapsible nature, easy to handle and disinfect. They help in the production of uniform quality cocoons and also reduces the cost of cocoon production.</a:t>
            </a:r>
            <a:endParaRPr 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USER\Desktop\Silkworm-cocoons-on-the-plastic-mountage-The-schematic-diagram-of-the-dual.png"/>
          <p:cNvPicPr>
            <a:picLocks noChangeAspect="1" noChangeArrowheads="1"/>
          </p:cNvPicPr>
          <p:nvPr/>
        </p:nvPicPr>
        <p:blipFill>
          <a:blip r:embed="rId2"/>
          <a:srcRect/>
          <a:stretch>
            <a:fillRect/>
          </a:stretch>
        </p:blipFill>
        <p:spPr bwMode="auto">
          <a:xfrm>
            <a:off x="319307" y="932710"/>
            <a:ext cx="5297721" cy="3857004"/>
          </a:xfrm>
          <a:prstGeom prst="rect">
            <a:avLst/>
          </a:prstGeom>
          <a:noFill/>
        </p:spPr>
      </p:pic>
      <p:pic>
        <p:nvPicPr>
          <p:cNvPr id="2054" name="Picture 6" descr="C:\Users\USER\Desktop\green-sericulture-plastic-mounted-net.jpg"/>
          <p:cNvPicPr>
            <a:picLocks noChangeAspect="1" noChangeArrowheads="1"/>
          </p:cNvPicPr>
          <p:nvPr/>
        </p:nvPicPr>
        <p:blipFill>
          <a:blip r:embed="rId3"/>
          <a:srcRect/>
          <a:stretch>
            <a:fillRect/>
          </a:stretch>
        </p:blipFill>
        <p:spPr bwMode="auto">
          <a:xfrm>
            <a:off x="5892800" y="943429"/>
            <a:ext cx="5799363" cy="3831772"/>
          </a:xfrm>
          <a:prstGeom prst="rect">
            <a:avLst/>
          </a:prstGeom>
          <a:noFill/>
        </p:spPr>
      </p:pic>
      <p:sp>
        <p:nvSpPr>
          <p:cNvPr id="9" name="TextBox 8"/>
          <p:cNvSpPr txBox="1"/>
          <p:nvPr/>
        </p:nvSpPr>
        <p:spPr>
          <a:xfrm>
            <a:off x="4644572" y="5210629"/>
            <a:ext cx="2960106" cy="369332"/>
          </a:xfrm>
          <a:prstGeom prst="rect">
            <a:avLst/>
          </a:prstGeom>
          <a:noFill/>
        </p:spPr>
        <p:txBody>
          <a:bodyPr wrap="none" rtlCol="0">
            <a:spAutoFit/>
          </a:bodyPr>
          <a:lstStyle/>
          <a:p>
            <a:r>
              <a:rPr lang="en-US" dirty="0" smtClean="0"/>
              <a:t>Plastic Collapsible </a:t>
            </a:r>
            <a:r>
              <a:rPr lang="en-US" dirty="0" err="1" smtClean="0"/>
              <a:t>Mountages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628" y="928468"/>
            <a:ext cx="7560212" cy="4868668"/>
          </a:xfrm>
        </p:spPr>
        <p:txBody>
          <a:bodyPr>
            <a:normAutofit/>
          </a:bodyPr>
          <a:lstStyle/>
          <a:p>
            <a:pPr algn="just"/>
            <a:r>
              <a:rPr lang="en-US" b="1" dirty="0" err="1" smtClean="0">
                <a:latin typeface="Times New Roman" pitchFamily="18" charset="0"/>
                <a:cs typeface="Times New Roman" pitchFamily="18" charset="0"/>
              </a:rPr>
              <a:t>Roatary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Mountages</a:t>
            </a:r>
            <a:r>
              <a:rPr lang="en-US" b="1"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It has pieces of cardboard to form 13 rows, consisting of 12 sections and each and </a:t>
            </a:r>
            <a:r>
              <a:rPr lang="en-US" dirty="0" smtClean="0">
                <a:latin typeface="Times New Roman" pitchFamily="18" charset="0"/>
                <a:cs typeface="Times New Roman" pitchFamily="18" charset="0"/>
              </a:rPr>
              <a:t>amounting to </a:t>
            </a:r>
            <a:r>
              <a:rPr lang="en-US" dirty="0" smtClean="0">
                <a:latin typeface="Times New Roman" pitchFamily="18" charset="0"/>
                <a:cs typeface="Times New Roman" pitchFamily="18" charset="0"/>
              </a:rPr>
              <a:t>156 sections. Ten pieces are put into frame as a </a:t>
            </a:r>
            <a:r>
              <a:rPr lang="en-US" dirty="0" smtClean="0">
                <a:latin typeface="Times New Roman" pitchFamily="18" charset="0"/>
                <a:cs typeface="Times New Roman" pitchFamily="18" charset="0"/>
              </a:rPr>
              <a:t>set. </a:t>
            </a:r>
            <a:r>
              <a:rPr lang="en-US" dirty="0" smtClean="0">
                <a:latin typeface="Times New Roman" pitchFamily="18" charset="0"/>
                <a:cs typeface="Times New Roman" pitchFamily="18" charset="0"/>
              </a:rPr>
              <a:t>When this frame is hung </a:t>
            </a:r>
            <a:r>
              <a:rPr lang="en-US" dirty="0" smtClean="0">
                <a:latin typeface="Times New Roman" pitchFamily="18" charset="0"/>
                <a:cs typeface="Times New Roman" pitchFamily="18" charset="0"/>
              </a:rPr>
              <a:t>up with </a:t>
            </a:r>
            <a:r>
              <a:rPr lang="en-US" dirty="0" smtClean="0">
                <a:latin typeface="Times New Roman" pitchFamily="18" charset="0"/>
                <a:cs typeface="Times New Roman" pitchFamily="18" charset="0"/>
              </a:rPr>
              <a:t>wire holding at by ends, the frame can be turned around two axes. This frame </a:t>
            </a:r>
            <a:r>
              <a:rPr lang="en-US" dirty="0" smtClean="0">
                <a:latin typeface="Times New Roman" pitchFamily="18" charset="0"/>
                <a:cs typeface="Times New Roman" pitchFamily="18" charset="0"/>
              </a:rPr>
              <a:t>produces fewer </a:t>
            </a:r>
            <a:r>
              <a:rPr lang="en-US" dirty="0" smtClean="0">
                <a:latin typeface="Times New Roman" pitchFamily="18" charset="0"/>
                <a:cs typeface="Times New Roman" pitchFamily="18" charset="0"/>
              </a:rPr>
              <a:t>spoiled cocoons and raises the </a:t>
            </a:r>
            <a:r>
              <a:rPr lang="en-US" dirty="0" err="1" smtClean="0">
                <a:latin typeface="Times New Roman" pitchFamily="18" charset="0"/>
                <a:cs typeface="Times New Roman" pitchFamily="18" charset="0"/>
              </a:rPr>
              <a:t>reelability</a:t>
            </a:r>
            <a:r>
              <a:rPr lang="en-US" dirty="0" smtClean="0">
                <a:latin typeface="Times New Roman" pitchFamily="18" charset="0"/>
                <a:cs typeface="Times New Roman" pitchFamily="18" charset="0"/>
              </a:rPr>
              <a:t> of cocoons. Good cocoon percentage is </a:t>
            </a:r>
            <a:r>
              <a:rPr lang="en-US" dirty="0" smtClean="0">
                <a:latin typeface="Times New Roman" pitchFamily="18" charset="0"/>
                <a:cs typeface="Times New Roman" pitchFamily="18" charset="0"/>
              </a:rPr>
              <a:t>more than </a:t>
            </a:r>
            <a:r>
              <a:rPr lang="en-US" dirty="0" smtClean="0">
                <a:latin typeface="Times New Roman" pitchFamily="18" charset="0"/>
                <a:cs typeface="Times New Roman" pitchFamily="18" charset="0"/>
              </a:rPr>
              <a:t>80. It is the best type and suitable for large scale silkworm rearing because it does </a:t>
            </a:r>
            <a:r>
              <a:rPr lang="en-US" dirty="0" smtClean="0">
                <a:latin typeface="Times New Roman" pitchFamily="18" charset="0"/>
                <a:cs typeface="Times New Roman" pitchFamily="18" charset="0"/>
              </a:rPr>
              <a:t>not only </a:t>
            </a:r>
            <a:r>
              <a:rPr lang="en-US" dirty="0" smtClean="0">
                <a:latin typeface="Times New Roman" pitchFamily="18" charset="0"/>
                <a:cs typeface="Times New Roman" pitchFamily="18" charset="0"/>
              </a:rPr>
              <a:t>lead to increased cocoon quality but also saves </a:t>
            </a:r>
            <a:r>
              <a:rPr lang="en-US" dirty="0" err="1" smtClean="0">
                <a:latin typeface="Times New Roman" pitchFamily="18" charset="0"/>
                <a:cs typeface="Times New Roman" pitchFamily="18" charset="0"/>
              </a:rPr>
              <a:t>labour</a:t>
            </a:r>
            <a:r>
              <a:rPr lang="en-US" dirty="0" smtClean="0">
                <a:latin typeface="Times New Roman" pitchFamily="18" charset="0"/>
                <a:cs typeface="Times New Roman" pitchFamily="18" charset="0"/>
              </a:rPr>
              <a:t> in mounting and harvesting</a:t>
            </a:r>
            <a:endParaRPr lang="en-US" dirty="0">
              <a:latin typeface="Times New Roman" pitchFamily="18" charset="0"/>
              <a:cs typeface="Times New Roman" pitchFamily="18" charset="0"/>
            </a:endParaRPr>
          </a:p>
        </p:txBody>
      </p:sp>
      <p:pic>
        <p:nvPicPr>
          <p:cNvPr id="3074" name="Picture 2" descr="C:\Users\USER\Desktop\3512.300x200.jpeg"/>
          <p:cNvPicPr>
            <a:picLocks noChangeAspect="1" noChangeArrowheads="1"/>
          </p:cNvPicPr>
          <p:nvPr/>
        </p:nvPicPr>
        <p:blipFill>
          <a:blip r:embed="rId2"/>
          <a:srcRect/>
          <a:stretch>
            <a:fillRect/>
          </a:stretch>
        </p:blipFill>
        <p:spPr bwMode="auto">
          <a:xfrm>
            <a:off x="8138990" y="1196731"/>
            <a:ext cx="3494992" cy="426153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2974" t="28462" r="11666" b="14423"/>
          <a:stretch>
            <a:fillRect/>
          </a:stretch>
        </p:blipFill>
        <p:spPr bwMode="auto">
          <a:xfrm>
            <a:off x="1252024" y="1026941"/>
            <a:ext cx="9805182" cy="417810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863</Words>
  <Application>Microsoft Office PowerPoint</Application>
  <PresentationFormat>Custom</PresentationFormat>
  <Paragraphs>32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NON-MULBERRY SERICULTURE </vt:lpstr>
      <vt:lpstr>What is Mounting ?</vt:lpstr>
      <vt:lpstr>What is Mountage ?</vt:lpstr>
      <vt:lpstr>Quality of Mountages</vt:lpstr>
      <vt:lpstr>Types of Mountages :</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NON-MULBERRY SERICULTURE </dc:title>
  <dc:creator>Jaydeep Nath</dc:creator>
  <cp:lastModifiedBy>USER</cp:lastModifiedBy>
  <cp:revision>6</cp:revision>
  <dcterms:created xsi:type="dcterms:W3CDTF">2024-08-18T18:03:52Z</dcterms:created>
  <dcterms:modified xsi:type="dcterms:W3CDTF">2024-09-08T18:48:54Z</dcterms:modified>
</cp:coreProperties>
</file>