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60" r:id="rId6"/>
    <p:sldId id="259" r:id="rId7"/>
    <p:sldId id="262" r:id="rId8"/>
    <p:sldId id="261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8C1C-14B4-4332-8F1E-BD8EA0AC9623}" type="datetimeFigureOut">
              <a:rPr lang="en-US" smtClean="0"/>
              <a:pPr/>
              <a:t>3/6/2025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A408-F8E4-4862-8748-1F9698F3F4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8C1C-14B4-4332-8F1E-BD8EA0AC9623}" type="datetimeFigureOut">
              <a:rPr lang="en-US" smtClean="0"/>
              <a:pPr/>
              <a:t>3/6/2025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A408-F8E4-4862-8748-1F9698F3F4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8C1C-14B4-4332-8F1E-BD8EA0AC9623}" type="datetimeFigureOut">
              <a:rPr lang="en-US" smtClean="0"/>
              <a:pPr/>
              <a:t>3/6/2025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A408-F8E4-4862-8748-1F9698F3F4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8C1C-14B4-4332-8F1E-BD8EA0AC9623}" type="datetimeFigureOut">
              <a:rPr lang="en-US" smtClean="0"/>
              <a:pPr/>
              <a:t>3/6/2025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A408-F8E4-4862-8748-1F9698F3F4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8C1C-14B4-4332-8F1E-BD8EA0AC9623}" type="datetimeFigureOut">
              <a:rPr lang="en-US" smtClean="0"/>
              <a:pPr/>
              <a:t>3/6/2025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A408-F8E4-4862-8748-1F9698F3F4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8C1C-14B4-4332-8F1E-BD8EA0AC9623}" type="datetimeFigureOut">
              <a:rPr lang="en-US" smtClean="0"/>
              <a:pPr/>
              <a:t>3/6/2025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A408-F8E4-4862-8748-1F9698F3F4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8C1C-14B4-4332-8F1E-BD8EA0AC9623}" type="datetimeFigureOut">
              <a:rPr lang="en-US" smtClean="0"/>
              <a:pPr/>
              <a:t>3/6/2025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A408-F8E4-4862-8748-1F9698F3F4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8C1C-14B4-4332-8F1E-BD8EA0AC9623}" type="datetimeFigureOut">
              <a:rPr lang="en-US" smtClean="0"/>
              <a:pPr/>
              <a:t>3/6/2025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A408-F8E4-4862-8748-1F9698F3F4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8C1C-14B4-4332-8F1E-BD8EA0AC9623}" type="datetimeFigureOut">
              <a:rPr lang="en-US" smtClean="0"/>
              <a:pPr/>
              <a:t>3/6/2025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A408-F8E4-4862-8748-1F9698F3F4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8C1C-14B4-4332-8F1E-BD8EA0AC9623}" type="datetimeFigureOut">
              <a:rPr lang="en-US" smtClean="0"/>
              <a:pPr/>
              <a:t>3/6/2025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A408-F8E4-4862-8748-1F9698F3F4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8C1C-14B4-4332-8F1E-BD8EA0AC9623}" type="datetimeFigureOut">
              <a:rPr lang="en-US" smtClean="0"/>
              <a:pPr/>
              <a:t>3/6/2025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2A408-F8E4-4862-8748-1F9698F3F4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E8C1C-14B4-4332-8F1E-BD8EA0AC9623}" type="datetimeFigureOut">
              <a:rPr lang="en-US" smtClean="0"/>
              <a:pPr/>
              <a:t>3/6/2025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2A408-F8E4-4862-8748-1F9698F3F41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Jaydeep Nath\Desktop\Histology ppt\hats of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00" y="2571744"/>
            <a:ext cx="7781510" cy="41434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266" y="203200"/>
            <a:ext cx="7543824" cy="2797172"/>
          </a:xfrm>
        </p:spPr>
        <p:txBody>
          <a:bodyPr>
            <a:normAutofit/>
          </a:bodyPr>
          <a:lstStyle/>
          <a:p>
            <a:r>
              <a:rPr lang="en-IN" b="1" dirty="0"/>
              <a:t>WELCOME </a:t>
            </a:r>
            <a:br>
              <a:rPr lang="en-IN" b="1" dirty="0"/>
            </a:br>
            <a:r>
              <a:rPr lang="en-IN" b="1" dirty="0"/>
              <a:t>TO </a:t>
            </a:r>
            <a:br>
              <a:rPr lang="en-IN" b="1" dirty="0"/>
            </a:br>
            <a:r>
              <a:rPr lang="en-IN" b="1" dirty="0"/>
              <a:t>THE LAST CLASS OF THIS SEMESTER</a:t>
            </a:r>
            <a:endParaRPr lang="en-GB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2)Proximal Convoluted Tubule(PCT)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4186238" cy="461488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80000"/>
              </a:lnSpc>
            </a:pPr>
            <a:r>
              <a:rPr lang="en-US" altLang="en-US" dirty="0" err="1">
                <a:solidFill>
                  <a:srgbClr val="7030A0"/>
                </a:solidFill>
              </a:rPr>
              <a:t>Reabsorption</a:t>
            </a:r>
            <a:r>
              <a:rPr lang="en-US" altLang="en-US" dirty="0">
                <a:solidFill>
                  <a:srgbClr val="7030A0"/>
                </a:solidFill>
              </a:rPr>
              <a:t> of water, nutrients.</a:t>
            </a:r>
            <a:endParaRPr lang="en-US" altLang="en-US" dirty="0"/>
          </a:p>
          <a:p>
            <a:pPr algn="just">
              <a:lnSpc>
                <a:spcPct val="80000"/>
              </a:lnSpc>
            </a:pPr>
            <a:r>
              <a:rPr lang="en-US" altLang="en-US" dirty="0"/>
              <a:t>Lined by </a:t>
            </a:r>
            <a:r>
              <a:rPr lang="en-US" altLang="en-US" dirty="0">
                <a:solidFill>
                  <a:srgbClr val="7030A0"/>
                </a:solidFill>
              </a:rPr>
              <a:t>simple </a:t>
            </a:r>
            <a:r>
              <a:rPr lang="en-US" altLang="en-US" dirty="0" err="1">
                <a:solidFill>
                  <a:srgbClr val="7030A0"/>
                </a:solidFill>
              </a:rPr>
              <a:t>cuboidal</a:t>
            </a:r>
            <a:r>
              <a:rPr lang="en-US" altLang="en-US" dirty="0">
                <a:solidFill>
                  <a:srgbClr val="7030A0"/>
                </a:solidFill>
              </a:rPr>
              <a:t> </a:t>
            </a:r>
            <a:r>
              <a:rPr lang="en-US" altLang="en-US" dirty="0" err="1">
                <a:solidFill>
                  <a:srgbClr val="7030A0"/>
                </a:solidFill>
              </a:rPr>
              <a:t>epithithelium</a:t>
            </a:r>
            <a:r>
              <a:rPr lang="en-US" altLang="en-US" dirty="0">
                <a:solidFill>
                  <a:srgbClr val="7030A0"/>
                </a:solidFill>
              </a:rPr>
              <a:t> </a:t>
            </a:r>
            <a:r>
              <a:rPr lang="en-US" altLang="en-US" dirty="0"/>
              <a:t>resting on a thin basal lamina</a:t>
            </a:r>
          </a:p>
          <a:p>
            <a:pPr algn="just">
              <a:lnSpc>
                <a:spcPct val="80000"/>
              </a:lnSpc>
            </a:pPr>
            <a:r>
              <a:rPr lang="en-US" altLang="en-US" dirty="0"/>
              <a:t>Tubule cells have </a:t>
            </a:r>
            <a:r>
              <a:rPr lang="en-US" altLang="en-US" dirty="0" err="1">
                <a:solidFill>
                  <a:srgbClr val="7030A0"/>
                </a:solidFill>
              </a:rPr>
              <a:t>microvilli</a:t>
            </a:r>
            <a:r>
              <a:rPr lang="en-US" altLang="en-US" dirty="0"/>
              <a:t> on their luminal surfaces  (typical </a:t>
            </a:r>
            <a:r>
              <a:rPr lang="en-US" altLang="en-US" dirty="0">
                <a:solidFill>
                  <a:srgbClr val="7030A0"/>
                </a:solidFill>
              </a:rPr>
              <a:t>brush border</a:t>
            </a:r>
            <a:r>
              <a:rPr lang="en-US" altLang="en-US" dirty="0"/>
              <a:t>)</a:t>
            </a:r>
          </a:p>
          <a:p>
            <a:pPr algn="just">
              <a:lnSpc>
                <a:spcPct val="80000"/>
              </a:lnSpc>
            </a:pPr>
            <a:r>
              <a:rPr lang="en-US" altLang="en-US" dirty="0"/>
              <a:t>Tubule cells appear </a:t>
            </a:r>
            <a:r>
              <a:rPr lang="en-US" altLang="en-US" u="sng" dirty="0"/>
              <a:t>striated</a:t>
            </a:r>
            <a:r>
              <a:rPr lang="en-US" altLang="en-US" dirty="0"/>
              <a:t> due to </a:t>
            </a:r>
            <a:r>
              <a:rPr lang="en-US" altLang="en-US" dirty="0">
                <a:solidFill>
                  <a:srgbClr val="7030A0"/>
                </a:solidFill>
              </a:rPr>
              <a:t>numerous basal </a:t>
            </a:r>
            <a:r>
              <a:rPr lang="en-US" altLang="en-US" dirty="0" err="1">
                <a:solidFill>
                  <a:srgbClr val="7030A0"/>
                </a:solidFill>
              </a:rPr>
              <a:t>infoldings</a:t>
            </a:r>
            <a:r>
              <a:rPr lang="en-US" altLang="en-US" dirty="0">
                <a:solidFill>
                  <a:srgbClr val="7030A0"/>
                </a:solidFill>
              </a:rPr>
              <a:t> &amp; plenty of mitochondria.</a:t>
            </a:r>
          </a:p>
          <a:p>
            <a:endParaRPr lang="en-GB" dirty="0"/>
          </a:p>
        </p:txBody>
      </p:sp>
      <p:graphicFrame>
        <p:nvGraphicFramePr>
          <p:cNvPr id="2050" name="Object 11"/>
          <p:cNvGraphicFramePr>
            <a:graphicFrameLocks noChangeAspect="1"/>
          </p:cNvGraphicFramePr>
          <p:nvPr/>
        </p:nvGraphicFramePr>
        <p:xfrm>
          <a:off x="6810381" y="1928802"/>
          <a:ext cx="2944813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HOTO-PAINT" r:id="rId2" imgW="2585714" imgH="2942857" progId="">
                  <p:embed/>
                </p:oleObj>
              </mc:Choice>
              <mc:Fallback>
                <p:oleObj name="PHOTO-PAINT" r:id="rId2" imgW="2585714" imgH="2942857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1" y="1928802"/>
                        <a:ext cx="2944813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3) </a:t>
            </a:r>
            <a:r>
              <a:rPr lang="en-IN" b="1" dirty="0" err="1"/>
              <a:t>Medullary</a:t>
            </a:r>
            <a:r>
              <a:rPr lang="en-IN" b="1" dirty="0"/>
              <a:t> Loop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28736"/>
            <a:ext cx="4400552" cy="504351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80000"/>
              </a:lnSpc>
            </a:pPr>
            <a:r>
              <a:rPr lang="en-US" altLang="en-US" dirty="0"/>
              <a:t>Functions as a </a:t>
            </a:r>
            <a:r>
              <a:rPr lang="en-US" altLang="en-US" dirty="0">
                <a:solidFill>
                  <a:srgbClr val="7030A0"/>
                </a:solidFill>
              </a:rPr>
              <a:t>counter-current multiplier system </a:t>
            </a:r>
            <a:r>
              <a:rPr lang="en-US" altLang="en-US" dirty="0"/>
              <a:t>to determines </a:t>
            </a:r>
            <a:r>
              <a:rPr lang="en-US" altLang="en-US" dirty="0" err="1"/>
              <a:t>osmolarity</a:t>
            </a:r>
            <a:r>
              <a:rPr lang="en-US" altLang="en-US" dirty="0"/>
              <a:t> of urine.</a:t>
            </a:r>
            <a:endParaRPr lang="en-US" altLang="en-US" u="sng" dirty="0"/>
          </a:p>
          <a:p>
            <a:pPr algn="just">
              <a:lnSpc>
                <a:spcPct val="80000"/>
              </a:lnSpc>
            </a:pPr>
            <a:r>
              <a:rPr lang="en-US" altLang="en-US" dirty="0"/>
              <a:t>Extends from </a:t>
            </a:r>
            <a:r>
              <a:rPr lang="en-US" altLang="en-US" dirty="0" err="1"/>
              <a:t>corticomedullary</a:t>
            </a:r>
            <a:r>
              <a:rPr lang="en-US" altLang="en-US" dirty="0"/>
              <a:t> junction to medulla</a:t>
            </a:r>
          </a:p>
          <a:p>
            <a:pPr algn="just">
              <a:lnSpc>
                <a:spcPct val="80000"/>
              </a:lnSpc>
            </a:pPr>
            <a:r>
              <a:rPr lang="en-US" altLang="en-US" dirty="0"/>
              <a:t>Consists of an </a:t>
            </a:r>
            <a:r>
              <a:rPr lang="en-US" altLang="en-US" dirty="0">
                <a:solidFill>
                  <a:srgbClr val="7030A0"/>
                </a:solidFill>
              </a:rPr>
              <a:t>descending limb</a:t>
            </a:r>
            <a:r>
              <a:rPr lang="en-US" altLang="en-US" dirty="0"/>
              <a:t>, a </a:t>
            </a:r>
            <a:r>
              <a:rPr lang="en-US" altLang="en-US" dirty="0">
                <a:solidFill>
                  <a:srgbClr val="7030A0"/>
                </a:solidFill>
              </a:rPr>
              <a:t>thin segment</a:t>
            </a:r>
            <a:r>
              <a:rPr lang="en-US" altLang="en-US" dirty="0"/>
              <a:t> and a </a:t>
            </a:r>
            <a:r>
              <a:rPr lang="en-US" altLang="en-US" dirty="0">
                <a:solidFill>
                  <a:srgbClr val="7030A0"/>
                </a:solidFill>
              </a:rPr>
              <a:t>ascending limb</a:t>
            </a:r>
          </a:p>
          <a:p>
            <a:pPr algn="just">
              <a:lnSpc>
                <a:spcPct val="80000"/>
              </a:lnSpc>
            </a:pPr>
            <a:r>
              <a:rPr lang="en-US" altLang="en-US" dirty="0"/>
              <a:t>The thin part is lined by </a:t>
            </a:r>
            <a:r>
              <a:rPr lang="en-US" altLang="en-US" dirty="0">
                <a:solidFill>
                  <a:srgbClr val="7030A0"/>
                </a:solidFill>
              </a:rPr>
              <a:t>simple </a:t>
            </a:r>
            <a:r>
              <a:rPr lang="en-US" altLang="en-US" dirty="0" err="1">
                <a:solidFill>
                  <a:srgbClr val="7030A0"/>
                </a:solidFill>
              </a:rPr>
              <a:t>squamous</a:t>
            </a:r>
            <a:r>
              <a:rPr lang="en-US" altLang="en-US" dirty="0">
                <a:solidFill>
                  <a:srgbClr val="7030A0"/>
                </a:solidFill>
              </a:rPr>
              <a:t> epithelium with nuclei bulging in to the lumen </a:t>
            </a:r>
            <a:r>
              <a:rPr lang="en-US" altLang="en-US" dirty="0"/>
              <a:t>resting on a thin Basal Lamina; Brush border is lacking in this segment.</a:t>
            </a:r>
          </a:p>
          <a:p>
            <a:pPr algn="just">
              <a:lnSpc>
                <a:spcPct val="80000"/>
              </a:lnSpc>
            </a:pPr>
            <a:r>
              <a:rPr lang="en-US" altLang="en-US" dirty="0"/>
              <a:t>The </a:t>
            </a:r>
            <a:r>
              <a:rPr lang="en-US" altLang="en-US" dirty="0" err="1"/>
              <a:t>squamous</a:t>
            </a:r>
            <a:r>
              <a:rPr lang="en-US" altLang="en-US" dirty="0"/>
              <a:t> epithelium of </a:t>
            </a:r>
            <a:r>
              <a:rPr lang="en-US" altLang="en-US"/>
              <a:t>the thick </a:t>
            </a:r>
            <a:r>
              <a:rPr lang="en-US" altLang="en-US" dirty="0"/>
              <a:t>ascending loop abruptly changes to a </a:t>
            </a:r>
            <a:r>
              <a:rPr lang="en-US" altLang="en-US" dirty="0" err="1"/>
              <a:t>cuboidal</a:t>
            </a:r>
            <a:r>
              <a:rPr lang="en-US" altLang="en-US" dirty="0"/>
              <a:t> type of epithelium.</a:t>
            </a:r>
          </a:p>
          <a:p>
            <a:pPr algn="just">
              <a:lnSpc>
                <a:spcPct val="80000"/>
              </a:lnSpc>
            </a:pPr>
            <a:endParaRPr lang="en-US" altLang="en-US" dirty="0"/>
          </a:p>
          <a:p>
            <a:endParaRPr lang="en-GB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3256" y="2214555"/>
            <a:ext cx="2714644" cy="255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4)Distal Convoluted Tubule(DCT)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4686304" cy="454344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80000"/>
              </a:lnSpc>
            </a:pPr>
            <a:r>
              <a:rPr lang="en-US" altLang="en-US" dirty="0">
                <a:solidFill>
                  <a:srgbClr val="7030A0"/>
                </a:solidFill>
              </a:rPr>
              <a:t>Reabsorbs most of substances contained in </a:t>
            </a:r>
            <a:r>
              <a:rPr lang="en-US" altLang="en-US" dirty="0" err="1">
                <a:solidFill>
                  <a:srgbClr val="7030A0"/>
                </a:solidFill>
              </a:rPr>
              <a:t>ultrafiltrate</a:t>
            </a:r>
            <a:r>
              <a:rPr lang="en-US" altLang="en-US" dirty="0">
                <a:solidFill>
                  <a:srgbClr val="7030A0"/>
                </a:solidFill>
              </a:rPr>
              <a:t> especially glucose and amino acids.</a:t>
            </a:r>
            <a:endParaRPr lang="en-US" altLang="en-US" dirty="0"/>
          </a:p>
          <a:p>
            <a:pPr algn="just">
              <a:lnSpc>
                <a:spcPct val="80000"/>
              </a:lnSpc>
            </a:pPr>
            <a:r>
              <a:rPr lang="en-US" altLang="en-US" dirty="0"/>
              <a:t>Lined by </a:t>
            </a:r>
            <a:r>
              <a:rPr lang="en-US" altLang="en-US" dirty="0">
                <a:solidFill>
                  <a:srgbClr val="7030A0"/>
                </a:solidFill>
              </a:rPr>
              <a:t>low simple </a:t>
            </a:r>
            <a:r>
              <a:rPr lang="en-US" altLang="en-US" dirty="0" err="1">
                <a:solidFill>
                  <a:srgbClr val="7030A0"/>
                </a:solidFill>
              </a:rPr>
              <a:t>cuboidal</a:t>
            </a:r>
            <a:r>
              <a:rPr lang="en-US" altLang="en-US" dirty="0">
                <a:solidFill>
                  <a:srgbClr val="7030A0"/>
                </a:solidFill>
              </a:rPr>
              <a:t> epithelium </a:t>
            </a:r>
            <a:r>
              <a:rPr lang="en-US" altLang="en-US" dirty="0"/>
              <a:t>resting on a thin Basal lamina and they lack </a:t>
            </a:r>
            <a:r>
              <a:rPr lang="en-US" altLang="en-US" dirty="0" err="1"/>
              <a:t>brushborder</a:t>
            </a:r>
            <a:r>
              <a:rPr lang="en-US" altLang="en-US" dirty="0"/>
              <a:t>.</a:t>
            </a:r>
          </a:p>
          <a:p>
            <a:pPr algn="just">
              <a:lnSpc>
                <a:spcPct val="80000"/>
              </a:lnSpc>
            </a:pPr>
            <a:r>
              <a:rPr lang="en-US" altLang="en-US" dirty="0"/>
              <a:t>The </a:t>
            </a:r>
            <a:r>
              <a:rPr lang="en-US" altLang="en-US" dirty="0">
                <a:solidFill>
                  <a:srgbClr val="7030A0"/>
                </a:solidFill>
              </a:rPr>
              <a:t>cells lack </a:t>
            </a:r>
            <a:r>
              <a:rPr lang="en-US" altLang="en-US" dirty="0" err="1">
                <a:solidFill>
                  <a:srgbClr val="7030A0"/>
                </a:solidFill>
              </a:rPr>
              <a:t>microvilli</a:t>
            </a:r>
            <a:r>
              <a:rPr lang="en-US" altLang="en-US" dirty="0">
                <a:solidFill>
                  <a:srgbClr val="7030A0"/>
                </a:solidFill>
              </a:rPr>
              <a:t> </a:t>
            </a:r>
            <a:r>
              <a:rPr lang="en-US" altLang="en-US" dirty="0"/>
              <a:t>but are striated, with basal </a:t>
            </a:r>
            <a:r>
              <a:rPr lang="en-US" altLang="en-US" dirty="0" err="1"/>
              <a:t>infoldings</a:t>
            </a:r>
            <a:r>
              <a:rPr lang="en-US" altLang="en-US" dirty="0"/>
              <a:t> and but less mitochondria.</a:t>
            </a:r>
          </a:p>
          <a:p>
            <a:pPr algn="just"/>
            <a:endParaRPr lang="en-GB" dirty="0"/>
          </a:p>
        </p:txBody>
      </p:sp>
      <p:graphicFrame>
        <p:nvGraphicFramePr>
          <p:cNvPr id="3074" name="Object 9"/>
          <p:cNvGraphicFramePr>
            <a:graphicFrameLocks noChangeAspect="1"/>
          </p:cNvGraphicFramePr>
          <p:nvPr/>
        </p:nvGraphicFramePr>
        <p:xfrm>
          <a:off x="6953257" y="2071679"/>
          <a:ext cx="3273425" cy="274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PHOTO-PAINT" r:id="rId2" imgW="3728571" imgH="3128571" progId="">
                  <p:embed/>
                </p:oleObj>
              </mc:Choice>
              <mc:Fallback>
                <p:oleObj name="PHOTO-PAINT" r:id="rId2" imgW="3728571" imgH="3128571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7" y="2071679"/>
                        <a:ext cx="3273425" cy="274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5) Collecting Duct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dirty="0"/>
              <a:t>Drain urine from </a:t>
            </a:r>
            <a:r>
              <a:rPr lang="en-US" altLang="en-US" dirty="0" err="1"/>
              <a:t>nephron</a:t>
            </a:r>
            <a:r>
              <a:rPr lang="en-US" altLang="en-US" dirty="0"/>
              <a:t> to renal pelvis.</a:t>
            </a:r>
          </a:p>
          <a:p>
            <a:pPr algn="just"/>
            <a:r>
              <a:rPr lang="en-US" altLang="en-US" dirty="0"/>
              <a:t>In a transverse section, the external outline appears to be nearly circular. </a:t>
            </a:r>
          </a:p>
          <a:p>
            <a:pPr algn="just"/>
            <a:r>
              <a:rPr lang="en-US" altLang="en-US" dirty="0"/>
              <a:t>The lining epithelium is </a:t>
            </a:r>
            <a:r>
              <a:rPr lang="en-US" altLang="en-US" b="1" dirty="0" err="1"/>
              <a:t>cuboidal</a:t>
            </a:r>
            <a:r>
              <a:rPr lang="en-US" altLang="en-US" dirty="0"/>
              <a:t> and the cells shows very distinct cell boundaries.</a:t>
            </a:r>
          </a:p>
          <a:p>
            <a:pPr algn="just"/>
            <a:r>
              <a:rPr lang="en-US" altLang="en-US" dirty="0"/>
              <a:t>The plasma membrane shows prominent lateral and basal </a:t>
            </a:r>
            <a:r>
              <a:rPr lang="en-US" altLang="en-US" dirty="0" err="1"/>
              <a:t>infoldings</a:t>
            </a:r>
            <a:r>
              <a:rPr lang="en-US" altLang="en-US" dirty="0"/>
              <a:t>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Jaydeep Nath\Desktop\Histology ppt\Screenshot_20231127-103844.png"/>
          <p:cNvPicPr>
            <a:picLocks noChangeAspect="1" noChangeArrowheads="1"/>
          </p:cNvPicPr>
          <p:nvPr/>
        </p:nvPicPr>
        <p:blipFill>
          <a:blip r:embed="rId2"/>
          <a:srcRect t="43337" r="934"/>
          <a:stretch>
            <a:fillRect/>
          </a:stretch>
        </p:blipFill>
        <p:spPr bwMode="auto">
          <a:xfrm>
            <a:off x="5953124" y="428604"/>
            <a:ext cx="4376594" cy="6133152"/>
          </a:xfrm>
          <a:prstGeom prst="rect">
            <a:avLst/>
          </a:prstGeom>
          <a:noFill/>
        </p:spPr>
      </p:pic>
      <p:pic>
        <p:nvPicPr>
          <p:cNvPr id="4098" name="Picture 2" descr="C:\Users\Jaydeep Nath\Desktop\Histology ppt\Screenshot_20231127-103844.png"/>
          <p:cNvPicPr>
            <a:picLocks noChangeAspect="1" noChangeArrowheads="1"/>
          </p:cNvPicPr>
          <p:nvPr/>
        </p:nvPicPr>
        <p:blipFill>
          <a:blip r:embed="rId2"/>
          <a:srcRect r="83" b="56719"/>
          <a:stretch>
            <a:fillRect/>
          </a:stretch>
        </p:blipFill>
        <p:spPr bwMode="auto">
          <a:xfrm>
            <a:off x="1738282" y="357166"/>
            <a:ext cx="4857784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aydeep Nath\Desktop\Histology ppt\Screenshot_20231127-10392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597" y="533402"/>
            <a:ext cx="8334977" cy="5610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aydeep Nath\Desktop\Histology ppt\Screenshot_20231127-1040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50" y="642918"/>
            <a:ext cx="7900978" cy="540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Jaydeep Nath\Desktop\8132f017f66ba8a9138df93f9df765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7064" y="423864"/>
            <a:ext cx="5857875" cy="604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9786" y="315902"/>
            <a:ext cx="7772400" cy="1470025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Histology of Kidney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2728" y="4357694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Jaydeep</a:t>
            </a:r>
            <a:r>
              <a:rPr lang="en-US" dirty="0"/>
              <a:t> Kumar </a:t>
            </a:r>
            <a:r>
              <a:rPr lang="en-US" dirty="0" err="1"/>
              <a:t>Nath</a:t>
            </a:r>
            <a:endParaRPr lang="en-US" dirty="0"/>
          </a:p>
          <a:p>
            <a:r>
              <a:rPr lang="en-US" dirty="0"/>
              <a:t>Asst Professor</a:t>
            </a:r>
          </a:p>
          <a:p>
            <a:r>
              <a:rPr lang="en-US" dirty="0"/>
              <a:t>Department of Zoology</a:t>
            </a:r>
          </a:p>
          <a:p>
            <a:r>
              <a:rPr lang="en-US" dirty="0" err="1"/>
              <a:t>Salbari</a:t>
            </a:r>
            <a:r>
              <a:rPr lang="en-US" dirty="0"/>
              <a:t> College , </a:t>
            </a:r>
            <a:r>
              <a:rPr lang="en-US" dirty="0" err="1"/>
              <a:t>Baksa</a:t>
            </a:r>
            <a:endParaRPr lang="en-US" dirty="0"/>
          </a:p>
          <a:p>
            <a:endParaRPr lang="en-GB" dirty="0"/>
          </a:p>
        </p:txBody>
      </p:sp>
      <p:pic>
        <p:nvPicPr>
          <p:cNvPr id="4" name="Picture 4" descr="C:\Users\Jaydeep Nath\Desktop\Histology ppt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7526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1414"/>
            <a:ext cx="8229600" cy="1143000"/>
          </a:xfrm>
        </p:spPr>
        <p:txBody>
          <a:bodyPr/>
          <a:lstStyle/>
          <a:p>
            <a:r>
              <a:rPr lang="en-IN" dirty="0"/>
              <a:t>The Kidney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2984"/>
            <a:ext cx="4043362" cy="550072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IN" dirty="0"/>
              <a:t>1 Pair of Kidney</a:t>
            </a:r>
          </a:p>
          <a:p>
            <a:pPr algn="just"/>
            <a:r>
              <a:rPr lang="en-IN" dirty="0"/>
              <a:t>Located at the back side of abdominal cavity</a:t>
            </a:r>
          </a:p>
          <a:p>
            <a:pPr algn="just"/>
            <a:r>
              <a:rPr lang="en-GB" dirty="0"/>
              <a:t>They are located </a:t>
            </a:r>
            <a:r>
              <a:rPr lang="en-GB" b="1" dirty="0"/>
              <a:t>just below the rib cage, one on each side of our spine</a:t>
            </a:r>
            <a:r>
              <a:rPr lang="en-GB" dirty="0"/>
              <a:t>.</a:t>
            </a:r>
          </a:p>
          <a:p>
            <a:pPr algn="just"/>
            <a:r>
              <a:rPr lang="en-IN" dirty="0"/>
              <a:t>They function in waste removal and tubular </a:t>
            </a:r>
            <a:r>
              <a:rPr lang="en-IN" dirty="0" err="1"/>
              <a:t>reabsorption</a:t>
            </a:r>
            <a:r>
              <a:rPr lang="en-IN" dirty="0"/>
              <a:t> of useful substances.</a:t>
            </a:r>
          </a:p>
          <a:p>
            <a:pPr algn="just"/>
            <a:r>
              <a:rPr lang="en-IN" dirty="0"/>
              <a:t>Maintains normal blood pressure by balancing electrolytes in the blood.</a:t>
            </a:r>
          </a:p>
        </p:txBody>
      </p:sp>
      <p:pic>
        <p:nvPicPr>
          <p:cNvPr id="1026" name="Picture 2" descr="C:\Users\Jaydeep Nath\Desktop\Histology ppt\kidney-locati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6080" y="1412776"/>
            <a:ext cx="4244975" cy="4406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 result for gross structure of kidn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0718" y="71414"/>
            <a:ext cx="8763000" cy="66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2596" y="3929066"/>
            <a:ext cx="8358246" cy="250033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Cortex</a:t>
            </a:r>
          </a:p>
          <a:p>
            <a:pPr>
              <a:buFontTx/>
              <a:buChar char="-"/>
            </a:pPr>
            <a:r>
              <a:rPr lang="en-US" dirty="0"/>
              <a:t>Outer granular region</a:t>
            </a:r>
          </a:p>
          <a:p>
            <a:pPr>
              <a:buFontTx/>
              <a:buChar char="-"/>
            </a:pPr>
            <a:r>
              <a:rPr lang="en-US" dirty="0"/>
              <a:t>Tissue lying between adjacent pyramids is a part of cortex and called renal columns.</a:t>
            </a:r>
          </a:p>
          <a:p>
            <a:pPr>
              <a:buFontTx/>
              <a:buChar char="-"/>
            </a:pPr>
            <a:r>
              <a:rPr lang="en-US" dirty="0"/>
              <a:t>From the base of pyramids, thin radically directed striations extend into cortex but not up to entire thickness of cortex</a:t>
            </a:r>
          </a:p>
          <a:p>
            <a:pPr>
              <a:buFontTx/>
              <a:buChar char="-"/>
            </a:pPr>
            <a:r>
              <a:rPr lang="en-US" dirty="0"/>
              <a:t>These called </a:t>
            </a:r>
            <a:r>
              <a:rPr lang="en-US" dirty="0" err="1"/>
              <a:t>medullary</a:t>
            </a:r>
            <a:r>
              <a:rPr lang="en-US" dirty="0"/>
              <a:t> rays or </a:t>
            </a:r>
            <a:r>
              <a:rPr lang="en-US" dirty="0" err="1"/>
              <a:t>medullary</a:t>
            </a:r>
            <a:r>
              <a:rPr lang="en-US" dirty="0"/>
              <a:t> rays of </a:t>
            </a:r>
            <a:r>
              <a:rPr lang="en-US" dirty="0" err="1"/>
              <a:t>ferrin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Cortex is dark colored and granular appearance than medulla.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" name="Picture 2" descr="Image result for gross structure of kidn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1423" y="114982"/>
            <a:ext cx="4500595" cy="381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1266" y="4160862"/>
            <a:ext cx="7543824" cy="233997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Medulla-</a:t>
            </a:r>
          </a:p>
          <a:p>
            <a:pPr>
              <a:buFontTx/>
              <a:buChar char="-"/>
            </a:pPr>
            <a:r>
              <a:rPr lang="en-US" dirty="0"/>
              <a:t>Contain 5-8 triangular renal pyramids</a:t>
            </a:r>
          </a:p>
          <a:p>
            <a:pPr>
              <a:buFontTx/>
              <a:buChar char="-"/>
            </a:pPr>
            <a:r>
              <a:rPr lang="en-US" dirty="0"/>
              <a:t>Tip of each renal pyramids continuous to renal papilla(striation of collecting ducts and blood vessels)</a:t>
            </a:r>
          </a:p>
          <a:p>
            <a:pPr>
              <a:buFontTx/>
              <a:buChar char="-"/>
            </a:pPr>
            <a:r>
              <a:rPr lang="en-US" dirty="0"/>
              <a:t>Apex is directed towards the cortex and base is directed toward the renal pelvis and fit in to minor calyx.</a:t>
            </a:r>
          </a:p>
          <a:p>
            <a:pPr>
              <a:buFontTx/>
              <a:buChar char="-"/>
            </a:pPr>
            <a:r>
              <a:rPr lang="en-US" dirty="0"/>
              <a:t>Minor and major calyces unit to form renal pelvis and </a:t>
            </a:r>
            <a:r>
              <a:rPr lang="en-US" dirty="0" err="1"/>
              <a:t>continous</a:t>
            </a:r>
            <a:r>
              <a:rPr lang="en-US" dirty="0"/>
              <a:t> in to </a:t>
            </a:r>
            <a:r>
              <a:rPr lang="en-US" dirty="0" err="1"/>
              <a:t>ureter</a:t>
            </a:r>
            <a:endParaRPr lang="en-US" dirty="0"/>
          </a:p>
          <a:p>
            <a:pPr>
              <a:buNone/>
            </a:pPr>
            <a:endParaRPr lang="en-GB" dirty="0"/>
          </a:p>
        </p:txBody>
      </p:sp>
      <p:pic>
        <p:nvPicPr>
          <p:cNvPr id="5" name="Picture 2" descr="Image result for gross structure of kidn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1422" y="114982"/>
            <a:ext cx="4429156" cy="381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Uriniferous</a:t>
            </a:r>
            <a:r>
              <a:rPr lang="en-IN" dirty="0"/>
              <a:t> tubule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3471858" cy="4614882"/>
          </a:xfrm>
        </p:spPr>
        <p:txBody>
          <a:bodyPr>
            <a:normAutofit fontScale="85000" lnSpcReduction="10000"/>
          </a:bodyPr>
          <a:lstStyle/>
          <a:p>
            <a:r>
              <a:rPr lang="en-IN" dirty="0"/>
              <a:t>It has 2 components-</a:t>
            </a:r>
          </a:p>
          <a:p>
            <a:pPr marL="514350" indent="-514350" algn="just">
              <a:buAutoNum type="arabicParenR"/>
            </a:pPr>
            <a:r>
              <a:rPr lang="en-IN" dirty="0"/>
              <a:t>The </a:t>
            </a:r>
            <a:r>
              <a:rPr lang="en-IN" dirty="0" err="1"/>
              <a:t>secretory</a:t>
            </a:r>
            <a:r>
              <a:rPr lang="en-IN" dirty="0"/>
              <a:t> tubule or </a:t>
            </a:r>
            <a:r>
              <a:rPr lang="en-IN" dirty="0" err="1"/>
              <a:t>nephron</a:t>
            </a:r>
            <a:r>
              <a:rPr lang="en-IN" dirty="0"/>
              <a:t> which is long and </a:t>
            </a:r>
            <a:r>
              <a:rPr lang="en-IN" dirty="0" err="1"/>
              <a:t>unbranched</a:t>
            </a:r>
            <a:r>
              <a:rPr lang="en-IN" dirty="0"/>
              <a:t>.</a:t>
            </a:r>
          </a:p>
          <a:p>
            <a:pPr marL="514350" indent="-514350" algn="just">
              <a:buAutoNum type="arabicParenR"/>
            </a:pPr>
            <a:r>
              <a:rPr lang="en-IN" dirty="0"/>
              <a:t>The excretory portion which is branched, tree-like system of excretory ducts.</a:t>
            </a:r>
            <a:endParaRPr lang="en-GB" dirty="0"/>
          </a:p>
        </p:txBody>
      </p:sp>
      <p:pic>
        <p:nvPicPr>
          <p:cNvPr id="4" name="Picture 5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551435"/>
            <a:ext cx="5143504" cy="466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Histology of Kidney</a:t>
            </a:r>
            <a:br>
              <a:rPr lang="en-IN" dirty="0"/>
            </a:br>
            <a:r>
              <a:rPr lang="en-IN" dirty="0"/>
              <a:t>1) Renal Corpuscle</a:t>
            </a:r>
            <a:endParaRPr lang="en-GB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95472" y="1857364"/>
            <a:ext cx="3286148" cy="40719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en-US" sz="2400" dirty="0">
                <a:solidFill>
                  <a:srgbClr val="7030A0"/>
                </a:solidFill>
              </a:rPr>
              <a:t>Produces </a:t>
            </a:r>
            <a:r>
              <a:rPr lang="en-US" altLang="en-US" sz="2400" dirty="0" err="1">
                <a:solidFill>
                  <a:srgbClr val="7030A0"/>
                </a:solidFill>
              </a:rPr>
              <a:t>glomerular</a:t>
            </a:r>
            <a:r>
              <a:rPr lang="en-US" altLang="en-US" sz="2400" dirty="0">
                <a:solidFill>
                  <a:srgbClr val="7030A0"/>
                </a:solidFill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</a:rPr>
              <a:t>ultrafiltrate</a:t>
            </a:r>
            <a:endParaRPr lang="en-US" altLang="en-US" sz="2400" dirty="0">
              <a:solidFill>
                <a:srgbClr val="7030A0"/>
              </a:solidFill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en-US" sz="2400" dirty="0"/>
              <a:t>Is a </a:t>
            </a:r>
            <a:r>
              <a:rPr lang="en-US" altLang="en-US" sz="2400" dirty="0">
                <a:solidFill>
                  <a:srgbClr val="7030A0"/>
                </a:solidFill>
              </a:rPr>
              <a:t>spherical structure </a:t>
            </a:r>
            <a:r>
              <a:rPr lang="en-US" altLang="en-US" sz="2400" dirty="0"/>
              <a:t>comprising of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2400" dirty="0"/>
              <a:t>   a) cluster of blood  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2400" dirty="0"/>
              <a:t>       vessels= </a:t>
            </a:r>
            <a:r>
              <a:rPr lang="en-US" altLang="en-US" sz="2400" b="1" dirty="0" err="1">
                <a:solidFill>
                  <a:srgbClr val="7030A0"/>
                </a:solidFill>
              </a:rPr>
              <a:t>glomerulus</a:t>
            </a:r>
            <a:endParaRPr lang="en-US" altLang="en-US" sz="2400" b="1" dirty="0">
              <a:solidFill>
                <a:srgbClr val="7030A0"/>
              </a:solidFill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2400" dirty="0"/>
              <a:t>   b) double walled  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2400" dirty="0"/>
              <a:t>       envelope= </a:t>
            </a:r>
            <a:r>
              <a:rPr lang="en-US" altLang="en-US" sz="2400" dirty="0" err="1"/>
              <a:t>glomerular</a:t>
            </a:r>
            <a:r>
              <a:rPr lang="en-US" altLang="en-US" sz="2400" dirty="0"/>
              <a:t>  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2400" dirty="0"/>
              <a:t>       or </a:t>
            </a:r>
            <a:r>
              <a:rPr lang="en-US" altLang="en-US" sz="2400" b="1" dirty="0">
                <a:solidFill>
                  <a:srgbClr val="7030A0"/>
                </a:solidFill>
              </a:rPr>
              <a:t>Bowman’s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2400" b="1" dirty="0">
                <a:solidFill>
                  <a:srgbClr val="7030A0"/>
                </a:solidFill>
              </a:rPr>
              <a:t>       capsule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en-US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altLang="en-US" dirty="0"/>
          </a:p>
        </p:txBody>
      </p:sp>
      <p:pic>
        <p:nvPicPr>
          <p:cNvPr id="6" name="Picture 6" descr="corp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4032" y="1857364"/>
            <a:ext cx="4945174" cy="393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6844" y="428604"/>
            <a:ext cx="5329246" cy="5857916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90000"/>
              </a:lnSpc>
            </a:pPr>
            <a:r>
              <a:rPr lang="en-US" altLang="en-US" sz="3800" dirty="0"/>
              <a:t>Afferent arterioles enter while the efferent arterioles leave the </a:t>
            </a:r>
            <a:r>
              <a:rPr lang="en-US" altLang="en-US" sz="3800" dirty="0" err="1"/>
              <a:t>glomerulus</a:t>
            </a:r>
            <a:r>
              <a:rPr lang="en-US" altLang="en-US" sz="3800" dirty="0"/>
              <a:t> at </a:t>
            </a:r>
            <a:r>
              <a:rPr lang="en-US" altLang="en-US" sz="3800" b="1" dirty="0">
                <a:solidFill>
                  <a:srgbClr val="7030A0"/>
                </a:solidFill>
              </a:rPr>
              <a:t>vascular pole</a:t>
            </a:r>
            <a:r>
              <a:rPr lang="en-US" altLang="en-US" sz="3800" dirty="0">
                <a:solidFill>
                  <a:srgbClr val="7030A0"/>
                </a:solidFill>
              </a:rPr>
              <a:t> </a:t>
            </a:r>
            <a:r>
              <a:rPr lang="en-US" altLang="en-US" sz="3800" dirty="0"/>
              <a:t>while </a:t>
            </a:r>
            <a:r>
              <a:rPr lang="en-US" altLang="en-US" sz="3800" dirty="0" err="1"/>
              <a:t>ultrafiltrate</a:t>
            </a:r>
            <a:r>
              <a:rPr lang="en-US" altLang="en-US" sz="3800" dirty="0"/>
              <a:t> leave corpuscle at </a:t>
            </a:r>
            <a:r>
              <a:rPr lang="en-US" altLang="en-US" sz="3800" b="1" dirty="0">
                <a:solidFill>
                  <a:srgbClr val="7030A0"/>
                </a:solidFill>
              </a:rPr>
              <a:t>renal pole</a:t>
            </a:r>
          </a:p>
          <a:p>
            <a:pPr algn="just">
              <a:lnSpc>
                <a:spcPct val="90000"/>
              </a:lnSpc>
              <a:buNone/>
            </a:pPr>
            <a:endParaRPr lang="en-US" altLang="en-US" sz="3800" dirty="0"/>
          </a:p>
          <a:p>
            <a:pPr algn="just">
              <a:lnSpc>
                <a:spcPct val="90000"/>
              </a:lnSpc>
            </a:pPr>
            <a:r>
              <a:rPr lang="en-US" altLang="en-US" sz="3800" dirty="0"/>
              <a:t>Capillaries forming </a:t>
            </a:r>
            <a:r>
              <a:rPr lang="en-US" altLang="en-US" sz="3800" dirty="0" err="1"/>
              <a:t>glomerulus</a:t>
            </a:r>
            <a:r>
              <a:rPr lang="en-US" altLang="en-US" sz="3800" dirty="0"/>
              <a:t> are </a:t>
            </a:r>
            <a:r>
              <a:rPr lang="en-US" altLang="en-US" sz="3800" b="1" dirty="0">
                <a:solidFill>
                  <a:srgbClr val="7030A0"/>
                </a:solidFill>
              </a:rPr>
              <a:t>fenestrated</a:t>
            </a:r>
            <a:r>
              <a:rPr lang="en-US" altLang="en-US" sz="3800" dirty="0"/>
              <a:t> and their endothelium rests on a thick basal lamina</a:t>
            </a:r>
          </a:p>
          <a:p>
            <a:pPr algn="just">
              <a:lnSpc>
                <a:spcPct val="90000"/>
              </a:lnSpc>
              <a:buNone/>
            </a:pPr>
            <a:endParaRPr lang="en-US" altLang="en-US" sz="3800" dirty="0"/>
          </a:p>
          <a:p>
            <a:pPr algn="just">
              <a:lnSpc>
                <a:spcPct val="90000"/>
              </a:lnSpc>
            </a:pPr>
            <a:r>
              <a:rPr lang="en-US" altLang="en-US" sz="3800" dirty="0"/>
              <a:t>Bowman’s capsule comprise of </a:t>
            </a:r>
            <a:r>
              <a:rPr lang="en-US" altLang="en-US" sz="3800" dirty="0">
                <a:solidFill>
                  <a:srgbClr val="7030A0"/>
                </a:solidFill>
              </a:rPr>
              <a:t>inner </a:t>
            </a:r>
            <a:r>
              <a:rPr lang="en-US" altLang="en-US" sz="3800" b="1" dirty="0">
                <a:solidFill>
                  <a:srgbClr val="7030A0"/>
                </a:solidFill>
              </a:rPr>
              <a:t>visceral</a:t>
            </a:r>
            <a:r>
              <a:rPr lang="en-US" altLang="en-US" sz="3800" dirty="0">
                <a:solidFill>
                  <a:srgbClr val="7030A0"/>
                </a:solidFill>
              </a:rPr>
              <a:t> </a:t>
            </a:r>
            <a:r>
              <a:rPr lang="en-US" altLang="en-US" sz="3800" dirty="0"/>
              <a:t>and </a:t>
            </a:r>
            <a:r>
              <a:rPr lang="en-US" altLang="en-US" sz="3800" dirty="0">
                <a:solidFill>
                  <a:srgbClr val="7030A0"/>
                </a:solidFill>
              </a:rPr>
              <a:t>outer </a:t>
            </a:r>
            <a:r>
              <a:rPr lang="en-US" altLang="en-US" sz="3800" b="1" dirty="0">
                <a:solidFill>
                  <a:srgbClr val="7030A0"/>
                </a:solidFill>
              </a:rPr>
              <a:t>parietal</a:t>
            </a:r>
            <a:r>
              <a:rPr lang="en-US" altLang="en-US" sz="3800" dirty="0">
                <a:solidFill>
                  <a:srgbClr val="7030A0"/>
                </a:solidFill>
              </a:rPr>
              <a:t> layers</a:t>
            </a:r>
            <a:r>
              <a:rPr lang="en-US" altLang="en-US" sz="3800" dirty="0"/>
              <a:t> and </a:t>
            </a:r>
            <a:r>
              <a:rPr lang="en-US" altLang="en-US" sz="3800" dirty="0" err="1"/>
              <a:t>Bowmans</a:t>
            </a:r>
            <a:r>
              <a:rPr lang="en-US" altLang="en-US" sz="3800" dirty="0"/>
              <a:t> space in btw the layers</a:t>
            </a:r>
          </a:p>
          <a:p>
            <a:pPr algn="just">
              <a:lnSpc>
                <a:spcPct val="90000"/>
              </a:lnSpc>
            </a:pPr>
            <a:endParaRPr lang="en-US" altLang="en-US" sz="3800" dirty="0"/>
          </a:p>
          <a:p>
            <a:pPr algn="just">
              <a:lnSpc>
                <a:spcPct val="90000"/>
              </a:lnSpc>
            </a:pPr>
            <a:r>
              <a:rPr lang="en-US" altLang="en-US" sz="3800" dirty="0"/>
              <a:t>Parietal layer is formed by </a:t>
            </a:r>
            <a:r>
              <a:rPr lang="en-US" altLang="en-US" sz="3800" b="1" dirty="0">
                <a:solidFill>
                  <a:srgbClr val="7030A0"/>
                </a:solidFill>
              </a:rPr>
              <a:t>simple </a:t>
            </a:r>
            <a:r>
              <a:rPr lang="en-US" altLang="en-US" sz="3800" b="1" dirty="0" err="1">
                <a:solidFill>
                  <a:srgbClr val="7030A0"/>
                </a:solidFill>
              </a:rPr>
              <a:t>squamous</a:t>
            </a:r>
            <a:r>
              <a:rPr lang="en-US" altLang="en-US" sz="3800" b="1" dirty="0">
                <a:solidFill>
                  <a:srgbClr val="7030A0"/>
                </a:solidFill>
              </a:rPr>
              <a:t> cells</a:t>
            </a:r>
            <a:r>
              <a:rPr lang="en-US" altLang="en-US" sz="3800" dirty="0">
                <a:solidFill>
                  <a:srgbClr val="7030A0"/>
                </a:solidFill>
              </a:rPr>
              <a:t> </a:t>
            </a:r>
            <a:r>
              <a:rPr lang="en-US" altLang="en-US" sz="3800" dirty="0"/>
              <a:t>while visceral is formed by </a:t>
            </a:r>
            <a:r>
              <a:rPr lang="en-US" altLang="en-US" sz="3800" b="1" dirty="0" err="1">
                <a:solidFill>
                  <a:srgbClr val="7030A0"/>
                </a:solidFill>
              </a:rPr>
              <a:t>podocytes</a:t>
            </a:r>
            <a:r>
              <a:rPr lang="en-US" altLang="en-US" sz="3800" dirty="0"/>
              <a:t>, whose foot processes (pedicels) contact </a:t>
            </a:r>
            <a:r>
              <a:rPr lang="en-US" altLang="en-US" sz="3800" dirty="0" err="1"/>
              <a:t>glomerular</a:t>
            </a:r>
            <a:r>
              <a:rPr lang="en-US" altLang="en-US" sz="3800" dirty="0"/>
              <a:t> blood capillaries</a:t>
            </a:r>
          </a:p>
          <a:p>
            <a:pPr algn="just">
              <a:lnSpc>
                <a:spcPct val="90000"/>
              </a:lnSpc>
              <a:buNone/>
            </a:pPr>
            <a:endParaRPr lang="en-US" altLang="en-US" sz="3800" dirty="0"/>
          </a:p>
          <a:p>
            <a:pPr algn="just">
              <a:lnSpc>
                <a:spcPct val="90000"/>
              </a:lnSpc>
            </a:pPr>
            <a:r>
              <a:rPr lang="en-US" altLang="en-US" sz="3800" dirty="0"/>
              <a:t>The connective tissue </a:t>
            </a:r>
            <a:r>
              <a:rPr lang="en-US" altLang="en-US" sz="3800" dirty="0" err="1"/>
              <a:t>stroma</a:t>
            </a:r>
            <a:r>
              <a:rPr lang="en-US" altLang="en-US" sz="3800" dirty="0"/>
              <a:t> of the </a:t>
            </a:r>
            <a:r>
              <a:rPr lang="en-US" altLang="en-US" sz="3800" dirty="0" err="1"/>
              <a:t>glomerulus</a:t>
            </a:r>
            <a:r>
              <a:rPr lang="en-US" altLang="en-US" sz="3800" dirty="0"/>
              <a:t> is constituted by </a:t>
            </a:r>
            <a:r>
              <a:rPr lang="en-US" altLang="en-US" sz="3800" b="1" dirty="0" err="1">
                <a:solidFill>
                  <a:srgbClr val="7030A0"/>
                </a:solidFill>
              </a:rPr>
              <a:t>mesangial</a:t>
            </a:r>
            <a:r>
              <a:rPr lang="en-US" altLang="en-US" sz="3800" b="1" dirty="0">
                <a:solidFill>
                  <a:srgbClr val="7030A0"/>
                </a:solidFill>
              </a:rPr>
              <a:t> cells</a:t>
            </a:r>
            <a:r>
              <a:rPr lang="en-US" altLang="en-US" sz="3800" dirty="0"/>
              <a:t>, which support the </a:t>
            </a:r>
            <a:r>
              <a:rPr lang="en-US" altLang="en-US" sz="3800" dirty="0" err="1"/>
              <a:t>glomerular</a:t>
            </a:r>
            <a:r>
              <a:rPr lang="en-US" altLang="en-US" sz="3800" dirty="0"/>
              <a:t> capillaries</a:t>
            </a:r>
          </a:p>
          <a:p>
            <a:endParaRPr lang="en-GB" dirty="0"/>
          </a:p>
        </p:txBody>
      </p:sp>
      <p:pic>
        <p:nvPicPr>
          <p:cNvPr id="4" name="Picture 7" descr="RN03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0176" y="1916832"/>
            <a:ext cx="347492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601</Words>
  <Application>Microsoft Office PowerPoint</Application>
  <PresentationFormat>Widescreen</PresentationFormat>
  <Paragraphs>65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PHOTO-PAINT</vt:lpstr>
      <vt:lpstr>WELCOME  TO  THE LAST CLASS OF THIS SEMESTER</vt:lpstr>
      <vt:lpstr>Histology of Kidney</vt:lpstr>
      <vt:lpstr>The Kidney</vt:lpstr>
      <vt:lpstr>PowerPoint Presentation</vt:lpstr>
      <vt:lpstr>PowerPoint Presentation</vt:lpstr>
      <vt:lpstr>PowerPoint Presentation</vt:lpstr>
      <vt:lpstr>Uriniferous tubule</vt:lpstr>
      <vt:lpstr>Histology of Kidney 1) Renal Corpuscle</vt:lpstr>
      <vt:lpstr>PowerPoint Presentation</vt:lpstr>
      <vt:lpstr>2)Proximal Convoluted Tubule(PCT)</vt:lpstr>
      <vt:lpstr>3) Medullary Loop</vt:lpstr>
      <vt:lpstr>4)Distal Convoluted Tubule(DCT)</vt:lpstr>
      <vt:lpstr>5) Collecting Duct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 of Kidneys</dc:title>
  <dc:creator>HP</dc:creator>
  <cp:lastModifiedBy>JAYDEEP NATH</cp:lastModifiedBy>
  <cp:revision>31</cp:revision>
  <dcterms:created xsi:type="dcterms:W3CDTF">2023-11-26T13:04:28Z</dcterms:created>
  <dcterms:modified xsi:type="dcterms:W3CDTF">2025-03-06T06:17:15Z</dcterms:modified>
</cp:coreProperties>
</file>