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2" autoAdjust="0"/>
  </p:normalViewPr>
  <p:slideViewPr>
    <p:cSldViewPr>
      <p:cViewPr varScale="1">
        <p:scale>
          <a:sx n="75" d="100"/>
          <a:sy n="75" d="100"/>
        </p:scale>
        <p:origin x="94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492C-8B9C-4466-AD91-063DD717225B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7710-B2D9-45E1-8BD2-B519E5273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786" y="214291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Histology of Ovary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290" y="442913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Jaydeep</a:t>
            </a:r>
            <a:r>
              <a:rPr lang="en-US" dirty="0"/>
              <a:t> Kumar </a:t>
            </a:r>
            <a:r>
              <a:rPr lang="en-US" dirty="0" err="1"/>
              <a:t>Nath</a:t>
            </a:r>
            <a:endParaRPr lang="en-US" dirty="0"/>
          </a:p>
          <a:p>
            <a:r>
              <a:rPr lang="en-US" dirty="0"/>
              <a:t>Asst Professor</a:t>
            </a:r>
          </a:p>
          <a:p>
            <a:r>
              <a:rPr lang="en-US" dirty="0"/>
              <a:t>Department of Zoology</a:t>
            </a:r>
          </a:p>
          <a:p>
            <a:r>
              <a:rPr lang="en-US" dirty="0" err="1"/>
              <a:t>Salbari</a:t>
            </a:r>
            <a:r>
              <a:rPr lang="en-US" dirty="0"/>
              <a:t> College , </a:t>
            </a:r>
            <a:r>
              <a:rPr lang="en-US" dirty="0" err="1"/>
              <a:t>Baksa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 descr="C:\Users\Jaydeep Nath\Desktop\Histology ppt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1448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804" y="71414"/>
            <a:ext cx="8229600" cy="1143000"/>
          </a:xfrm>
        </p:spPr>
        <p:txBody>
          <a:bodyPr/>
          <a:lstStyle/>
          <a:p>
            <a:r>
              <a:rPr lang="en-IN" b="1" dirty="0"/>
              <a:t>The ovary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5860"/>
            <a:ext cx="4614866" cy="52864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The ovaries are the female gonads that produces ova.</a:t>
            </a:r>
          </a:p>
          <a:p>
            <a:pPr algn="just"/>
            <a:r>
              <a:rPr lang="en-GB" dirty="0"/>
              <a:t>ovaries are present on the right and left sides of the uterus in lower abdomen.</a:t>
            </a:r>
          </a:p>
          <a:p>
            <a:pPr algn="just"/>
            <a:r>
              <a:rPr lang="en-IN" dirty="0"/>
              <a:t>It is also an endocrine gland which produces </a:t>
            </a:r>
            <a:r>
              <a:rPr lang="en-IN" dirty="0" err="1"/>
              <a:t>estrogen</a:t>
            </a:r>
            <a:r>
              <a:rPr lang="en-IN" dirty="0"/>
              <a:t> and progesterone.</a:t>
            </a:r>
          </a:p>
          <a:p>
            <a:pPr algn="just"/>
            <a:r>
              <a:rPr lang="en-IN" dirty="0"/>
              <a:t>The human ovaries are around 2.5-3 cm long , 2 cm wide and 1 cm thick.</a:t>
            </a:r>
            <a:endParaRPr lang="en-GB" dirty="0"/>
          </a:p>
        </p:txBody>
      </p:sp>
      <p:pic>
        <p:nvPicPr>
          <p:cNvPr id="1028" name="Picture 4" descr="C:\Users\Jaydeep Nath\Desktop\Histology ppt\ovar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500" y="1804990"/>
            <a:ext cx="3799219" cy="3838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1143000"/>
          </a:xfrm>
        </p:spPr>
        <p:txBody>
          <a:bodyPr/>
          <a:lstStyle/>
          <a:p>
            <a:r>
              <a:rPr lang="en-IN" b="1" dirty="0"/>
              <a:t>Histological 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5860"/>
            <a:ext cx="4329114" cy="5143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/>
              <a:t>The ovary is covered by a layer of </a:t>
            </a:r>
            <a:r>
              <a:rPr lang="en-IN" dirty="0" err="1"/>
              <a:t>cuboidal</a:t>
            </a:r>
            <a:r>
              <a:rPr lang="en-IN" dirty="0"/>
              <a:t> epithelium . Immediately beneath the epithelium the </a:t>
            </a:r>
            <a:r>
              <a:rPr lang="en-IN" dirty="0" err="1"/>
              <a:t>stroma</a:t>
            </a:r>
            <a:r>
              <a:rPr lang="en-IN" dirty="0"/>
              <a:t> is condensed to form a tunica </a:t>
            </a:r>
            <a:r>
              <a:rPr lang="en-IN" dirty="0" err="1"/>
              <a:t>albuginea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The total area present within the tunica </a:t>
            </a:r>
            <a:r>
              <a:rPr lang="en-IN" dirty="0" err="1"/>
              <a:t>albuginea</a:t>
            </a:r>
            <a:r>
              <a:rPr lang="en-IN" dirty="0"/>
              <a:t> is called </a:t>
            </a:r>
            <a:r>
              <a:rPr lang="en-IN" dirty="0" err="1"/>
              <a:t>stroma</a:t>
            </a:r>
            <a:r>
              <a:rPr lang="en-IN" dirty="0"/>
              <a:t>. </a:t>
            </a:r>
            <a:r>
              <a:rPr lang="en-IN" dirty="0" err="1"/>
              <a:t>Stroma</a:t>
            </a:r>
            <a:r>
              <a:rPr lang="en-IN" dirty="0"/>
              <a:t> has two parts-</a:t>
            </a:r>
          </a:p>
          <a:p>
            <a:pPr algn="just">
              <a:buFontTx/>
              <a:buChar char="-"/>
            </a:pPr>
            <a:r>
              <a:rPr lang="en-IN" dirty="0"/>
              <a:t>Outer area called the cortex</a:t>
            </a:r>
          </a:p>
          <a:p>
            <a:pPr algn="just">
              <a:buFontTx/>
              <a:buChar char="-"/>
            </a:pPr>
            <a:r>
              <a:rPr lang="en-IN" dirty="0"/>
              <a:t>Inner area called the medulla</a:t>
            </a:r>
          </a:p>
          <a:p>
            <a:endParaRPr lang="en-GB" dirty="0"/>
          </a:p>
        </p:txBody>
      </p:sp>
      <p:pic>
        <p:nvPicPr>
          <p:cNvPr id="2050" name="Picture 2" descr="C:\Users\Jaydeep Nath\Desktop\Histology ppt\ov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3" y="1428736"/>
            <a:ext cx="4214843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2876"/>
            <a:ext cx="5000628" cy="67151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/>
              <a:t>Outer cortex area contains different stages of follicles.</a:t>
            </a:r>
          </a:p>
          <a:p>
            <a:pPr marL="514350" indent="-514350" algn="just">
              <a:buAutoNum type="arabicParenR"/>
            </a:pPr>
            <a:r>
              <a:rPr lang="en-IN" b="1" dirty="0"/>
              <a:t>Primordial Follicle : </a:t>
            </a:r>
            <a:r>
              <a:rPr lang="en-IN" dirty="0"/>
              <a:t>Primary </a:t>
            </a:r>
            <a:r>
              <a:rPr lang="en-IN" dirty="0" err="1"/>
              <a:t>oocyte</a:t>
            </a:r>
            <a:r>
              <a:rPr lang="en-IN" dirty="0"/>
              <a:t> in 1</a:t>
            </a:r>
            <a:r>
              <a:rPr lang="en-IN" baseline="30000" dirty="0"/>
              <a:t>st</a:t>
            </a:r>
            <a:r>
              <a:rPr lang="en-IN" dirty="0"/>
              <a:t> meiotic prophase gets surrounded by a single layer of epithelial cells (flattened cells)</a:t>
            </a:r>
          </a:p>
          <a:p>
            <a:pPr marL="514350" indent="-514350" algn="just">
              <a:buAutoNum type="arabicParenR"/>
            </a:pPr>
            <a:r>
              <a:rPr lang="en-IN" b="1" dirty="0"/>
              <a:t>Early Primary Follicle :</a:t>
            </a:r>
            <a:r>
              <a:rPr lang="en-IN" dirty="0"/>
              <a:t> When the flattened cells converted into columnar cells it is called early primary follicle.</a:t>
            </a:r>
          </a:p>
          <a:p>
            <a:pPr marL="514350" indent="-514350" algn="just">
              <a:buAutoNum type="arabicParenR"/>
            </a:pPr>
            <a:r>
              <a:rPr lang="en-IN" b="1" dirty="0"/>
              <a:t>Late Primary Follicle :</a:t>
            </a:r>
            <a:r>
              <a:rPr lang="en-IN" dirty="0"/>
              <a:t> Now the follicular cells due to mitosis , many layers of cells form, this is called membranous </a:t>
            </a:r>
            <a:r>
              <a:rPr lang="en-IN" b="1" dirty="0" err="1"/>
              <a:t>granulosa</a:t>
            </a:r>
            <a:r>
              <a:rPr lang="en-IN" dirty="0"/>
              <a:t>. Now this is called late primary follicle. With growth of the </a:t>
            </a:r>
            <a:r>
              <a:rPr lang="en-IN" dirty="0" err="1"/>
              <a:t>oocyte</a:t>
            </a:r>
            <a:r>
              <a:rPr lang="en-IN" dirty="0"/>
              <a:t> it starts secreting </a:t>
            </a:r>
            <a:r>
              <a:rPr lang="en-IN" dirty="0" err="1"/>
              <a:t>zona</a:t>
            </a:r>
            <a:r>
              <a:rPr lang="en-IN" dirty="0"/>
              <a:t> </a:t>
            </a:r>
            <a:r>
              <a:rPr lang="en-IN" dirty="0" err="1"/>
              <a:t>pellucida</a:t>
            </a:r>
            <a:r>
              <a:rPr lang="en-IN" dirty="0"/>
              <a:t>.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  <p:pic>
        <p:nvPicPr>
          <p:cNvPr id="3074" name="Picture 2" descr="C:\Users\Jaydeep Nath\Desktop\Histology ppt\Primary folli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4" y="851280"/>
            <a:ext cx="3714776" cy="472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428605"/>
            <a:ext cx="8401080" cy="569755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IN" b="1" dirty="0"/>
              <a:t>4) Secondary Follicle :</a:t>
            </a:r>
            <a:r>
              <a:rPr lang="en-IN" dirty="0"/>
              <a:t> More layers of follicles are arranged and there is a formation of many small space in </a:t>
            </a:r>
            <a:r>
              <a:rPr lang="en-IN" dirty="0" err="1"/>
              <a:t>granulosa</a:t>
            </a:r>
            <a:r>
              <a:rPr lang="en-IN" dirty="0"/>
              <a:t> cell layer.</a:t>
            </a:r>
          </a:p>
          <a:p>
            <a:pPr algn="just">
              <a:buNone/>
            </a:pPr>
            <a:r>
              <a:rPr lang="en-IN" b="1" dirty="0"/>
              <a:t>5) Tertiary Follicle :</a:t>
            </a:r>
            <a:r>
              <a:rPr lang="en-IN" dirty="0"/>
              <a:t> After some time all the space join to form a big space called follicular </a:t>
            </a:r>
            <a:r>
              <a:rPr lang="en-IN" dirty="0" err="1"/>
              <a:t>antrum</a:t>
            </a:r>
            <a:r>
              <a:rPr lang="en-IN" dirty="0"/>
              <a:t>.</a:t>
            </a:r>
          </a:p>
          <a:p>
            <a:pPr algn="just">
              <a:buNone/>
            </a:pPr>
            <a:r>
              <a:rPr lang="en-IN" dirty="0"/>
              <a:t>* With further growth , surrounding connective tissue </a:t>
            </a:r>
            <a:r>
              <a:rPr lang="en-IN" dirty="0" err="1"/>
              <a:t>stromal</a:t>
            </a:r>
            <a:r>
              <a:rPr lang="en-IN" dirty="0"/>
              <a:t> cells  specialize forming a sheath theca </a:t>
            </a:r>
            <a:r>
              <a:rPr lang="en-IN" dirty="0" err="1"/>
              <a:t>folliculi</a:t>
            </a:r>
            <a:endParaRPr lang="en-IN" dirty="0"/>
          </a:p>
          <a:p>
            <a:pPr algn="just">
              <a:buFont typeface="Arial" charset="0"/>
              <a:buChar char="•"/>
            </a:pPr>
            <a:r>
              <a:rPr lang="en-IN" dirty="0"/>
              <a:t>Fibroblasts outside the growing follicles have developed as a steroid secreting </a:t>
            </a:r>
            <a:r>
              <a:rPr lang="en-IN" b="1" dirty="0"/>
              <a:t>theca </a:t>
            </a:r>
            <a:r>
              <a:rPr lang="en-IN" b="1" dirty="0" err="1"/>
              <a:t>interna</a:t>
            </a:r>
            <a:r>
              <a:rPr lang="en-IN" dirty="0"/>
              <a:t>.</a:t>
            </a:r>
          </a:p>
          <a:p>
            <a:pPr algn="just">
              <a:buFont typeface="Arial" charset="0"/>
              <a:buChar char="•"/>
            </a:pPr>
            <a:r>
              <a:rPr lang="en-IN" dirty="0"/>
              <a:t>Outside the theca </a:t>
            </a:r>
            <a:r>
              <a:rPr lang="en-IN" dirty="0" err="1"/>
              <a:t>interna</a:t>
            </a:r>
            <a:r>
              <a:rPr lang="en-IN" dirty="0"/>
              <a:t> , another layer of fibrous connective tissue layers form called as </a:t>
            </a:r>
            <a:r>
              <a:rPr lang="en-IN" b="1" dirty="0"/>
              <a:t>theca </a:t>
            </a:r>
            <a:r>
              <a:rPr lang="en-IN" b="1" dirty="0" err="1"/>
              <a:t>externa</a:t>
            </a:r>
            <a:r>
              <a:rPr lang="en-IN" dirty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6" y="214290"/>
            <a:ext cx="8858280" cy="6572296"/>
          </a:xfrm>
        </p:spPr>
        <p:txBody>
          <a:bodyPr>
            <a:normAutofit fontScale="70000" lnSpcReduction="20000"/>
          </a:bodyPr>
          <a:lstStyle/>
          <a:p>
            <a:r>
              <a:rPr lang="en-IN" b="1" u="sng" dirty="0"/>
              <a:t>Mature </a:t>
            </a:r>
            <a:r>
              <a:rPr lang="en-IN" b="1" u="sng" dirty="0" err="1"/>
              <a:t>Graffian</a:t>
            </a:r>
            <a:r>
              <a:rPr lang="en-IN" b="1" u="sng" dirty="0"/>
              <a:t> follicle </a:t>
            </a:r>
          </a:p>
          <a:p>
            <a:pPr algn="just"/>
            <a:r>
              <a:rPr lang="en-IN" dirty="0"/>
              <a:t>The outermost layer of a mature </a:t>
            </a:r>
            <a:r>
              <a:rPr lang="en-IN" dirty="0" err="1"/>
              <a:t>graaflan</a:t>
            </a:r>
            <a:r>
              <a:rPr lang="en-IN" dirty="0"/>
              <a:t> follicle is called the </a:t>
            </a:r>
            <a:r>
              <a:rPr lang="en-IN" b="1" dirty="0"/>
              <a:t>theca </a:t>
            </a:r>
            <a:r>
              <a:rPr lang="en-IN" b="1" dirty="0" err="1"/>
              <a:t>externa</a:t>
            </a:r>
            <a:r>
              <a:rPr lang="en-IN" dirty="0"/>
              <a:t> which consists of concentrically-arranged fibres and </a:t>
            </a:r>
            <a:r>
              <a:rPr lang="en-IN" dirty="0" err="1"/>
              <a:t>fusiform</a:t>
            </a:r>
            <a:r>
              <a:rPr lang="en-IN" dirty="0"/>
              <a:t> cells. Inside the theca </a:t>
            </a:r>
            <a:r>
              <a:rPr lang="en-IN" dirty="0" err="1"/>
              <a:t>externa</a:t>
            </a:r>
            <a:r>
              <a:rPr lang="en-IN" dirty="0"/>
              <a:t> the cells appear large and ovoid or spindle-shaped and are known as the </a:t>
            </a:r>
            <a:r>
              <a:rPr lang="en-IN" b="1" dirty="0"/>
              <a:t>theca </a:t>
            </a:r>
            <a:r>
              <a:rPr lang="en-IN" b="1" dirty="0" err="1"/>
              <a:t>interna</a:t>
            </a:r>
            <a:r>
              <a:rPr lang="en-IN" dirty="0"/>
              <a:t>. This layer is thought to secrete estrogens and its cells show the typical features associated with cells secreting steroids</a:t>
            </a:r>
          </a:p>
          <a:p>
            <a:pPr algn="just"/>
            <a:r>
              <a:rPr lang="en-IN" dirty="0"/>
              <a:t>Follicles about 0.2 mm in diameter begin to collect pools of fluids. This follicular fluid called liquor </a:t>
            </a:r>
            <a:r>
              <a:rPr lang="en-IN" dirty="0" err="1"/>
              <a:t>folliculi</a:t>
            </a:r>
            <a:r>
              <a:rPr lang="en-IN" dirty="0"/>
              <a:t> is rich in </a:t>
            </a:r>
            <a:r>
              <a:rPr lang="en-IN" dirty="0" err="1"/>
              <a:t>mucoproteins</a:t>
            </a:r>
            <a:r>
              <a:rPr lang="en-IN" dirty="0"/>
              <a:t> and is secreted by the follicle cells. It comes to occupy a single cavity, the</a:t>
            </a:r>
            <a:r>
              <a:rPr lang="en-IN" b="1" dirty="0"/>
              <a:t> </a:t>
            </a:r>
            <a:r>
              <a:rPr lang="en-IN" b="1" dirty="0" err="1"/>
              <a:t>antrum</a:t>
            </a:r>
            <a:r>
              <a:rPr lang="en-IN" dirty="0"/>
              <a:t>. </a:t>
            </a:r>
          </a:p>
          <a:p>
            <a:pPr algn="just"/>
            <a:r>
              <a:rPr lang="en-IN" dirty="0"/>
              <a:t>The fluid pushes the ovum and its neighbouring follicle cells, to one side. A peripheral shell consisting of many layers of </a:t>
            </a:r>
            <a:r>
              <a:rPr lang="en-IN" dirty="0" err="1"/>
              <a:t>cuboidal</a:t>
            </a:r>
            <a:r>
              <a:rPr lang="en-IN" dirty="0"/>
              <a:t> follicle cells surrounds the </a:t>
            </a:r>
            <a:r>
              <a:rPr lang="en-IN" dirty="0" err="1"/>
              <a:t>antrum</a:t>
            </a:r>
            <a:r>
              <a:rPr lang="en-IN" dirty="0"/>
              <a:t>. It is known as stratum </a:t>
            </a:r>
            <a:r>
              <a:rPr lang="en-IN" dirty="0" err="1"/>
              <a:t>granulosum</a:t>
            </a:r>
            <a:r>
              <a:rPr lang="en-IN" dirty="0"/>
              <a:t>. </a:t>
            </a:r>
          </a:p>
          <a:p>
            <a:pPr algn="just"/>
            <a:r>
              <a:rPr lang="en-IN" dirty="0"/>
              <a:t>The mass of </a:t>
            </a:r>
            <a:r>
              <a:rPr lang="en-IN" dirty="0" err="1"/>
              <a:t>granulosa</a:t>
            </a:r>
            <a:r>
              <a:rPr lang="en-IN" dirty="0"/>
              <a:t> cells enclosing the mature ovum projects into the </a:t>
            </a:r>
            <a:r>
              <a:rPr lang="en-IN" dirty="0" err="1"/>
              <a:t>antrum</a:t>
            </a:r>
            <a:r>
              <a:rPr lang="en-IN" dirty="0"/>
              <a:t>, forming a hillock, the cumulus </a:t>
            </a:r>
            <a:r>
              <a:rPr lang="en-IN" dirty="0" err="1"/>
              <a:t>oophorous</a:t>
            </a:r>
            <a:r>
              <a:rPr lang="en-IN" dirty="0"/>
              <a:t>. </a:t>
            </a:r>
          </a:p>
          <a:p>
            <a:pPr algn="just"/>
            <a:r>
              <a:rPr lang="en-IN" dirty="0"/>
              <a:t>The ovum is surrounded by the prominent </a:t>
            </a:r>
            <a:r>
              <a:rPr lang="en-IN" dirty="0" err="1"/>
              <a:t>zona</a:t>
            </a:r>
            <a:r>
              <a:rPr lang="en-IN" dirty="0"/>
              <a:t> </a:t>
            </a:r>
            <a:r>
              <a:rPr lang="en-IN" dirty="0" err="1"/>
              <a:t>pellucida</a:t>
            </a:r>
            <a:r>
              <a:rPr lang="en-IN" dirty="0"/>
              <a:t>. </a:t>
            </a:r>
          </a:p>
          <a:p>
            <a:pPr algn="just"/>
            <a:r>
              <a:rPr lang="en-IN" dirty="0"/>
              <a:t>The corona </a:t>
            </a:r>
            <a:r>
              <a:rPr lang="en-IN" dirty="0" err="1"/>
              <a:t>radiata</a:t>
            </a:r>
            <a:r>
              <a:rPr lang="en-IN" dirty="0"/>
              <a:t> is a well-defined, </a:t>
            </a:r>
            <a:r>
              <a:rPr lang="en-IN" dirty="0" err="1"/>
              <a:t>radially</a:t>
            </a:r>
            <a:r>
              <a:rPr lang="en-IN" dirty="0"/>
              <a:t> arranged layer, of columnar cells immediately surrounding the </a:t>
            </a:r>
            <a:r>
              <a:rPr lang="en-IN" dirty="0" err="1"/>
              <a:t>zona</a:t>
            </a:r>
            <a:r>
              <a:rPr lang="en-IN" dirty="0"/>
              <a:t> </a:t>
            </a:r>
            <a:r>
              <a:rPr lang="en-IN" dirty="0" err="1"/>
              <a:t>pellucida</a:t>
            </a:r>
            <a:r>
              <a:rPr lang="en-IN" dirty="0"/>
              <a:t>. The cells of the </a:t>
            </a:r>
            <a:r>
              <a:rPr lang="en-IN" dirty="0" err="1"/>
              <a:t>carona</a:t>
            </a:r>
            <a:r>
              <a:rPr lang="en-IN" dirty="0"/>
              <a:t> </a:t>
            </a:r>
            <a:r>
              <a:rPr lang="en-IN" dirty="0" err="1"/>
              <a:t>radiata</a:t>
            </a:r>
            <a:r>
              <a:rPr lang="en-IN" dirty="0"/>
              <a:t> are peeled off from the </a:t>
            </a:r>
            <a:r>
              <a:rPr lang="en-IN" dirty="0" err="1"/>
              <a:t>zona</a:t>
            </a:r>
            <a:r>
              <a:rPr lang="en-IN" dirty="0"/>
              <a:t> </a:t>
            </a:r>
            <a:r>
              <a:rPr lang="en-IN" dirty="0" err="1"/>
              <a:t>pellucida</a:t>
            </a:r>
            <a:r>
              <a:rPr lang="en-IN" dirty="0"/>
              <a:t> when the </a:t>
            </a:r>
            <a:r>
              <a:rPr lang="en-IN" dirty="0" err="1"/>
              <a:t>oocyte</a:t>
            </a:r>
            <a:r>
              <a:rPr lang="en-IN" dirty="0"/>
              <a:t> passes down the oviduct following ovulation.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aydeep Nath\Desktop\Histology ppt\Screenshot_20231128-013247.png"/>
          <p:cNvPicPr>
            <a:picLocks noChangeAspect="1" noChangeArrowheads="1"/>
          </p:cNvPicPr>
          <p:nvPr/>
        </p:nvPicPr>
        <p:blipFill>
          <a:blip r:embed="rId2"/>
          <a:srcRect r="13031"/>
          <a:stretch>
            <a:fillRect/>
          </a:stretch>
        </p:blipFill>
        <p:spPr bwMode="auto">
          <a:xfrm>
            <a:off x="6234152" y="714357"/>
            <a:ext cx="4291005" cy="4757735"/>
          </a:xfrm>
          <a:prstGeom prst="rect">
            <a:avLst/>
          </a:prstGeom>
          <a:noFill/>
        </p:spPr>
      </p:pic>
      <p:pic>
        <p:nvPicPr>
          <p:cNvPr id="4098" name="Picture 2" descr="C:\Users\Jaydeep Nath\Desktop\Histology ppt\Screenshot_20231128-0131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06" y="2000241"/>
            <a:ext cx="5214974" cy="2632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aydeep Nath\Desktop\8132f017f66ba8a9138df93f9df76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64" y="423864"/>
            <a:ext cx="58578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530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Histology of Ovary</vt:lpstr>
      <vt:lpstr>The ovary</vt:lpstr>
      <vt:lpstr>Histological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Ovary</dc:title>
  <dc:creator>HP</dc:creator>
  <cp:lastModifiedBy>JAYDEEP NATH</cp:lastModifiedBy>
  <cp:revision>32</cp:revision>
  <dcterms:created xsi:type="dcterms:W3CDTF">2023-11-27T14:54:00Z</dcterms:created>
  <dcterms:modified xsi:type="dcterms:W3CDTF">2025-03-06T06:18:57Z</dcterms:modified>
</cp:coreProperties>
</file>