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8" d="100"/>
          <a:sy n="78" d="100"/>
        </p:scale>
        <p:origin x="850" y="67"/>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53C7064-58F5-48E9-B19D-57DA14F3C188}" type="datetimeFigureOut">
              <a:rPr lang="en-US" smtClean="0"/>
              <a:pPr/>
              <a:t>3/6/2025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C14211-E282-433D-8232-FD62E4F024B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3C7064-58F5-48E9-B19D-57DA14F3C188}" type="datetimeFigureOut">
              <a:rPr lang="en-US" smtClean="0"/>
              <a:pPr/>
              <a:t>3/6/2025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C14211-E282-433D-8232-FD62E4F024B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3C7064-58F5-48E9-B19D-57DA14F3C188}" type="datetimeFigureOut">
              <a:rPr lang="en-US" smtClean="0"/>
              <a:pPr/>
              <a:t>3/6/2025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C14211-E282-433D-8232-FD62E4F024B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53C7064-58F5-48E9-B19D-57DA14F3C188}" type="datetimeFigureOut">
              <a:rPr lang="en-US" smtClean="0"/>
              <a:pPr/>
              <a:t>3/6/2025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C14211-E282-433D-8232-FD62E4F024B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53C7064-58F5-48E9-B19D-57DA14F3C188}" type="datetimeFigureOut">
              <a:rPr lang="en-US" smtClean="0"/>
              <a:pPr/>
              <a:t>3/6/2025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5C14211-E282-433D-8232-FD62E4F024B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53C7064-58F5-48E9-B19D-57DA14F3C188}" type="datetimeFigureOut">
              <a:rPr lang="en-US" smtClean="0"/>
              <a:pPr/>
              <a:t>3/6/2025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C14211-E282-433D-8232-FD62E4F024B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53C7064-58F5-48E9-B19D-57DA14F3C188}" type="datetimeFigureOut">
              <a:rPr lang="en-US" smtClean="0"/>
              <a:pPr/>
              <a:t>3/6/2025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5C14211-E282-433D-8232-FD62E4F024B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53C7064-58F5-48E9-B19D-57DA14F3C188}" type="datetimeFigureOut">
              <a:rPr lang="en-US" smtClean="0"/>
              <a:pPr/>
              <a:t>3/6/2025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5C14211-E282-433D-8232-FD62E4F024B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3C7064-58F5-48E9-B19D-57DA14F3C188}" type="datetimeFigureOut">
              <a:rPr lang="en-US" smtClean="0"/>
              <a:pPr/>
              <a:t>3/6/2025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5C14211-E282-433D-8232-FD62E4F024B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3C7064-58F5-48E9-B19D-57DA14F3C188}" type="datetimeFigureOut">
              <a:rPr lang="en-US" smtClean="0"/>
              <a:pPr/>
              <a:t>3/6/2025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C14211-E282-433D-8232-FD62E4F024B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3C7064-58F5-48E9-B19D-57DA14F3C188}" type="datetimeFigureOut">
              <a:rPr lang="en-US" smtClean="0"/>
              <a:pPr/>
              <a:t>3/6/2025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5C14211-E282-433D-8232-FD62E4F024B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C7064-58F5-48E9-B19D-57DA14F3C188}" type="datetimeFigureOut">
              <a:rPr lang="en-US" smtClean="0"/>
              <a:pPr/>
              <a:t>3/6/2025</a:t>
            </a:fld>
            <a:endParaRPr lang="en-GB"/>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C14211-E282-433D-8232-FD62E4F024B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kenhub.com/en/library/anatomy/introduction-to-tissues-epithelial-connective-muscle-and-nervous-tissue" TargetMode="External"/><Relationship Id="rId2" Type="http://schemas.openxmlformats.org/officeDocument/2006/relationships/hyperlink" Target="https://www.kenhub.com/en/library/anatomy/hepatocytes" TargetMode="External"/><Relationship Id="rId1" Type="http://schemas.openxmlformats.org/officeDocument/2006/relationships/slideLayout" Target="../slideLayouts/slideLayout2.xml"/><Relationship Id="rId4" Type="http://schemas.openxmlformats.org/officeDocument/2006/relationships/hyperlink" Target="https://www.kenhub.com/en/library/anatomy/overview-and-types-of-connective-tissu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kenhub.com/en/library/anatomy/loose-connective-tissu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244464"/>
            <a:ext cx="7772400" cy="1470025"/>
          </a:xfrm>
        </p:spPr>
        <p:txBody>
          <a:bodyPr/>
          <a:lstStyle/>
          <a:p>
            <a:r>
              <a:rPr lang="en-US" b="1" dirty="0">
                <a:latin typeface="Times New Roman" pitchFamily="18" charset="0"/>
                <a:cs typeface="Times New Roman" pitchFamily="18" charset="0"/>
              </a:rPr>
              <a:t>Histology of the Liver</a:t>
            </a:r>
            <a:endParaRPr lang="en-GB" dirty="0"/>
          </a:p>
        </p:txBody>
      </p:sp>
      <p:sp>
        <p:nvSpPr>
          <p:cNvPr id="3" name="Subtitle 2"/>
          <p:cNvSpPr>
            <a:spLocks noGrp="1"/>
          </p:cNvSpPr>
          <p:nvPr>
            <p:ph type="subTitle" idx="1"/>
          </p:nvPr>
        </p:nvSpPr>
        <p:spPr>
          <a:xfrm>
            <a:off x="2881290" y="4391044"/>
            <a:ext cx="6400800" cy="1752600"/>
          </a:xfrm>
        </p:spPr>
        <p:txBody>
          <a:bodyPr>
            <a:normAutofit fontScale="85000" lnSpcReduction="20000"/>
          </a:bodyPr>
          <a:lstStyle/>
          <a:p>
            <a:r>
              <a:rPr lang="en-US" dirty="0" err="1"/>
              <a:t>Jaydeep</a:t>
            </a:r>
            <a:r>
              <a:rPr lang="en-US" dirty="0"/>
              <a:t> Kumar </a:t>
            </a:r>
            <a:r>
              <a:rPr lang="en-US" dirty="0" err="1"/>
              <a:t>Nath</a:t>
            </a:r>
            <a:endParaRPr lang="en-US" dirty="0"/>
          </a:p>
          <a:p>
            <a:r>
              <a:rPr lang="en-US" dirty="0"/>
              <a:t>Asst Professor</a:t>
            </a:r>
          </a:p>
          <a:p>
            <a:r>
              <a:rPr lang="en-US" dirty="0"/>
              <a:t>Department of Zoology</a:t>
            </a:r>
          </a:p>
          <a:p>
            <a:r>
              <a:rPr lang="en-US" dirty="0" err="1"/>
              <a:t>Salbari</a:t>
            </a:r>
            <a:r>
              <a:rPr lang="en-US" dirty="0"/>
              <a:t> College , </a:t>
            </a:r>
            <a:r>
              <a:rPr lang="en-US" dirty="0" err="1"/>
              <a:t>Baksa</a:t>
            </a:r>
            <a:endParaRPr lang="en-US" dirty="0"/>
          </a:p>
        </p:txBody>
      </p:sp>
      <p:pic>
        <p:nvPicPr>
          <p:cNvPr id="4" name="Picture 4" descr="C:\Users\Jaydeep Nath\Desktop\Histology ppt\logo.jpg"/>
          <p:cNvPicPr>
            <a:picLocks noChangeAspect="1" noChangeArrowheads="1"/>
          </p:cNvPicPr>
          <p:nvPr/>
        </p:nvPicPr>
        <p:blipFill>
          <a:blip r:embed="rId2"/>
          <a:srcRect/>
          <a:stretch>
            <a:fillRect/>
          </a:stretch>
        </p:blipFill>
        <p:spPr bwMode="auto">
          <a:xfrm>
            <a:off x="4876800" y="1643050"/>
            <a:ext cx="2362200" cy="236220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14290"/>
            <a:ext cx="8229600" cy="1143000"/>
          </a:xfrm>
        </p:spPr>
        <p:txBody>
          <a:bodyPr/>
          <a:lstStyle/>
          <a:p>
            <a:r>
              <a:rPr lang="en-IN" b="1" dirty="0"/>
              <a:t>The portal lobule</a:t>
            </a:r>
            <a:endParaRPr lang="en-GB" b="1" dirty="0"/>
          </a:p>
        </p:txBody>
      </p:sp>
      <p:sp>
        <p:nvSpPr>
          <p:cNvPr id="3" name="Content Placeholder 2"/>
          <p:cNvSpPr>
            <a:spLocks noGrp="1"/>
          </p:cNvSpPr>
          <p:nvPr>
            <p:ph idx="1"/>
          </p:nvPr>
        </p:nvSpPr>
        <p:spPr>
          <a:xfrm>
            <a:off x="1738282" y="1428736"/>
            <a:ext cx="4786346" cy="6143668"/>
          </a:xfrm>
        </p:spPr>
        <p:txBody>
          <a:bodyPr>
            <a:normAutofit fontScale="47500" lnSpcReduction="20000"/>
          </a:bodyPr>
          <a:lstStyle/>
          <a:p>
            <a:pPr algn="just">
              <a:buFont typeface="Arial" charset="0"/>
              <a:buChar char="•"/>
            </a:pPr>
            <a:r>
              <a:rPr lang="en-IN" sz="5100" dirty="0"/>
              <a:t>A different kind of lobule , the portal lobule is recognized in the liver with reference to bile secretion. This unit is formed from parts of three hepatic lobules that adjoin a portal canal. It is the area drained by an interlobular bile duct in a portal canal.</a:t>
            </a:r>
          </a:p>
          <a:p>
            <a:pPr algn="just">
              <a:buFont typeface="Arial" charset="0"/>
              <a:buChar char="•"/>
            </a:pPr>
            <a:r>
              <a:rPr lang="en-IN" sz="5100" dirty="0"/>
              <a:t>The functional boundary of such a portal lobule extends from one central vein to another. The bile duct , located in the common portal forms axis of such a portal lobule.</a:t>
            </a:r>
          </a:p>
          <a:p>
            <a:pPr algn="just">
              <a:buNone/>
            </a:pPr>
            <a:r>
              <a:rPr lang="en-IN" dirty="0"/>
              <a:t> </a:t>
            </a:r>
          </a:p>
          <a:p>
            <a:pPr algn="just">
              <a:buNone/>
            </a:pPr>
            <a:r>
              <a:rPr lang="en-IN" dirty="0"/>
              <a:t> </a:t>
            </a:r>
            <a:endParaRPr lang="en-GB" dirty="0"/>
          </a:p>
        </p:txBody>
      </p:sp>
      <p:pic>
        <p:nvPicPr>
          <p:cNvPr id="1026" name="Picture 2" descr="C:\Users\Jaydeep Nath\Desktop\Histology ppt\Figure3.png"/>
          <p:cNvPicPr>
            <a:picLocks noChangeAspect="1" noChangeArrowheads="1"/>
          </p:cNvPicPr>
          <p:nvPr/>
        </p:nvPicPr>
        <p:blipFill>
          <a:blip r:embed="rId2"/>
          <a:srcRect/>
          <a:stretch>
            <a:fillRect/>
          </a:stretch>
        </p:blipFill>
        <p:spPr bwMode="auto">
          <a:xfrm>
            <a:off x="6524628" y="2000240"/>
            <a:ext cx="4035744" cy="328614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aydeep Nath\Desktop\8132f017f66ba8a9138df93f9df76589.jpg"/>
          <p:cNvPicPr>
            <a:picLocks noChangeAspect="1" noChangeArrowheads="1"/>
          </p:cNvPicPr>
          <p:nvPr/>
        </p:nvPicPr>
        <p:blipFill>
          <a:blip r:embed="rId2"/>
          <a:srcRect/>
          <a:stretch>
            <a:fillRect/>
          </a:stretch>
        </p:blipFill>
        <p:spPr bwMode="auto">
          <a:xfrm>
            <a:off x="3167064" y="423864"/>
            <a:ext cx="5857875" cy="6042025"/>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Jaydeep Nath\Desktop\Histology ppt\Anatomical-Position-and-Relations-of-the-Liver.png"/>
          <p:cNvPicPr>
            <a:picLocks noChangeAspect="1" noChangeArrowheads="1"/>
          </p:cNvPicPr>
          <p:nvPr/>
        </p:nvPicPr>
        <p:blipFill>
          <a:blip r:embed="rId2"/>
          <a:srcRect/>
          <a:stretch>
            <a:fillRect/>
          </a:stretch>
        </p:blipFill>
        <p:spPr bwMode="auto">
          <a:xfrm>
            <a:off x="5881686" y="1785926"/>
            <a:ext cx="4714876" cy="3786214"/>
          </a:xfrm>
          <a:prstGeom prst="rect">
            <a:avLst/>
          </a:prstGeom>
          <a:noFill/>
        </p:spPr>
      </p:pic>
      <p:sp>
        <p:nvSpPr>
          <p:cNvPr id="2" name="Title 1"/>
          <p:cNvSpPr>
            <a:spLocks noGrp="1"/>
          </p:cNvSpPr>
          <p:nvPr>
            <p:ph type="title"/>
          </p:nvPr>
        </p:nvSpPr>
        <p:spPr>
          <a:xfrm>
            <a:off x="1981200" y="71414"/>
            <a:ext cx="8229600" cy="1143000"/>
          </a:xfrm>
        </p:spPr>
        <p:txBody>
          <a:bodyPr/>
          <a:lstStyle/>
          <a:p>
            <a:r>
              <a:rPr lang="en-IN" b="1" dirty="0"/>
              <a:t>The Liver</a:t>
            </a:r>
            <a:endParaRPr lang="en-GB" b="1" dirty="0"/>
          </a:p>
        </p:txBody>
      </p:sp>
      <p:sp>
        <p:nvSpPr>
          <p:cNvPr id="3" name="Content Placeholder 2"/>
          <p:cNvSpPr>
            <a:spLocks noGrp="1"/>
          </p:cNvSpPr>
          <p:nvPr>
            <p:ph idx="1"/>
          </p:nvPr>
        </p:nvSpPr>
        <p:spPr>
          <a:xfrm>
            <a:off x="1809720" y="1142984"/>
            <a:ext cx="4143404" cy="5572140"/>
          </a:xfrm>
        </p:spPr>
        <p:txBody>
          <a:bodyPr>
            <a:normAutofit fontScale="85000" lnSpcReduction="10000"/>
          </a:bodyPr>
          <a:lstStyle/>
          <a:p>
            <a:pPr algn="just"/>
            <a:r>
              <a:rPr lang="en-IN" dirty="0"/>
              <a:t>It is the largest gland of the body.</a:t>
            </a:r>
          </a:p>
          <a:p>
            <a:pPr algn="just"/>
            <a:r>
              <a:rPr lang="en-IN" dirty="0"/>
              <a:t>The human liver is around 1500 g in weight which comprises around 2.5 % of the body weight.</a:t>
            </a:r>
          </a:p>
          <a:p>
            <a:pPr algn="just"/>
            <a:r>
              <a:rPr lang="en-GB" dirty="0"/>
              <a:t>The liver is located </a:t>
            </a:r>
            <a:r>
              <a:rPr lang="en-GB" b="1" dirty="0"/>
              <a:t>in the upper right-hand portion of the abdominal cavity, beneath the diaphragm, and on top of the stomach, right kidney, and intestines</a:t>
            </a:r>
            <a:r>
              <a:rPr lang="en-GB" dirty="0"/>
              <a:t>.</a:t>
            </a:r>
            <a:endParaRPr lang="en-IN" dirty="0"/>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Histological Components</a:t>
            </a:r>
            <a:endParaRPr lang="en-GB" b="1" dirty="0"/>
          </a:p>
        </p:txBody>
      </p:sp>
      <p:sp>
        <p:nvSpPr>
          <p:cNvPr id="3" name="Content Placeholder 2"/>
          <p:cNvSpPr>
            <a:spLocks noGrp="1"/>
          </p:cNvSpPr>
          <p:nvPr>
            <p:ph idx="1"/>
          </p:nvPr>
        </p:nvSpPr>
        <p:spPr>
          <a:xfrm>
            <a:off x="1809720" y="1428736"/>
            <a:ext cx="8572560" cy="4929222"/>
          </a:xfrm>
        </p:spPr>
        <p:txBody>
          <a:bodyPr>
            <a:normAutofit fontScale="92500" lnSpcReduction="10000"/>
          </a:bodyPr>
          <a:lstStyle/>
          <a:p>
            <a:pPr algn="just">
              <a:buNone/>
            </a:pPr>
            <a:r>
              <a:rPr lang="en-IN" dirty="0"/>
              <a:t>    The liver consists of the following major histological components:</a:t>
            </a:r>
          </a:p>
          <a:p>
            <a:pPr algn="just">
              <a:buFont typeface="Arial" charset="0"/>
              <a:buChar char="•"/>
            </a:pPr>
            <a:r>
              <a:rPr lang="en-IN" b="1" dirty="0"/>
              <a:t>Parenchyma</a:t>
            </a:r>
            <a:r>
              <a:rPr lang="en-IN" dirty="0"/>
              <a:t>, which is represented by </a:t>
            </a:r>
            <a:r>
              <a:rPr lang="en-IN" dirty="0" err="1">
                <a:hlinkClick r:id="rId2"/>
              </a:rPr>
              <a:t>hepatocytes</a:t>
            </a:r>
            <a:r>
              <a:rPr lang="en-IN" dirty="0"/>
              <a:t> </a:t>
            </a:r>
          </a:p>
          <a:p>
            <a:pPr algn="just">
              <a:buFont typeface="Arial" charset="0"/>
              <a:buChar char="•"/>
            </a:pPr>
            <a:r>
              <a:rPr lang="en-IN" b="1" dirty="0" err="1"/>
              <a:t>Stroma</a:t>
            </a:r>
            <a:r>
              <a:rPr lang="en-IN" dirty="0"/>
              <a:t>, which is a continuation of the surrounding capsule of </a:t>
            </a:r>
            <a:r>
              <a:rPr lang="en-IN" dirty="0" err="1"/>
              <a:t>Glisson</a:t>
            </a:r>
            <a:r>
              <a:rPr lang="en-IN" dirty="0"/>
              <a:t>. It consists of connective </a:t>
            </a:r>
            <a:r>
              <a:rPr lang="en-IN" dirty="0">
                <a:hlinkClick r:id="rId3"/>
              </a:rPr>
              <a:t>tissue</a:t>
            </a:r>
            <a:r>
              <a:rPr lang="en-IN" dirty="0"/>
              <a:t> and contains the vessels. The </a:t>
            </a:r>
            <a:r>
              <a:rPr lang="en-IN" dirty="0">
                <a:hlinkClick r:id="rId4"/>
              </a:rPr>
              <a:t>connective tissue</a:t>
            </a:r>
            <a:r>
              <a:rPr lang="en-IN" dirty="0"/>
              <a:t> of the </a:t>
            </a:r>
            <a:r>
              <a:rPr lang="en-IN" dirty="0" err="1"/>
              <a:t>stroma</a:t>
            </a:r>
            <a:r>
              <a:rPr lang="en-IN" dirty="0"/>
              <a:t> is </a:t>
            </a:r>
            <a:r>
              <a:rPr lang="en-IN" b="1" dirty="0"/>
              <a:t>type III collagen</a:t>
            </a:r>
            <a:r>
              <a:rPr lang="en-IN" dirty="0"/>
              <a:t> (</a:t>
            </a:r>
            <a:r>
              <a:rPr lang="en-IN" dirty="0" err="1"/>
              <a:t>reticulin</a:t>
            </a:r>
            <a:r>
              <a:rPr lang="en-IN" dirty="0"/>
              <a:t>), which forms a meshwork that provides integrity for the </a:t>
            </a:r>
            <a:r>
              <a:rPr lang="en-IN" dirty="0" err="1"/>
              <a:t>hepatocytes</a:t>
            </a:r>
            <a:r>
              <a:rPr lang="en-IN" dirty="0"/>
              <a:t> and sinusoids.</a:t>
            </a:r>
          </a:p>
          <a:p>
            <a:pPr algn="just">
              <a:buFont typeface="Arial" charset="0"/>
              <a:buChar char="•"/>
            </a:pPr>
            <a:r>
              <a:rPr lang="en-IN" b="1" dirty="0"/>
              <a:t>Sinusoids</a:t>
            </a:r>
            <a:r>
              <a:rPr lang="en-IN" dirty="0"/>
              <a:t>, which are capillaries travelling between </a:t>
            </a:r>
            <a:r>
              <a:rPr lang="en-IN" dirty="0" err="1"/>
              <a:t>hepatocytes</a:t>
            </a:r>
            <a:endParaRPr lang="en-IN" dirty="0"/>
          </a:p>
          <a:p>
            <a:pPr algn="just">
              <a:buFont typeface="Arial" charset="0"/>
              <a:buChar char="•"/>
            </a:pPr>
            <a:endParaRPr lang="en-IN" dirty="0"/>
          </a:p>
          <a:p>
            <a:pPr algn="just">
              <a:buNone/>
            </a:pPr>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Histological Structure</a:t>
            </a:r>
            <a:endParaRPr lang="en-GB" b="1" dirty="0"/>
          </a:p>
        </p:txBody>
      </p:sp>
      <p:sp>
        <p:nvSpPr>
          <p:cNvPr id="3" name="Content Placeholder 2"/>
          <p:cNvSpPr>
            <a:spLocks noGrp="1"/>
          </p:cNvSpPr>
          <p:nvPr>
            <p:ph idx="1"/>
          </p:nvPr>
        </p:nvSpPr>
        <p:spPr/>
        <p:txBody>
          <a:bodyPr/>
          <a:lstStyle/>
          <a:p>
            <a:pPr algn="just">
              <a:buNone/>
            </a:pPr>
            <a:r>
              <a:rPr lang="en-IN" dirty="0"/>
              <a:t>    In histological terms, the liver consists of a large number of microscopic functional units that work in unison to ensure the overall, proper activity of the entire organ. Each functional unit consists of :</a:t>
            </a:r>
          </a:p>
          <a:p>
            <a:pPr algn="just">
              <a:buFont typeface="Arial" charset="0"/>
              <a:buChar char="•"/>
            </a:pPr>
            <a:r>
              <a:rPr lang="en-IN" dirty="0"/>
              <a:t>The Classic Hepatic Lobule</a:t>
            </a:r>
          </a:p>
          <a:p>
            <a:pPr algn="just">
              <a:buFont typeface="Arial" charset="0"/>
              <a:buChar char="•"/>
            </a:pPr>
            <a:r>
              <a:rPr lang="en-IN" dirty="0"/>
              <a:t>Portal Lobule</a:t>
            </a:r>
          </a:p>
          <a:p>
            <a:pPr algn="just">
              <a:buNone/>
            </a:pPr>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The Classic Hepatic Lobule</a:t>
            </a:r>
            <a:endParaRPr lang="en-GB" dirty="0"/>
          </a:p>
        </p:txBody>
      </p:sp>
      <p:sp>
        <p:nvSpPr>
          <p:cNvPr id="3" name="Content Placeholder 2"/>
          <p:cNvSpPr>
            <a:spLocks noGrp="1"/>
          </p:cNvSpPr>
          <p:nvPr>
            <p:ph idx="1"/>
          </p:nvPr>
        </p:nvSpPr>
        <p:spPr/>
        <p:txBody>
          <a:bodyPr>
            <a:normAutofit fontScale="92500" lnSpcReduction="10000"/>
          </a:bodyPr>
          <a:lstStyle/>
          <a:p>
            <a:pPr algn="just"/>
            <a:r>
              <a:rPr lang="en-IN" dirty="0"/>
              <a:t>The classic lobule consists of </a:t>
            </a:r>
            <a:r>
              <a:rPr lang="en-IN" b="1" dirty="0"/>
              <a:t>hexagonal plates</a:t>
            </a:r>
            <a:r>
              <a:rPr lang="en-IN" dirty="0"/>
              <a:t> of </a:t>
            </a:r>
            <a:r>
              <a:rPr lang="en-IN" dirty="0" err="1"/>
              <a:t>hepatocytes</a:t>
            </a:r>
            <a:r>
              <a:rPr lang="en-IN" dirty="0"/>
              <a:t> stacked on top of each other. Within each plate, the </a:t>
            </a:r>
            <a:r>
              <a:rPr lang="en-IN" b="1" dirty="0" err="1"/>
              <a:t>hepatocytes</a:t>
            </a:r>
            <a:r>
              <a:rPr lang="en-IN" dirty="0"/>
              <a:t> radiate outwards from a </a:t>
            </a:r>
            <a:r>
              <a:rPr lang="en-IN" b="1" dirty="0"/>
              <a:t>central vein</a:t>
            </a:r>
            <a:r>
              <a:rPr lang="en-IN" dirty="0"/>
              <a:t>. As they extend towards the periphery, the </a:t>
            </a:r>
            <a:r>
              <a:rPr lang="en-IN" dirty="0" err="1"/>
              <a:t>hepatocytes</a:t>
            </a:r>
            <a:r>
              <a:rPr lang="en-IN" dirty="0"/>
              <a:t> are arranged into strips, similar to the spokes of a cartwheel. </a:t>
            </a:r>
            <a:r>
              <a:rPr lang="en-IN" b="1" dirty="0"/>
              <a:t>Hepatic sinusoids</a:t>
            </a:r>
            <a:r>
              <a:rPr lang="en-IN" dirty="0"/>
              <a:t> travel between the strips of </a:t>
            </a:r>
            <a:r>
              <a:rPr lang="en-IN" dirty="0" err="1"/>
              <a:t>hepatocytes</a:t>
            </a:r>
            <a:r>
              <a:rPr lang="en-IN" dirty="0"/>
              <a:t>, draining into the </a:t>
            </a:r>
            <a:r>
              <a:rPr lang="en-IN" b="1" dirty="0"/>
              <a:t>central vein</a:t>
            </a:r>
            <a:r>
              <a:rPr lang="en-IN" dirty="0"/>
              <a:t>.</a:t>
            </a:r>
          </a:p>
          <a:p>
            <a:pPr algn="just"/>
            <a:r>
              <a:rPr lang="en-IN" dirty="0"/>
              <a:t>One </a:t>
            </a:r>
            <a:r>
              <a:rPr lang="en-IN" b="1" dirty="0"/>
              <a:t>portal canal</a:t>
            </a:r>
            <a:r>
              <a:rPr lang="en-IN" dirty="0"/>
              <a:t> is located at each corner of the hexagonal classic lobule, making a total of six for each lobule. These portal canals are composed of the </a:t>
            </a:r>
            <a:r>
              <a:rPr lang="en-IN" b="1" dirty="0"/>
              <a:t>portal triads</a:t>
            </a:r>
            <a:r>
              <a:rPr lang="en-IN" dirty="0"/>
              <a:t>, which are surrounded by </a:t>
            </a:r>
            <a:r>
              <a:rPr lang="en-IN" dirty="0">
                <a:hlinkClick r:id="rId2"/>
              </a:rPr>
              <a:t>loose </a:t>
            </a:r>
            <a:r>
              <a:rPr lang="en-IN" dirty="0" err="1">
                <a:hlinkClick r:id="rId2"/>
              </a:rPr>
              <a:t>stromal</a:t>
            </a:r>
            <a:r>
              <a:rPr lang="en-IN" dirty="0">
                <a:hlinkClick r:id="rId2"/>
              </a:rPr>
              <a:t> connective tissue</a:t>
            </a:r>
            <a:r>
              <a:rPr lang="en-IN" dirty="0"/>
              <a:t>. </a:t>
            </a:r>
          </a:p>
          <a:p>
            <a:pPr>
              <a:buNone/>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aydeep Nath\Desktop\Histology ppt\liver 1.png"/>
          <p:cNvPicPr>
            <a:picLocks noChangeAspect="1" noChangeArrowheads="1"/>
          </p:cNvPicPr>
          <p:nvPr/>
        </p:nvPicPr>
        <p:blipFill>
          <a:blip r:embed="rId2"/>
          <a:srcRect/>
          <a:stretch>
            <a:fillRect/>
          </a:stretch>
        </p:blipFill>
        <p:spPr bwMode="auto">
          <a:xfrm>
            <a:off x="3542706" y="1275702"/>
            <a:ext cx="5196500" cy="4082125"/>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Jaydeep Nath\Desktop\Histology ppt\Liver 2.png"/>
          <p:cNvPicPr>
            <a:picLocks noChangeAspect="1" noChangeArrowheads="1"/>
          </p:cNvPicPr>
          <p:nvPr/>
        </p:nvPicPr>
        <p:blipFill>
          <a:blip r:embed="rId2"/>
          <a:srcRect/>
          <a:stretch>
            <a:fillRect/>
          </a:stretch>
        </p:blipFill>
        <p:spPr bwMode="auto">
          <a:xfrm>
            <a:off x="3449996" y="1214422"/>
            <a:ext cx="5217772" cy="421484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Jaydeep Nath\Desktop\Histology ppt\liver-lobules-avian-©2020-Ohio-State-916x1024.jpg"/>
          <p:cNvPicPr>
            <a:picLocks noChangeAspect="1" noChangeArrowheads="1"/>
          </p:cNvPicPr>
          <p:nvPr/>
        </p:nvPicPr>
        <p:blipFill>
          <a:blip r:embed="rId2"/>
          <a:srcRect/>
          <a:stretch>
            <a:fillRect/>
          </a:stretch>
        </p:blipFill>
        <p:spPr bwMode="auto">
          <a:xfrm>
            <a:off x="1595406" y="1214423"/>
            <a:ext cx="4214842" cy="4392345"/>
          </a:xfrm>
          <a:prstGeom prst="rect">
            <a:avLst/>
          </a:prstGeom>
          <a:noFill/>
        </p:spPr>
      </p:pic>
      <p:pic>
        <p:nvPicPr>
          <p:cNvPr id="3075" name="Picture 3" descr="C:\Users\Jaydeep Nath\Desktop\Histology ppt\Screenshot_20231124-235301.png"/>
          <p:cNvPicPr>
            <a:picLocks noChangeAspect="1" noChangeArrowheads="1"/>
          </p:cNvPicPr>
          <p:nvPr/>
        </p:nvPicPr>
        <p:blipFill>
          <a:blip r:embed="rId3"/>
          <a:srcRect t="3846" r="4348"/>
          <a:stretch>
            <a:fillRect/>
          </a:stretch>
        </p:blipFill>
        <p:spPr bwMode="auto">
          <a:xfrm>
            <a:off x="5810248" y="1714488"/>
            <a:ext cx="4714908" cy="35719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Portal Canal</a:t>
            </a:r>
            <a:endParaRPr lang="en-GB" b="1" dirty="0"/>
          </a:p>
        </p:txBody>
      </p:sp>
      <p:sp>
        <p:nvSpPr>
          <p:cNvPr id="3" name="Content Placeholder 2"/>
          <p:cNvSpPr>
            <a:spLocks noGrp="1"/>
          </p:cNvSpPr>
          <p:nvPr>
            <p:ph idx="1"/>
          </p:nvPr>
        </p:nvSpPr>
        <p:spPr>
          <a:xfrm>
            <a:off x="1952596" y="1500174"/>
            <a:ext cx="8329642" cy="4900634"/>
          </a:xfrm>
        </p:spPr>
        <p:txBody>
          <a:bodyPr>
            <a:normAutofit fontScale="77500" lnSpcReduction="20000"/>
          </a:bodyPr>
          <a:lstStyle/>
          <a:p>
            <a:pPr algn="just">
              <a:buNone/>
            </a:pPr>
            <a:r>
              <a:rPr lang="en-IN" dirty="0"/>
              <a:t>    Connective tissues at the edges of a lobule , constitutes the so called portal canals. Within each canal occur the conspicuous components of the hepatic triad. The functional components of a portal canal are as follows :</a:t>
            </a:r>
          </a:p>
          <a:p>
            <a:pPr algn="just">
              <a:buFont typeface="Arial" charset="0"/>
              <a:buChar char="•"/>
            </a:pPr>
            <a:r>
              <a:rPr lang="en-IN" b="1" dirty="0"/>
              <a:t>Portal Vein : </a:t>
            </a:r>
            <a:r>
              <a:rPr lang="en-IN" dirty="0"/>
              <a:t>It conveys venous blood , from the stomach , spleen and intestines to the liver. It is thin walled. Venous blood of portal veins is the primary supply (75%) of the hepatic lobules.</a:t>
            </a:r>
          </a:p>
          <a:p>
            <a:pPr algn="just">
              <a:buFont typeface="Arial" charset="0"/>
              <a:buChar char="•"/>
            </a:pPr>
            <a:r>
              <a:rPr lang="en-IN" b="1" dirty="0"/>
              <a:t>Hepatic artery : </a:t>
            </a:r>
            <a:r>
              <a:rPr lang="en-IN" dirty="0"/>
              <a:t>It is thick walled . These vessels supply about 25 % of the total blood to hepatic lobules.</a:t>
            </a:r>
          </a:p>
          <a:p>
            <a:pPr algn="just">
              <a:buFont typeface="Arial" charset="0"/>
              <a:buChar char="•"/>
            </a:pPr>
            <a:r>
              <a:rPr lang="en-IN" b="1" dirty="0"/>
              <a:t>Bile duct :</a:t>
            </a:r>
            <a:r>
              <a:rPr lang="en-IN" dirty="0"/>
              <a:t> Its size is intermediate between that of the two blood vessels. It carries bile to the hepatic ducts. Hepatic ducts of the liver are joined by cystic duct from the gall bladder forming a large common bile duct. </a:t>
            </a:r>
          </a:p>
          <a:p>
            <a:pPr>
              <a:buNone/>
            </a:pPr>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814</TotalTime>
  <Words>550</Words>
  <Application>Microsoft Office PowerPoint</Application>
  <PresentationFormat>Widescreen</PresentationFormat>
  <Paragraphs>31</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 New Roman</vt:lpstr>
      <vt:lpstr>Office Theme</vt:lpstr>
      <vt:lpstr>Histology of the Liver</vt:lpstr>
      <vt:lpstr>The Liver</vt:lpstr>
      <vt:lpstr>Histological Components</vt:lpstr>
      <vt:lpstr>Histological Structure</vt:lpstr>
      <vt:lpstr>The Classic Hepatic Lobule</vt:lpstr>
      <vt:lpstr>PowerPoint Presentation</vt:lpstr>
      <vt:lpstr>PowerPoint Presentation</vt:lpstr>
      <vt:lpstr>PowerPoint Presentation</vt:lpstr>
      <vt:lpstr>Portal Canal</vt:lpstr>
      <vt:lpstr>The portal lobule</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Histology of the Liver</dc:title>
  <dc:creator>HP</dc:creator>
  <cp:lastModifiedBy>JAYDEEP NATH</cp:lastModifiedBy>
  <cp:revision>34</cp:revision>
  <dcterms:created xsi:type="dcterms:W3CDTF">2023-11-24T06:12:27Z</dcterms:created>
  <dcterms:modified xsi:type="dcterms:W3CDTF">2025-03-06T06:19:56Z</dcterms:modified>
</cp:coreProperties>
</file>