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7" r:id="rId19"/>
    <p:sldId id="278" r:id="rId20"/>
    <p:sldId id="279" r:id="rId21"/>
    <p:sldId id="280" r:id="rId22"/>
    <p:sldId id="285" r:id="rId23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-1589" y="-619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hlink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hlink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hlink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hlink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472308" y="-41960"/>
            <a:ext cx="7147559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hlink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94436" y="2867025"/>
            <a:ext cx="5988685" cy="20345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jpg"/><Relationship Id="rId4" Type="http://schemas.openxmlformats.org/officeDocument/2006/relationships/image" Target="../media/image17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7.jp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jpg"/><Relationship Id="rId5" Type="http://schemas.openxmlformats.org/officeDocument/2006/relationships/image" Target="../media/image25.jpg"/><Relationship Id="rId4" Type="http://schemas.openxmlformats.org/officeDocument/2006/relationships/image" Target="../media/image24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g"/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g"/><Relationship Id="rId2" Type="http://schemas.openxmlformats.org/officeDocument/2006/relationships/image" Target="../media/image32.jp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38099" y="575818"/>
            <a:ext cx="11536045" cy="329346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16764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The</a:t>
            </a:r>
            <a:r>
              <a:rPr sz="2000" spc="-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goal</a:t>
            </a:r>
            <a:r>
              <a:rPr sz="2000" spc="-2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of</a:t>
            </a:r>
            <a:r>
              <a:rPr sz="2000" spc="-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molecular</a:t>
            </a:r>
            <a:r>
              <a:rPr sz="2000" spc="-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orbital</a:t>
            </a:r>
            <a:r>
              <a:rPr sz="2000" spc="-1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theory is</a:t>
            </a:r>
            <a:r>
              <a:rPr sz="2000" spc="-1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chemeClr val="tx1"/>
                </a:solidFill>
                <a:latin typeface="Times New Roman"/>
                <a:cs typeface="Times New Roman"/>
              </a:rPr>
              <a:t>to</a:t>
            </a:r>
            <a:r>
              <a:rPr sz="2000" b="1" spc="-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chemeClr val="tx1"/>
                </a:solidFill>
                <a:latin typeface="Times New Roman"/>
                <a:cs typeface="Times New Roman"/>
              </a:rPr>
              <a:t>describe</a:t>
            </a:r>
            <a:r>
              <a:rPr sz="2000" b="1" spc="-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chemeClr val="tx1"/>
                </a:solidFill>
                <a:latin typeface="Times New Roman"/>
                <a:cs typeface="Times New Roman"/>
              </a:rPr>
              <a:t>molecules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in</a:t>
            </a:r>
            <a:r>
              <a:rPr sz="2000" spc="-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a</a:t>
            </a:r>
            <a:r>
              <a:rPr sz="2000" spc="-1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similar</a:t>
            </a:r>
            <a:r>
              <a:rPr sz="2000" spc="-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way</a:t>
            </a:r>
            <a:r>
              <a:rPr sz="2000" spc="-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to</a:t>
            </a:r>
            <a:r>
              <a:rPr sz="2000" spc="-2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how</a:t>
            </a:r>
            <a:r>
              <a:rPr sz="2000" spc="-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we</a:t>
            </a:r>
            <a:r>
              <a:rPr sz="2000" spc="-1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chemeClr val="tx1"/>
                </a:solidFill>
                <a:latin typeface="Times New Roman"/>
                <a:cs typeface="Times New Roman"/>
              </a:rPr>
              <a:t>describe</a:t>
            </a:r>
            <a:r>
              <a:rPr sz="2000" b="1" spc="-1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chemeClr val="tx1"/>
                </a:solidFill>
                <a:latin typeface="Times New Roman"/>
                <a:cs typeface="Times New Roman"/>
              </a:rPr>
              <a:t>atoms,</a:t>
            </a:r>
            <a:r>
              <a:rPr sz="2000" b="1" spc="-20" dirty="0">
                <a:solidFill>
                  <a:schemeClr val="tx1"/>
                </a:solidFill>
                <a:latin typeface="Times New Roman"/>
                <a:cs typeface="Times New Roman"/>
              </a:rPr>
              <a:t> that </a:t>
            </a:r>
            <a:r>
              <a:rPr sz="2000" b="1" dirty="0">
                <a:solidFill>
                  <a:schemeClr val="tx1"/>
                </a:solidFill>
                <a:latin typeface="Times New Roman"/>
                <a:cs typeface="Times New Roman"/>
              </a:rPr>
              <a:t>is,</a:t>
            </a:r>
            <a:r>
              <a:rPr sz="2000" b="1" spc="-1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chemeClr val="tx1"/>
                </a:solidFill>
                <a:latin typeface="Times New Roman"/>
                <a:cs typeface="Times New Roman"/>
              </a:rPr>
              <a:t>in</a:t>
            </a:r>
            <a:r>
              <a:rPr sz="2000" b="1" spc="-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chemeClr val="tx1"/>
                </a:solidFill>
                <a:latin typeface="Times New Roman"/>
                <a:cs typeface="Times New Roman"/>
              </a:rPr>
              <a:t>terms</a:t>
            </a:r>
            <a:r>
              <a:rPr sz="2000" b="1" spc="-2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chemeClr val="tx1"/>
                </a:solidFill>
                <a:latin typeface="Times New Roman"/>
                <a:cs typeface="Times New Roman"/>
              </a:rPr>
              <a:t>of</a:t>
            </a:r>
            <a:r>
              <a:rPr sz="2000" b="1" spc="-2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chemeClr val="tx1"/>
                </a:solidFill>
                <a:latin typeface="Times New Roman"/>
                <a:cs typeface="Times New Roman"/>
              </a:rPr>
              <a:t>orbitals,</a:t>
            </a:r>
            <a:r>
              <a:rPr sz="2000" b="1" spc="-5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chemeClr val="tx1"/>
                </a:solidFill>
                <a:latin typeface="Times New Roman"/>
                <a:cs typeface="Times New Roman"/>
              </a:rPr>
              <a:t>orbital</a:t>
            </a:r>
            <a:r>
              <a:rPr sz="2000" b="1" spc="-3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chemeClr val="tx1"/>
                </a:solidFill>
                <a:latin typeface="Times New Roman"/>
                <a:cs typeface="Times New Roman"/>
              </a:rPr>
              <a:t>diagrams,</a:t>
            </a:r>
            <a:r>
              <a:rPr sz="2000" b="1" spc="-4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chemeClr val="tx1"/>
                </a:solidFill>
                <a:latin typeface="Times New Roman"/>
                <a:cs typeface="Times New Roman"/>
              </a:rPr>
              <a:t>and</a:t>
            </a:r>
            <a:r>
              <a:rPr sz="2000" b="1" spc="-2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chemeClr val="tx1"/>
                </a:solidFill>
                <a:latin typeface="Times New Roman"/>
                <a:cs typeface="Times New Roman"/>
              </a:rPr>
              <a:t>electron</a:t>
            </a:r>
            <a:r>
              <a:rPr sz="2000" b="1" spc="-10" dirty="0">
                <a:solidFill>
                  <a:schemeClr val="tx1"/>
                </a:solidFill>
                <a:latin typeface="Times New Roman"/>
                <a:cs typeface="Times New Roman"/>
              </a:rPr>
              <a:t> configurations</a:t>
            </a:r>
            <a:r>
              <a:rPr sz="2000" spc="-10" dirty="0">
                <a:solidFill>
                  <a:schemeClr val="tx1"/>
                </a:solidFill>
                <a:latin typeface="Times New Roman"/>
                <a:cs typeface="Times New Roman"/>
              </a:rPr>
              <a:t>.</a:t>
            </a:r>
            <a:endParaRPr sz="20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12700" marR="1788795">
              <a:lnSpc>
                <a:spcPts val="2160"/>
              </a:lnSpc>
              <a:spcBef>
                <a:spcPts val="2095"/>
              </a:spcBef>
              <a:tabLst>
                <a:tab pos="5055870" algn="l"/>
                <a:tab pos="5633720" algn="l"/>
              </a:tabLst>
            </a:pP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Molecules</a:t>
            </a:r>
            <a:r>
              <a:rPr sz="2000" spc="-4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can</a:t>
            </a:r>
            <a:r>
              <a:rPr sz="2000" spc="-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form</a:t>
            </a:r>
            <a:r>
              <a:rPr sz="2000" spc="-2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bonds</a:t>
            </a:r>
            <a:r>
              <a:rPr sz="2000" spc="-4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by sharing</a:t>
            </a:r>
            <a:r>
              <a:rPr sz="2000" spc="-3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electron</a:t>
            </a:r>
            <a:r>
              <a:rPr sz="2000" spc="48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spc="-50" dirty="0">
                <a:solidFill>
                  <a:schemeClr val="tx1"/>
                </a:solidFill>
                <a:latin typeface="Times New Roman"/>
                <a:cs typeface="Times New Roman"/>
              </a:rPr>
              <a:t>-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	</a:t>
            </a:r>
            <a:r>
              <a:rPr sz="2000" i="1" spc="-35" dirty="0">
                <a:solidFill>
                  <a:schemeClr val="tx1"/>
                </a:solidFill>
                <a:latin typeface="Times New Roman"/>
                <a:cs typeface="Times New Roman"/>
              </a:rPr>
              <a:t>Two</a:t>
            </a:r>
            <a:r>
              <a:rPr sz="2000" i="1" spc="-5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i="1" dirty="0">
                <a:solidFill>
                  <a:schemeClr val="tx1"/>
                </a:solidFill>
                <a:latin typeface="Times New Roman"/>
                <a:cs typeface="Times New Roman"/>
              </a:rPr>
              <a:t>shared</a:t>
            </a:r>
            <a:r>
              <a:rPr sz="2000" i="1" spc="-6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i="1" dirty="0">
                <a:solidFill>
                  <a:schemeClr val="tx1"/>
                </a:solidFill>
                <a:latin typeface="Times New Roman"/>
                <a:cs typeface="Times New Roman"/>
              </a:rPr>
              <a:t>electrons</a:t>
            </a:r>
            <a:r>
              <a:rPr sz="2000" i="1" spc="-6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i="1" dirty="0">
                <a:solidFill>
                  <a:schemeClr val="tx1"/>
                </a:solidFill>
                <a:latin typeface="Times New Roman"/>
                <a:cs typeface="Times New Roman"/>
              </a:rPr>
              <a:t>form</a:t>
            </a:r>
            <a:r>
              <a:rPr sz="2000" i="1" spc="-5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i="1" dirty="0">
                <a:solidFill>
                  <a:schemeClr val="tx1"/>
                </a:solidFill>
                <a:latin typeface="Times New Roman"/>
                <a:cs typeface="Times New Roman"/>
              </a:rPr>
              <a:t>a</a:t>
            </a:r>
            <a:r>
              <a:rPr sz="2000" i="1" spc="-4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i="1" dirty="0">
                <a:solidFill>
                  <a:schemeClr val="tx1"/>
                </a:solidFill>
                <a:latin typeface="Times New Roman"/>
                <a:cs typeface="Times New Roman"/>
              </a:rPr>
              <a:t>single</a:t>
            </a:r>
            <a:r>
              <a:rPr sz="2000" i="1" spc="-7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i="1" spc="-20" dirty="0">
                <a:solidFill>
                  <a:schemeClr val="tx1"/>
                </a:solidFill>
                <a:latin typeface="Times New Roman"/>
                <a:cs typeface="Times New Roman"/>
              </a:rPr>
              <a:t>bond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Atoms</a:t>
            </a:r>
            <a:r>
              <a:rPr sz="2000" spc="-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can</a:t>
            </a:r>
            <a:r>
              <a:rPr sz="2000" spc="-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share</a:t>
            </a:r>
            <a:r>
              <a:rPr sz="2000" spc="-2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one,</a:t>
            </a:r>
            <a:r>
              <a:rPr sz="2000" spc="-2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two</a:t>
            </a:r>
            <a:r>
              <a:rPr sz="2000" spc="-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or</a:t>
            </a:r>
            <a:r>
              <a:rPr sz="2000" spc="-1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three</a:t>
            </a:r>
            <a:r>
              <a:rPr sz="2000" spc="-2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pairs</a:t>
            </a:r>
            <a:r>
              <a:rPr sz="2000" spc="-3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of</a:t>
            </a:r>
            <a:r>
              <a:rPr sz="2000" spc="-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electrons</a:t>
            </a:r>
            <a:r>
              <a:rPr sz="2000" spc="47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spc="-50" dirty="0">
                <a:solidFill>
                  <a:schemeClr val="tx1"/>
                </a:solidFill>
                <a:latin typeface="Times New Roman"/>
                <a:cs typeface="Times New Roman"/>
              </a:rPr>
              <a:t>-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	</a:t>
            </a:r>
            <a:r>
              <a:rPr sz="2000" i="1" dirty="0">
                <a:solidFill>
                  <a:schemeClr val="tx1"/>
                </a:solidFill>
                <a:latin typeface="Times New Roman"/>
                <a:cs typeface="Times New Roman"/>
              </a:rPr>
              <a:t>Forming</a:t>
            </a:r>
            <a:r>
              <a:rPr sz="2000" i="1" spc="-2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i="1" dirty="0">
                <a:solidFill>
                  <a:schemeClr val="tx1"/>
                </a:solidFill>
                <a:latin typeface="Times New Roman"/>
                <a:cs typeface="Times New Roman"/>
              </a:rPr>
              <a:t>single,</a:t>
            </a:r>
            <a:r>
              <a:rPr sz="2000" i="1" spc="-2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i="1" dirty="0">
                <a:solidFill>
                  <a:schemeClr val="tx1"/>
                </a:solidFill>
                <a:latin typeface="Times New Roman"/>
                <a:cs typeface="Times New Roman"/>
              </a:rPr>
              <a:t>double</a:t>
            </a:r>
            <a:r>
              <a:rPr sz="2000" i="1" spc="-3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i="1" dirty="0">
                <a:solidFill>
                  <a:schemeClr val="tx1"/>
                </a:solidFill>
                <a:latin typeface="Times New Roman"/>
                <a:cs typeface="Times New Roman"/>
              </a:rPr>
              <a:t>and</a:t>
            </a:r>
            <a:r>
              <a:rPr sz="2000" i="1" spc="-2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i="1" dirty="0">
                <a:solidFill>
                  <a:schemeClr val="tx1"/>
                </a:solidFill>
                <a:latin typeface="Times New Roman"/>
                <a:cs typeface="Times New Roman"/>
              </a:rPr>
              <a:t>triple</a:t>
            </a:r>
            <a:r>
              <a:rPr sz="2000" i="1" spc="-10" dirty="0">
                <a:solidFill>
                  <a:schemeClr val="tx1"/>
                </a:solidFill>
                <a:latin typeface="Times New Roman"/>
                <a:cs typeface="Times New Roman"/>
              </a:rPr>
              <a:t> bonds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Other</a:t>
            </a:r>
            <a:r>
              <a:rPr sz="2000" spc="-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types</a:t>
            </a:r>
            <a:r>
              <a:rPr sz="2000" spc="-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of</a:t>
            </a:r>
            <a:r>
              <a:rPr sz="2000" spc="-1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bonds</a:t>
            </a:r>
            <a:r>
              <a:rPr sz="2000" spc="-4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are</a:t>
            </a:r>
            <a:r>
              <a:rPr sz="2000" spc="-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formed</a:t>
            </a:r>
            <a:r>
              <a:rPr sz="2000" spc="-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by</a:t>
            </a:r>
            <a:r>
              <a:rPr sz="2000" spc="-1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chemeClr val="tx1"/>
                </a:solidFill>
                <a:latin typeface="Times New Roman"/>
                <a:cs typeface="Times New Roman"/>
              </a:rPr>
              <a:t>charged</a:t>
            </a:r>
            <a:r>
              <a:rPr sz="2000" b="1" spc="-1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chemeClr val="tx1"/>
                </a:solidFill>
                <a:latin typeface="Times New Roman"/>
                <a:cs typeface="Times New Roman"/>
              </a:rPr>
              <a:t>atoms</a:t>
            </a:r>
            <a:r>
              <a:rPr sz="2000" b="1" spc="-2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(ionic)</a:t>
            </a:r>
            <a:r>
              <a:rPr sz="2000" spc="-4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and</a:t>
            </a:r>
            <a:r>
              <a:rPr sz="2000" spc="-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chemeClr val="tx1"/>
                </a:solidFill>
                <a:latin typeface="Times New Roman"/>
                <a:cs typeface="Times New Roman"/>
              </a:rPr>
              <a:t>metal</a:t>
            </a:r>
            <a:r>
              <a:rPr sz="2000" b="1" spc="-2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chemeClr val="tx1"/>
                </a:solidFill>
                <a:latin typeface="Times New Roman"/>
                <a:cs typeface="Times New Roman"/>
              </a:rPr>
              <a:t>atoms</a:t>
            </a:r>
            <a:r>
              <a:rPr sz="2000" b="1" spc="-2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Times New Roman"/>
                <a:cs typeface="Times New Roman"/>
              </a:rPr>
              <a:t>(metallic).</a:t>
            </a:r>
            <a:endParaRPr sz="20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12700" marR="5080">
              <a:lnSpc>
                <a:spcPct val="81300"/>
              </a:lnSpc>
              <a:spcBef>
                <a:spcPts val="1995"/>
              </a:spcBef>
            </a:pPr>
            <a:r>
              <a:rPr sz="2000" dirty="0" smtClean="0">
                <a:solidFill>
                  <a:schemeClr val="tx1"/>
                </a:solidFill>
                <a:latin typeface="Times New Roman"/>
                <a:cs typeface="Times New Roman"/>
              </a:rPr>
              <a:t>When</a:t>
            </a:r>
            <a:r>
              <a:rPr sz="2000" spc="195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atoms</a:t>
            </a:r>
            <a:r>
              <a:rPr sz="2000" spc="19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share</a:t>
            </a:r>
            <a:r>
              <a:rPr sz="2000" spc="19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electrons</a:t>
            </a:r>
            <a:r>
              <a:rPr sz="2000" spc="19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to</a:t>
            </a:r>
            <a:r>
              <a:rPr sz="2000" spc="18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form</a:t>
            </a:r>
            <a:r>
              <a:rPr sz="2000" spc="17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a</a:t>
            </a:r>
            <a:r>
              <a:rPr sz="2000" spc="18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bond,</a:t>
            </a:r>
            <a:r>
              <a:rPr sz="2000" spc="18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their</a:t>
            </a:r>
            <a:r>
              <a:rPr sz="2000" spc="18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b="1" i="1" dirty="0">
                <a:solidFill>
                  <a:schemeClr val="tx1"/>
                </a:solidFill>
                <a:latin typeface="Times New Roman"/>
                <a:cs typeface="Times New Roman"/>
              </a:rPr>
              <a:t>atomic</a:t>
            </a:r>
            <a:r>
              <a:rPr sz="2000" b="1" i="1" spc="18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b="1" i="1" dirty="0">
                <a:solidFill>
                  <a:schemeClr val="tx1"/>
                </a:solidFill>
                <a:latin typeface="Times New Roman"/>
                <a:cs typeface="Times New Roman"/>
              </a:rPr>
              <a:t>orbitals</a:t>
            </a:r>
            <a:r>
              <a:rPr sz="2000" b="1" i="1" spc="19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b="1" i="1" dirty="0">
                <a:solidFill>
                  <a:schemeClr val="tx1"/>
                </a:solidFill>
                <a:latin typeface="Times New Roman"/>
                <a:cs typeface="Times New Roman"/>
              </a:rPr>
              <a:t>mix</a:t>
            </a:r>
            <a:r>
              <a:rPr sz="2000" b="1" i="1" spc="17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to</a:t>
            </a:r>
            <a:r>
              <a:rPr sz="2000" spc="19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form</a:t>
            </a:r>
            <a:r>
              <a:rPr sz="2000" spc="16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Times New Roman"/>
                <a:cs typeface="Times New Roman"/>
              </a:rPr>
              <a:t>molecular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bonds.</a:t>
            </a:r>
            <a:r>
              <a:rPr sz="2000" spc="-6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In</a:t>
            </a:r>
            <a:r>
              <a:rPr sz="2000" spc="-1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order</a:t>
            </a:r>
            <a:r>
              <a:rPr sz="2000" spc="-2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for</a:t>
            </a:r>
            <a:r>
              <a:rPr sz="2000" spc="-2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these</a:t>
            </a:r>
            <a:r>
              <a:rPr sz="2000" spc="-2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orbitals</a:t>
            </a:r>
            <a:r>
              <a:rPr sz="2000" spc="-2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to</a:t>
            </a:r>
            <a:r>
              <a:rPr sz="2000" spc="-2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mix</a:t>
            </a:r>
            <a:r>
              <a:rPr sz="2000" spc="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they</a:t>
            </a:r>
            <a:r>
              <a:rPr sz="2000" spc="-1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Times New Roman"/>
                <a:cs typeface="Times New Roman"/>
              </a:rPr>
              <a:t>must:</a:t>
            </a:r>
            <a:endParaRPr sz="20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1269365" indent="-342265">
              <a:lnSpc>
                <a:spcPts val="1685"/>
              </a:lnSpc>
              <a:buFont typeface="Wingdings"/>
              <a:buChar char=""/>
              <a:tabLst>
                <a:tab pos="1269365" algn="l"/>
              </a:tabLst>
            </a:pP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Have</a:t>
            </a:r>
            <a:r>
              <a:rPr sz="2000" spc="-3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similar</a:t>
            </a:r>
            <a:r>
              <a:rPr sz="2000" spc="-2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energy</a:t>
            </a:r>
            <a:r>
              <a:rPr sz="2000" spc="-3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Times New Roman"/>
                <a:cs typeface="Times New Roman"/>
              </a:rPr>
              <a:t>levels.</a:t>
            </a:r>
            <a:endParaRPr sz="20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1269365" indent="-342265">
              <a:lnSpc>
                <a:spcPts val="1920"/>
              </a:lnSpc>
              <a:buFont typeface="Wingdings"/>
              <a:buChar char=""/>
              <a:tabLst>
                <a:tab pos="1269365" algn="l"/>
              </a:tabLst>
            </a:pP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Overlap</a:t>
            </a:r>
            <a:r>
              <a:rPr sz="2000" spc="-4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spc="-20" dirty="0">
                <a:solidFill>
                  <a:schemeClr val="tx1"/>
                </a:solidFill>
                <a:latin typeface="Times New Roman"/>
                <a:cs typeface="Times New Roman"/>
              </a:rPr>
              <a:t>well.</a:t>
            </a:r>
            <a:endParaRPr sz="20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1269365" indent="-342265">
              <a:lnSpc>
                <a:spcPts val="2160"/>
              </a:lnSpc>
              <a:buFont typeface="Wingdings"/>
              <a:buChar char=""/>
              <a:tabLst>
                <a:tab pos="1269365" algn="l"/>
              </a:tabLst>
            </a:pP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Be</a:t>
            </a:r>
            <a:r>
              <a:rPr sz="2000" spc="-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chemeClr val="tx1"/>
                </a:solidFill>
                <a:latin typeface="Times New Roman"/>
                <a:cs typeface="Times New Roman"/>
              </a:rPr>
              <a:t>close</a:t>
            </a:r>
            <a:r>
              <a:rPr sz="2000" spc="-2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chemeClr val="tx1"/>
                </a:solidFill>
                <a:latin typeface="Times New Roman"/>
                <a:cs typeface="Times New Roman"/>
              </a:rPr>
              <a:t>together</a:t>
            </a:r>
            <a:r>
              <a:rPr sz="1800" spc="-10" dirty="0">
                <a:latin typeface="Times New Roman"/>
                <a:cs typeface="Times New Roman"/>
              </a:rPr>
              <a:t>.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50389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Molecular</a:t>
            </a:r>
            <a:r>
              <a:rPr spc="-125" dirty="0"/>
              <a:t> </a:t>
            </a:r>
            <a:r>
              <a:rPr spc="-25" dirty="0"/>
              <a:t>Orbital</a:t>
            </a:r>
            <a:r>
              <a:rPr spc="-120" dirty="0"/>
              <a:t> </a:t>
            </a:r>
            <a:r>
              <a:rPr spc="-10" dirty="0"/>
              <a:t>Theory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5029200" y="2915767"/>
            <a:ext cx="5135614" cy="3363597"/>
            <a:chOff x="6463284" y="2884931"/>
            <a:chExt cx="5626735" cy="3973195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99860" y="2921507"/>
              <a:ext cx="5590032" cy="3936491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63284" y="2884931"/>
              <a:ext cx="5586984" cy="3973067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10253" y="-41960"/>
            <a:ext cx="405701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Molecular</a:t>
            </a:r>
            <a:r>
              <a:rPr spc="-125" dirty="0"/>
              <a:t> </a:t>
            </a:r>
            <a:r>
              <a:rPr spc="-25" dirty="0"/>
              <a:t>Orbital</a:t>
            </a:r>
            <a:r>
              <a:rPr spc="-120" dirty="0"/>
              <a:t> </a:t>
            </a:r>
            <a:r>
              <a:rPr spc="-10" dirty="0"/>
              <a:t>Theory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528" y="1161288"/>
            <a:ext cx="5319170" cy="2025395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36042" y="430529"/>
            <a:ext cx="11974195" cy="1456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ts val="2135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energy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state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labeled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E</a:t>
            </a:r>
            <a:r>
              <a:rPr sz="1800" baseline="-20833" dirty="0">
                <a:latin typeface="Times New Roman"/>
                <a:cs typeface="Times New Roman"/>
              </a:rPr>
              <a:t>b</a:t>
            </a:r>
            <a:r>
              <a:rPr sz="1800" spc="172" baseline="-20833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known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bonding</a:t>
            </a:r>
            <a:r>
              <a:rPr sz="1800" i="1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symmetric</a:t>
            </a:r>
            <a:r>
              <a:rPr sz="1800" i="1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state,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whereas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designated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E</a:t>
            </a:r>
            <a:r>
              <a:rPr sz="1800" baseline="-20833" dirty="0">
                <a:latin typeface="Times New Roman"/>
                <a:cs typeface="Times New Roman"/>
              </a:rPr>
              <a:t>a</a:t>
            </a:r>
            <a:r>
              <a:rPr sz="1800" spc="187" baseline="-20833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called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i="1" spc="-10" dirty="0">
                <a:latin typeface="Times New Roman"/>
                <a:cs typeface="Times New Roman"/>
              </a:rPr>
              <a:t>antibonding</a:t>
            </a:r>
            <a:endParaRPr sz="1800">
              <a:latin typeface="Times New Roman"/>
              <a:cs typeface="Times New Roman"/>
            </a:endParaRPr>
          </a:p>
          <a:p>
            <a:pPr marL="50800">
              <a:lnSpc>
                <a:spcPts val="2135"/>
              </a:lnSpc>
            </a:pP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asymmetric</a:t>
            </a:r>
            <a:r>
              <a:rPr sz="1800" i="1" spc="-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state.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60"/>
              </a:spcBef>
            </a:pPr>
            <a:endParaRPr sz="1800">
              <a:latin typeface="Times New Roman"/>
              <a:cs typeface="Times New Roman"/>
            </a:endParaRPr>
          </a:p>
          <a:p>
            <a:pPr marL="5085080" marR="55880">
              <a:lnSpc>
                <a:spcPts val="2110"/>
              </a:lnSpc>
              <a:tabLst>
                <a:tab pos="8121650" algn="l"/>
                <a:tab pos="8623300" algn="l"/>
              </a:tabLst>
            </a:pP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baseline="-20833" dirty="0">
                <a:latin typeface="Times New Roman"/>
                <a:cs typeface="Times New Roman"/>
              </a:rPr>
              <a:t>1</a:t>
            </a:r>
            <a:r>
              <a:rPr sz="1800" spc="179" baseline="-20833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=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baseline="-20833" dirty="0">
                <a:latin typeface="Times New Roman"/>
                <a:cs typeface="Times New Roman"/>
              </a:rPr>
              <a:t>2</a:t>
            </a:r>
            <a:r>
              <a:rPr sz="1800" spc="-30" baseline="-20833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(for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symmetric</a:t>
            </a:r>
            <a:r>
              <a:rPr sz="1800" i="1" spc="-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state)</a:t>
            </a:r>
            <a:r>
              <a:rPr sz="1800" dirty="0">
                <a:latin typeface="Times New Roman"/>
                <a:cs typeface="Times New Roman"/>
              </a:rPr>
              <a:t>	</a:t>
            </a:r>
            <a:r>
              <a:rPr sz="1800" spc="-25" dirty="0">
                <a:latin typeface="Times New Roman"/>
                <a:cs typeface="Times New Roman"/>
              </a:rPr>
              <a:t>and</a:t>
            </a:r>
            <a:r>
              <a:rPr sz="1800" dirty="0">
                <a:latin typeface="Times New Roman"/>
                <a:cs typeface="Times New Roman"/>
              </a:rPr>
              <a:t>	a</a:t>
            </a:r>
            <a:r>
              <a:rPr sz="1800" baseline="-20833" dirty="0">
                <a:latin typeface="Times New Roman"/>
                <a:cs typeface="Times New Roman"/>
              </a:rPr>
              <a:t>1</a:t>
            </a:r>
            <a:r>
              <a:rPr sz="1800" spc="172" baseline="-20833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=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-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baseline="-20833" dirty="0">
                <a:latin typeface="Times New Roman"/>
                <a:cs typeface="Times New Roman"/>
              </a:rPr>
              <a:t>2</a:t>
            </a:r>
            <a:r>
              <a:rPr sz="1800" spc="-22" baseline="-20833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(for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anti</a:t>
            </a:r>
            <a:r>
              <a:rPr sz="1800" i="1" dirty="0">
                <a:latin typeface="Times New Roman"/>
                <a:cs typeface="Times New Roman"/>
              </a:rPr>
              <a:t>symmetric</a:t>
            </a:r>
            <a:r>
              <a:rPr sz="1800" i="1" spc="-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state) Therefore,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432041" y="1960880"/>
            <a:ext cx="206438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701040" algn="l"/>
                <a:tab pos="995044" algn="l"/>
                <a:tab pos="1653539" algn="l"/>
                <a:tab pos="1953895" algn="l"/>
              </a:tabLst>
            </a:pPr>
            <a:r>
              <a:rPr sz="1300" spc="30" dirty="0">
                <a:latin typeface="Cambria Math"/>
                <a:cs typeface="Cambria Math"/>
              </a:rPr>
              <a:t>𝑏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0" dirty="0">
                <a:latin typeface="Cambria Math"/>
                <a:cs typeface="Cambria Math"/>
              </a:rPr>
              <a:t>1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0" dirty="0">
                <a:latin typeface="Cambria Math"/>
                <a:cs typeface="Cambria Math"/>
              </a:rPr>
              <a:t>1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0" dirty="0">
                <a:latin typeface="Cambria Math"/>
                <a:cs typeface="Cambria Math"/>
              </a:rPr>
              <a:t>2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0" dirty="0">
                <a:latin typeface="Cambria Math"/>
                <a:cs typeface="Cambria Math"/>
              </a:rPr>
              <a:t>2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276594" y="1852676"/>
            <a:ext cx="24612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96240" algn="l"/>
                <a:tab pos="733425" algn="l"/>
                <a:tab pos="1012190" algn="l"/>
                <a:tab pos="1356360" algn="l"/>
                <a:tab pos="1680845" algn="l"/>
                <a:tab pos="1965960" algn="l"/>
                <a:tab pos="2277110" algn="l"/>
              </a:tabLst>
            </a:pPr>
            <a:r>
              <a:rPr sz="1800" spc="-50" dirty="0">
                <a:latin typeface="Cambria Math"/>
                <a:cs typeface="Cambria Math"/>
              </a:rPr>
              <a:t>𝜑</a:t>
            </a:r>
            <a:r>
              <a:rPr sz="1800" dirty="0">
                <a:latin typeface="Cambria Math"/>
                <a:cs typeface="Cambria Math"/>
              </a:rPr>
              <a:t>	</a:t>
            </a:r>
            <a:r>
              <a:rPr sz="1800" spc="-50" dirty="0">
                <a:latin typeface="Cambria Math"/>
                <a:cs typeface="Cambria Math"/>
              </a:rPr>
              <a:t>=</a:t>
            </a:r>
            <a:r>
              <a:rPr sz="1800" dirty="0">
                <a:latin typeface="Cambria Math"/>
                <a:cs typeface="Cambria Math"/>
              </a:rPr>
              <a:t>	</a:t>
            </a:r>
            <a:r>
              <a:rPr sz="1800" spc="-50" dirty="0">
                <a:latin typeface="Cambria Math"/>
                <a:cs typeface="Cambria Math"/>
              </a:rPr>
              <a:t>𝑎</a:t>
            </a:r>
            <a:r>
              <a:rPr sz="1800" dirty="0">
                <a:latin typeface="Cambria Math"/>
                <a:cs typeface="Cambria Math"/>
              </a:rPr>
              <a:t>	</a:t>
            </a:r>
            <a:r>
              <a:rPr sz="1800" spc="-50" dirty="0">
                <a:latin typeface="Cambria Math"/>
                <a:cs typeface="Cambria Math"/>
              </a:rPr>
              <a:t>∅</a:t>
            </a:r>
            <a:r>
              <a:rPr sz="1800" dirty="0">
                <a:latin typeface="Cambria Math"/>
                <a:cs typeface="Cambria Math"/>
              </a:rPr>
              <a:t>	</a:t>
            </a:r>
            <a:r>
              <a:rPr sz="1800" spc="-50" dirty="0">
                <a:latin typeface="Cambria Math"/>
                <a:cs typeface="Cambria Math"/>
              </a:rPr>
              <a:t>+</a:t>
            </a:r>
            <a:r>
              <a:rPr sz="1800" dirty="0">
                <a:latin typeface="Cambria Math"/>
                <a:cs typeface="Cambria Math"/>
              </a:rPr>
              <a:t>	</a:t>
            </a:r>
            <a:r>
              <a:rPr sz="1800" spc="-50" dirty="0">
                <a:latin typeface="Cambria Math"/>
                <a:cs typeface="Cambria Math"/>
              </a:rPr>
              <a:t>𝑎</a:t>
            </a:r>
            <a:r>
              <a:rPr sz="1800" dirty="0">
                <a:latin typeface="Cambria Math"/>
                <a:cs typeface="Cambria Math"/>
              </a:rPr>
              <a:t>	</a:t>
            </a:r>
            <a:r>
              <a:rPr sz="1800" spc="-50" dirty="0">
                <a:latin typeface="Cambria Math"/>
                <a:cs typeface="Cambria Math"/>
              </a:rPr>
              <a:t>∅</a:t>
            </a:r>
            <a:r>
              <a:rPr sz="1800" dirty="0">
                <a:latin typeface="Cambria Math"/>
                <a:cs typeface="Cambria Math"/>
              </a:rPr>
              <a:t>	</a:t>
            </a:r>
            <a:r>
              <a:rPr sz="1800" spc="-50" dirty="0">
                <a:latin typeface="Cambria Math"/>
                <a:cs typeface="Cambria Math"/>
              </a:rPr>
              <a:t>=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8839454" y="2020442"/>
            <a:ext cx="520065" cy="15240"/>
          </a:xfrm>
          <a:custGeom>
            <a:avLst/>
            <a:gdLst/>
            <a:ahLst/>
            <a:cxnLst/>
            <a:rect l="l" t="t" r="r" b="b"/>
            <a:pathLst>
              <a:path w="520065" h="15239">
                <a:moveTo>
                  <a:pt x="519683" y="0"/>
                </a:moveTo>
                <a:lnTo>
                  <a:pt x="0" y="0"/>
                </a:lnTo>
                <a:lnTo>
                  <a:pt x="0" y="15239"/>
                </a:lnTo>
                <a:lnTo>
                  <a:pt x="519683" y="15239"/>
                </a:lnTo>
                <a:lnTo>
                  <a:pt x="51968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9038335" y="1779524"/>
            <a:ext cx="12255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-50" dirty="0">
                <a:latin typeface="Cambria Math"/>
                <a:cs typeface="Cambria Math"/>
              </a:rPr>
              <a:t>1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8842375" y="2064257"/>
            <a:ext cx="516890" cy="161290"/>
          </a:xfrm>
          <a:custGeom>
            <a:avLst/>
            <a:gdLst/>
            <a:ahLst/>
            <a:cxnLst/>
            <a:rect l="l" t="t" r="r" b="b"/>
            <a:pathLst>
              <a:path w="516890" h="161289">
                <a:moveTo>
                  <a:pt x="117094" y="0"/>
                </a:moveTo>
                <a:lnTo>
                  <a:pt x="96139" y="0"/>
                </a:lnTo>
                <a:lnTo>
                  <a:pt x="55752" y="139700"/>
                </a:lnTo>
                <a:lnTo>
                  <a:pt x="26797" y="76200"/>
                </a:lnTo>
                <a:lnTo>
                  <a:pt x="0" y="88391"/>
                </a:lnTo>
                <a:lnTo>
                  <a:pt x="2540" y="94614"/>
                </a:lnTo>
                <a:lnTo>
                  <a:pt x="16382" y="88391"/>
                </a:lnTo>
                <a:lnTo>
                  <a:pt x="50292" y="161289"/>
                </a:lnTo>
                <a:lnTo>
                  <a:pt x="58166" y="161289"/>
                </a:lnTo>
                <a:lnTo>
                  <a:pt x="102234" y="10794"/>
                </a:lnTo>
                <a:lnTo>
                  <a:pt x="106806" y="10794"/>
                </a:lnTo>
                <a:lnTo>
                  <a:pt x="106806" y="11049"/>
                </a:lnTo>
                <a:lnTo>
                  <a:pt x="516763" y="11049"/>
                </a:lnTo>
                <a:lnTo>
                  <a:pt x="516763" y="380"/>
                </a:lnTo>
                <a:lnTo>
                  <a:pt x="117094" y="380"/>
                </a:lnTo>
                <a:lnTo>
                  <a:pt x="11709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669271" y="1960880"/>
            <a:ext cx="74612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635635" algn="l"/>
              </a:tabLst>
            </a:pPr>
            <a:r>
              <a:rPr sz="1300" spc="-50" dirty="0">
                <a:latin typeface="Cambria Math"/>
                <a:cs typeface="Cambria Math"/>
              </a:rPr>
              <a:t>1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0" dirty="0">
                <a:latin typeface="Cambria Math"/>
                <a:cs typeface="Cambria Math"/>
              </a:rPr>
              <a:t>2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436100" y="1852676"/>
            <a:ext cx="10839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52755" algn="l"/>
              </a:tabLst>
            </a:pPr>
            <a:r>
              <a:rPr sz="1800" spc="-25" dirty="0">
                <a:latin typeface="Cambria Math"/>
                <a:cs typeface="Cambria Math"/>
              </a:rPr>
              <a:t>(∅</a:t>
            </a:r>
            <a:r>
              <a:rPr sz="1800" dirty="0">
                <a:latin typeface="Cambria Math"/>
                <a:cs typeface="Cambria Math"/>
              </a:rPr>
              <a:t>	+</a:t>
            </a:r>
            <a:r>
              <a:rPr sz="1800" spc="400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∅</a:t>
            </a:r>
            <a:r>
              <a:rPr sz="1800" spc="440" dirty="0">
                <a:latin typeface="Cambria Math"/>
                <a:cs typeface="Cambria Math"/>
              </a:rPr>
              <a:t> </a:t>
            </a:r>
            <a:r>
              <a:rPr sz="1800" spc="-50" dirty="0">
                <a:latin typeface="Cambria Math"/>
                <a:cs typeface="Cambria Math"/>
              </a:rPr>
              <a:t>)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937752" y="1939544"/>
            <a:ext cx="433070" cy="604520"/>
          </a:xfrm>
          <a:prstGeom prst="rect">
            <a:avLst/>
          </a:prstGeom>
        </p:spPr>
        <p:txBody>
          <a:bodyPr vert="horz" wrap="square" lIns="0" tIns="1035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15"/>
              </a:spcBef>
            </a:pPr>
            <a:r>
              <a:rPr sz="1300" spc="-20" dirty="0">
                <a:latin typeface="Cambria Math"/>
                <a:cs typeface="Cambria Math"/>
              </a:rPr>
              <a:t>2+2𝑆</a:t>
            </a:r>
            <a:endParaRPr sz="1300">
              <a:latin typeface="Cambria Math"/>
              <a:cs typeface="Cambria Math"/>
            </a:endParaRPr>
          </a:p>
          <a:p>
            <a:pPr marL="112395">
              <a:lnSpc>
                <a:spcPct val="100000"/>
              </a:lnSpc>
              <a:spcBef>
                <a:spcPts val="720"/>
              </a:spcBef>
            </a:pPr>
            <a:r>
              <a:rPr sz="1300" spc="-50" dirty="0">
                <a:latin typeface="Cambria Math"/>
                <a:cs typeface="Cambria Math"/>
              </a:rPr>
              <a:t>1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477127" y="2498547"/>
            <a:ext cx="130810" cy="22732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40" dirty="0">
                <a:latin typeface="Cambria Math"/>
                <a:cs typeface="Cambria Math"/>
              </a:rPr>
              <a:t>𝑎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330822" y="2390343"/>
            <a:ext cx="57594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91795" algn="l"/>
              </a:tabLst>
            </a:pPr>
            <a:r>
              <a:rPr sz="1800" spc="-50" dirty="0">
                <a:latin typeface="Cambria Math"/>
                <a:cs typeface="Cambria Math"/>
              </a:rPr>
              <a:t>𝜑</a:t>
            </a:r>
            <a:r>
              <a:rPr sz="1800" dirty="0">
                <a:latin typeface="Cambria Math"/>
                <a:cs typeface="Cambria Math"/>
              </a:rPr>
              <a:t>	</a:t>
            </a:r>
            <a:r>
              <a:rPr sz="1800" spc="-50" dirty="0">
                <a:latin typeface="Cambria Math"/>
                <a:cs typeface="Cambria Math"/>
              </a:rPr>
              <a:t>=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170546" y="2498547"/>
            <a:ext cx="417195" cy="22732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306705" algn="l"/>
              </a:tabLst>
            </a:pPr>
            <a:r>
              <a:rPr sz="1300" spc="-50" dirty="0">
                <a:latin typeface="Cambria Math"/>
                <a:cs typeface="Cambria Math"/>
              </a:rPr>
              <a:t>1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0" dirty="0">
                <a:latin typeface="Cambria Math"/>
                <a:cs typeface="Cambria Math"/>
              </a:rPr>
              <a:t>1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047103" y="2390343"/>
            <a:ext cx="76962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91465" algn="l"/>
                <a:tab pos="585470" algn="l"/>
              </a:tabLst>
            </a:pPr>
            <a:r>
              <a:rPr sz="1800" spc="-50" dirty="0">
                <a:latin typeface="Cambria Math"/>
                <a:cs typeface="Cambria Math"/>
              </a:rPr>
              <a:t>𝑎</a:t>
            </a:r>
            <a:r>
              <a:rPr sz="1800" dirty="0">
                <a:latin typeface="Cambria Math"/>
                <a:cs typeface="Cambria Math"/>
              </a:rPr>
              <a:t>	</a:t>
            </a:r>
            <a:r>
              <a:rPr sz="1800" spc="-50" dirty="0">
                <a:latin typeface="Cambria Math"/>
                <a:cs typeface="Cambria Math"/>
              </a:rPr>
              <a:t>∅</a:t>
            </a:r>
            <a:r>
              <a:rPr sz="1800" dirty="0">
                <a:latin typeface="Cambria Math"/>
                <a:cs typeface="Cambria Math"/>
              </a:rPr>
              <a:t>	</a:t>
            </a:r>
            <a:r>
              <a:rPr sz="1800" spc="-50" dirty="0">
                <a:latin typeface="Cambria Math"/>
                <a:cs typeface="Cambria Math"/>
              </a:rPr>
              <a:t>−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072755" y="2498547"/>
            <a:ext cx="421640" cy="22732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311150" algn="l"/>
              </a:tabLst>
            </a:pPr>
            <a:r>
              <a:rPr sz="1300" spc="-50" dirty="0">
                <a:latin typeface="Cambria Math"/>
                <a:cs typeface="Cambria Math"/>
              </a:rPr>
              <a:t>2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0" dirty="0">
                <a:latin typeface="Cambria Math"/>
                <a:cs typeface="Cambria Math"/>
              </a:rPr>
              <a:t>2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944739" y="2390343"/>
            <a:ext cx="79248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95910" algn="l"/>
                <a:tab pos="608330" algn="l"/>
              </a:tabLst>
            </a:pPr>
            <a:r>
              <a:rPr sz="1800" spc="-50" dirty="0">
                <a:latin typeface="Cambria Math"/>
                <a:cs typeface="Cambria Math"/>
              </a:rPr>
              <a:t>𝑎</a:t>
            </a:r>
            <a:r>
              <a:rPr sz="1800" dirty="0">
                <a:latin typeface="Cambria Math"/>
                <a:cs typeface="Cambria Math"/>
              </a:rPr>
              <a:t>	</a:t>
            </a:r>
            <a:r>
              <a:rPr sz="1800" spc="-50" dirty="0">
                <a:latin typeface="Cambria Math"/>
                <a:cs typeface="Cambria Math"/>
              </a:rPr>
              <a:t>∅</a:t>
            </a:r>
            <a:r>
              <a:rPr sz="1800" dirty="0">
                <a:latin typeface="Cambria Math"/>
                <a:cs typeface="Cambria Math"/>
              </a:rPr>
              <a:t>	</a:t>
            </a:r>
            <a:r>
              <a:rPr sz="1800" spc="-50" dirty="0">
                <a:latin typeface="Cambria Math"/>
                <a:cs typeface="Cambria Math"/>
              </a:rPr>
              <a:t>=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8838819" y="2558414"/>
            <a:ext cx="520065" cy="205104"/>
          </a:xfrm>
          <a:custGeom>
            <a:avLst/>
            <a:gdLst/>
            <a:ahLst/>
            <a:cxnLst/>
            <a:rect l="l" t="t" r="r" b="b"/>
            <a:pathLst>
              <a:path w="520065" h="205105">
                <a:moveTo>
                  <a:pt x="519684" y="44196"/>
                </a:moveTo>
                <a:lnTo>
                  <a:pt x="119888" y="44196"/>
                </a:lnTo>
                <a:lnTo>
                  <a:pt x="119888" y="43688"/>
                </a:lnTo>
                <a:lnTo>
                  <a:pt x="99060" y="43688"/>
                </a:lnTo>
                <a:lnTo>
                  <a:pt x="58674" y="183388"/>
                </a:lnTo>
                <a:lnTo>
                  <a:pt x="29718" y="119888"/>
                </a:lnTo>
                <a:lnTo>
                  <a:pt x="2921" y="132207"/>
                </a:lnTo>
                <a:lnTo>
                  <a:pt x="5461" y="138303"/>
                </a:lnTo>
                <a:lnTo>
                  <a:pt x="19304" y="132207"/>
                </a:lnTo>
                <a:lnTo>
                  <a:pt x="53213" y="205105"/>
                </a:lnTo>
                <a:lnTo>
                  <a:pt x="61087" y="205105"/>
                </a:lnTo>
                <a:lnTo>
                  <a:pt x="105156" y="54610"/>
                </a:lnTo>
                <a:lnTo>
                  <a:pt x="109728" y="54610"/>
                </a:lnTo>
                <a:lnTo>
                  <a:pt x="109728" y="54864"/>
                </a:lnTo>
                <a:lnTo>
                  <a:pt x="519684" y="54864"/>
                </a:lnTo>
                <a:lnTo>
                  <a:pt x="519684" y="44196"/>
                </a:lnTo>
                <a:close/>
              </a:path>
              <a:path w="520065" h="205105">
                <a:moveTo>
                  <a:pt x="519684" y="0"/>
                </a:moveTo>
                <a:lnTo>
                  <a:pt x="0" y="0"/>
                </a:lnTo>
                <a:lnTo>
                  <a:pt x="0" y="15240"/>
                </a:lnTo>
                <a:lnTo>
                  <a:pt x="519684" y="15240"/>
                </a:lnTo>
                <a:lnTo>
                  <a:pt x="5196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8937117" y="2565603"/>
            <a:ext cx="434340" cy="22732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-20" dirty="0">
                <a:latin typeface="Cambria Math"/>
                <a:cs typeface="Cambria Math"/>
              </a:rPr>
              <a:t>2−2𝑆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9410065" y="2390343"/>
            <a:ext cx="108458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mbria Math"/>
                <a:cs typeface="Cambria Math"/>
              </a:rPr>
              <a:t>(∅</a:t>
            </a:r>
            <a:r>
              <a:rPr sz="1950" baseline="-14957" dirty="0">
                <a:latin typeface="Cambria Math"/>
                <a:cs typeface="Cambria Math"/>
              </a:rPr>
              <a:t>1</a:t>
            </a:r>
            <a:r>
              <a:rPr sz="1950" spc="247" baseline="-14957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−</a:t>
            </a:r>
            <a:r>
              <a:rPr sz="1800" spc="390" dirty="0">
                <a:latin typeface="Cambria Math"/>
                <a:cs typeface="Cambria Math"/>
              </a:rPr>
              <a:t> </a:t>
            </a:r>
            <a:r>
              <a:rPr sz="1800" spc="-25" dirty="0">
                <a:latin typeface="Cambria Math"/>
                <a:cs typeface="Cambria Math"/>
              </a:rPr>
              <a:t>∅</a:t>
            </a:r>
            <a:r>
              <a:rPr sz="1950" spc="-37" baseline="-14957" dirty="0">
                <a:latin typeface="Cambria Math"/>
                <a:cs typeface="Cambria Math"/>
              </a:rPr>
              <a:t>2</a:t>
            </a:r>
            <a:r>
              <a:rPr sz="1800" spc="-25" dirty="0">
                <a:latin typeface="Cambria Math"/>
                <a:cs typeface="Cambria Math"/>
              </a:rPr>
              <a:t>)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5268467" y="3643884"/>
            <a:ext cx="40640" cy="266065"/>
          </a:xfrm>
          <a:custGeom>
            <a:avLst/>
            <a:gdLst/>
            <a:ahLst/>
            <a:cxnLst/>
            <a:rect l="l" t="t" r="r" b="b"/>
            <a:pathLst>
              <a:path w="40639" h="266064">
                <a:moveTo>
                  <a:pt x="40132" y="0"/>
                </a:moveTo>
                <a:lnTo>
                  <a:pt x="0" y="265684"/>
                </a:lnTo>
              </a:path>
            </a:pathLst>
          </a:custGeom>
          <a:ln w="6096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95142" y="-41960"/>
            <a:ext cx="6822440" cy="7943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64160" algn="ctr">
              <a:lnSpc>
                <a:spcPts val="3745"/>
              </a:lnSpc>
              <a:spcBef>
                <a:spcPts val="105"/>
              </a:spcBef>
            </a:pPr>
            <a:r>
              <a:rPr spc="-25" dirty="0"/>
              <a:t>Molecular</a:t>
            </a:r>
            <a:r>
              <a:rPr spc="-125" dirty="0"/>
              <a:t> </a:t>
            </a:r>
            <a:r>
              <a:rPr spc="-25" dirty="0"/>
              <a:t>Orbital</a:t>
            </a:r>
            <a:r>
              <a:rPr spc="-120" dirty="0"/>
              <a:t> </a:t>
            </a:r>
            <a:r>
              <a:rPr spc="-10" dirty="0"/>
              <a:t>Theory</a:t>
            </a:r>
          </a:p>
          <a:p>
            <a:pPr marL="12700">
              <a:lnSpc>
                <a:spcPts val="2305"/>
              </a:lnSpc>
            </a:pPr>
            <a:r>
              <a:rPr sz="2000" b="1" spc="-10" dirty="0">
                <a:solidFill>
                  <a:srgbClr val="FF0000"/>
                </a:solidFill>
                <a:latin typeface="Calibri"/>
                <a:cs typeface="Calibri"/>
              </a:rPr>
              <a:t>Difference</a:t>
            </a:r>
            <a:r>
              <a:rPr sz="2000" b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FF0000"/>
                </a:solidFill>
                <a:latin typeface="Calibri"/>
                <a:cs typeface="Calibri"/>
              </a:rPr>
              <a:t>between</a:t>
            </a:r>
            <a:r>
              <a:rPr sz="2000" b="1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FF0000"/>
                </a:solidFill>
                <a:latin typeface="Calibri"/>
                <a:cs typeface="Calibri"/>
              </a:rPr>
              <a:t>Bonding</a:t>
            </a:r>
            <a:r>
              <a:rPr sz="2000" b="1" spc="-6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sz="2000" b="1" spc="-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FF0000"/>
                </a:solidFill>
                <a:latin typeface="Calibri"/>
                <a:cs typeface="Calibri"/>
              </a:rPr>
              <a:t>Antibonding</a:t>
            </a:r>
            <a:r>
              <a:rPr sz="2000" b="1" spc="-7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FF0000"/>
                </a:solidFill>
                <a:latin typeface="Calibri"/>
                <a:cs typeface="Calibri"/>
              </a:rPr>
              <a:t>molecular</a:t>
            </a:r>
            <a:r>
              <a:rPr sz="2000" b="1" spc="-6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FF0000"/>
                </a:solidFill>
                <a:latin typeface="Calibri"/>
                <a:cs typeface="Calibri"/>
              </a:rPr>
              <a:t>orbitals</a:t>
            </a:r>
            <a:endParaRPr sz="20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12952" y="997203"/>
          <a:ext cx="11307445" cy="55606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48325"/>
                <a:gridCol w="5659120"/>
              </a:tblGrid>
              <a:tr h="457200"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2000" b="1" dirty="0">
                          <a:latin typeface="Calibri"/>
                          <a:cs typeface="Calibri"/>
                        </a:rPr>
                        <a:t>Bonding</a:t>
                      </a:r>
                      <a:r>
                        <a:rPr sz="20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5" dirty="0">
                          <a:latin typeface="Calibri"/>
                          <a:cs typeface="Calibri"/>
                        </a:rPr>
                        <a:t>MO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88900" marB="0">
                    <a:lnR w="19050">
                      <a:solidFill>
                        <a:srgbClr val="FF0000"/>
                      </a:solidFill>
                      <a:prstDash val="solid"/>
                    </a:lnR>
                    <a:lnT w="12700">
                      <a:solidFill>
                        <a:srgbClr val="EC7C30"/>
                      </a:solidFill>
                      <a:prstDash val="solid"/>
                    </a:lnT>
                    <a:lnB w="12700">
                      <a:solidFill>
                        <a:srgbClr val="EC7C3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2000" b="1" dirty="0">
                          <a:latin typeface="Calibri"/>
                          <a:cs typeface="Calibri"/>
                        </a:rPr>
                        <a:t>Antibonding</a:t>
                      </a:r>
                      <a:r>
                        <a:rPr sz="2000" b="1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5" dirty="0">
                          <a:latin typeface="Calibri"/>
                          <a:cs typeface="Calibri"/>
                        </a:rPr>
                        <a:t>MO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88900" marB="0">
                    <a:lnL w="19050">
                      <a:solidFill>
                        <a:srgbClr val="FF0000"/>
                      </a:solidFill>
                      <a:prstDash val="solid"/>
                    </a:lnL>
                    <a:lnT w="12700">
                      <a:solidFill>
                        <a:srgbClr val="EC7C30"/>
                      </a:solidFill>
                      <a:prstDash val="solid"/>
                    </a:lnT>
                    <a:lnB w="12700">
                      <a:solidFill>
                        <a:srgbClr val="EC7C30"/>
                      </a:solidFill>
                      <a:prstDash val="soli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It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formed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by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addition</a:t>
                      </a:r>
                      <a:r>
                        <a:rPr sz="2000" b="1" spc="-6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overlap</a:t>
                      </a:r>
                      <a:r>
                        <a:rPr sz="2000" b="1" spc="-3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atomic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orbitals.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88900" marB="0">
                    <a:lnR w="19050">
                      <a:solidFill>
                        <a:srgbClr val="FF0000"/>
                      </a:solidFill>
                      <a:prstDash val="solid"/>
                    </a:lnR>
                    <a:lnT w="12700">
                      <a:solidFill>
                        <a:srgbClr val="EC7C30"/>
                      </a:solidFill>
                      <a:prstDash val="solid"/>
                    </a:lnT>
                    <a:solidFill>
                      <a:srgbClr val="EC7C30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It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formed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by</a:t>
                      </a:r>
                      <a:r>
                        <a:rPr sz="20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subtraction</a:t>
                      </a:r>
                      <a:r>
                        <a:rPr sz="19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overlap</a:t>
                      </a:r>
                      <a:r>
                        <a:rPr sz="1900" b="1" spc="-5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atomic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orbitals.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88900" marB="0">
                    <a:lnL w="19050">
                      <a:solidFill>
                        <a:srgbClr val="FF0000"/>
                      </a:solidFill>
                      <a:prstDash val="solid"/>
                    </a:lnL>
                    <a:lnT w="12700">
                      <a:solidFill>
                        <a:srgbClr val="EC7C30"/>
                      </a:solidFill>
                      <a:prstDash val="solid"/>
                    </a:lnT>
                    <a:solidFill>
                      <a:srgbClr val="EC7C30">
                        <a:alpha val="19999"/>
                      </a:srgbClr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wave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function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bonding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MO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given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by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3810" algn="ctr">
                        <a:lnSpc>
                          <a:spcPts val="2305"/>
                        </a:lnSpc>
                        <a:spcBef>
                          <a:spcPts val="1695"/>
                        </a:spcBef>
                      </a:pPr>
                      <a:r>
                        <a:rPr sz="3000" b="1" baseline="13888" dirty="0">
                          <a:latin typeface="Calibri"/>
                          <a:cs typeface="Calibri"/>
                        </a:rPr>
                        <a:t>ψ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(MO)</a:t>
                      </a:r>
                      <a:r>
                        <a:rPr sz="1300" b="1" spc="1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000" b="1" baseline="13888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3000" b="1" spc="15" baseline="13888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000" b="1" baseline="13888" dirty="0">
                          <a:latin typeface="Calibri"/>
                          <a:cs typeface="Calibri"/>
                        </a:rPr>
                        <a:t>ψ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b="1" spc="1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000" b="1" baseline="13888" dirty="0">
                          <a:latin typeface="Calibri"/>
                          <a:cs typeface="Calibri"/>
                        </a:rPr>
                        <a:t>+</a:t>
                      </a:r>
                      <a:r>
                        <a:rPr sz="3000" b="1" spc="15" baseline="13888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000" b="1" spc="-37" baseline="13888" dirty="0">
                          <a:latin typeface="Calibri"/>
                          <a:cs typeface="Calibri"/>
                        </a:rPr>
                        <a:t>ψ</a:t>
                      </a:r>
                      <a:r>
                        <a:rPr sz="1300" b="1" spc="-25" dirty="0">
                          <a:latin typeface="Calibri"/>
                          <a:cs typeface="Calibri"/>
                        </a:rPr>
                        <a:t>B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88900" marB="0">
                    <a:lnR w="19050">
                      <a:solidFill>
                        <a:srgbClr val="FF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wave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function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antibonding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MO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given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by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62865" algn="ctr">
                        <a:lnSpc>
                          <a:spcPct val="100000"/>
                        </a:lnSpc>
                        <a:spcBef>
                          <a:spcPts val="1200"/>
                        </a:spcBef>
                      </a:pPr>
                      <a:r>
                        <a:rPr sz="2000" b="1" dirty="0">
                          <a:latin typeface="Calibri"/>
                          <a:cs typeface="Calibri"/>
                        </a:rPr>
                        <a:t>ψ*</a:t>
                      </a:r>
                      <a:r>
                        <a:rPr sz="1950" b="1" baseline="-21367" dirty="0">
                          <a:latin typeface="Calibri"/>
                          <a:cs typeface="Calibri"/>
                        </a:rPr>
                        <a:t>(MO)</a:t>
                      </a:r>
                      <a:r>
                        <a:rPr sz="1950" b="1" spc="254" baseline="-2136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=</a:t>
                      </a:r>
                      <a:r>
                        <a:rPr sz="20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ψ</a:t>
                      </a:r>
                      <a:r>
                        <a:rPr sz="1950" b="1" baseline="-21367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950" b="1" spc="262" baseline="-21367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–</a:t>
                      </a:r>
                      <a:r>
                        <a:rPr sz="20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5" dirty="0">
                          <a:latin typeface="Calibri"/>
                          <a:cs typeface="Calibri"/>
                        </a:rPr>
                        <a:t>ψ</a:t>
                      </a:r>
                      <a:r>
                        <a:rPr sz="1950" b="1" spc="-37" baseline="-21367" dirty="0">
                          <a:latin typeface="Calibri"/>
                          <a:cs typeface="Calibri"/>
                        </a:rPr>
                        <a:t>B</a:t>
                      </a:r>
                      <a:endParaRPr sz="1950" baseline="-21367">
                        <a:latin typeface="Calibri"/>
                        <a:cs typeface="Calibri"/>
                      </a:endParaRPr>
                    </a:p>
                  </a:txBody>
                  <a:tcPr marL="0" marR="0" marT="88900" marB="0">
                    <a:lnL w="19050">
                      <a:solidFill>
                        <a:srgbClr val="FF0000"/>
                      </a:solidFill>
                      <a:prstDash val="solid"/>
                    </a:ln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Its</a:t>
                      </a:r>
                      <a:r>
                        <a:rPr sz="2000" spc="20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formation</a:t>
                      </a:r>
                      <a:r>
                        <a:rPr sz="2000" spc="2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takes</a:t>
                      </a:r>
                      <a:r>
                        <a:rPr sz="2000" spc="20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place</a:t>
                      </a:r>
                      <a:r>
                        <a:rPr sz="2000" spc="2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when</a:t>
                      </a:r>
                      <a:r>
                        <a:rPr sz="2000" spc="2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2000" spc="2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lobes</a:t>
                      </a:r>
                      <a:r>
                        <a:rPr sz="2000" b="1" spc="19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2000" b="1" spc="2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atomic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1200"/>
                        </a:spcBef>
                      </a:pPr>
                      <a:r>
                        <a:rPr sz="2000" b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orbitals</a:t>
                      </a:r>
                      <a:r>
                        <a:rPr sz="2000" b="1" spc="-6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2000" b="1" spc="-4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same</a:t>
                      </a:r>
                      <a:r>
                        <a:rPr sz="2000" b="1" spc="-5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signs.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89535" marB="0">
                    <a:lnR w="19050">
                      <a:solidFill>
                        <a:srgbClr val="FF0000"/>
                      </a:solidFill>
                      <a:prstDash val="solid"/>
                    </a:lnR>
                    <a:solidFill>
                      <a:srgbClr val="EC7C30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Its</a:t>
                      </a:r>
                      <a:r>
                        <a:rPr sz="2000" spc="20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formation</a:t>
                      </a:r>
                      <a:r>
                        <a:rPr sz="2000" spc="2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takes</a:t>
                      </a:r>
                      <a:r>
                        <a:rPr sz="2000" spc="20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place</a:t>
                      </a:r>
                      <a:r>
                        <a:rPr sz="2000" spc="2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when</a:t>
                      </a:r>
                      <a:r>
                        <a:rPr sz="2000" spc="2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2000" spc="2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lobes</a:t>
                      </a:r>
                      <a:r>
                        <a:rPr sz="2000" b="1" spc="19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2000" b="1" spc="2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atomic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74295">
                        <a:lnSpc>
                          <a:spcPct val="100000"/>
                        </a:lnSpc>
                        <a:spcBef>
                          <a:spcPts val="1200"/>
                        </a:spcBef>
                      </a:pPr>
                      <a:r>
                        <a:rPr sz="2000" b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orbitals</a:t>
                      </a:r>
                      <a:r>
                        <a:rPr sz="2000" b="1" spc="-85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2000" b="1" spc="-6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different</a:t>
                      </a:r>
                      <a:r>
                        <a:rPr sz="2000" b="1" spc="-6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FF"/>
                          </a:solidFill>
                          <a:latin typeface="Calibri"/>
                          <a:cs typeface="Calibri"/>
                        </a:rPr>
                        <a:t>signs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.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89535" marB="0">
                    <a:lnL w="19050">
                      <a:solidFill>
                        <a:srgbClr val="FF0000"/>
                      </a:solidFill>
                      <a:prstDash val="solid"/>
                    </a:lnL>
                    <a:solidFill>
                      <a:srgbClr val="EC7C30">
                        <a:alpha val="19999"/>
                      </a:srgbClr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2000" spc="4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energy</a:t>
                      </a:r>
                      <a:r>
                        <a:rPr sz="2000" b="1" spc="434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2000" b="1" spc="45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bonding</a:t>
                      </a:r>
                      <a:r>
                        <a:rPr sz="2000" b="1" spc="434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MO</a:t>
                      </a:r>
                      <a:r>
                        <a:rPr sz="2000" b="1" spc="42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2000" b="1" spc="434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lower</a:t>
                      </a:r>
                      <a:r>
                        <a:rPr sz="2000" b="1" spc="42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than</a:t>
                      </a:r>
                      <a:r>
                        <a:rPr sz="2000" spc="4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that</a:t>
                      </a:r>
                      <a:r>
                        <a:rPr sz="2000" spc="43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of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120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atomic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orbitals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from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which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it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formed.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89535" marB="0">
                    <a:lnR w="19050">
                      <a:solidFill>
                        <a:srgbClr val="FF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2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energy</a:t>
                      </a:r>
                      <a:r>
                        <a:rPr sz="2000" b="1" spc="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2000" b="1" spc="1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antibonding MO</a:t>
                      </a:r>
                      <a:r>
                        <a:rPr sz="2000" b="1" spc="10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2000" b="1" spc="1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higher</a:t>
                      </a:r>
                      <a:r>
                        <a:rPr sz="2000" b="1" spc="1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than</a:t>
                      </a:r>
                      <a:r>
                        <a:rPr sz="2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that</a:t>
                      </a:r>
                      <a:r>
                        <a:rPr sz="2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of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74295">
                        <a:lnSpc>
                          <a:spcPct val="100000"/>
                        </a:lnSpc>
                        <a:spcBef>
                          <a:spcPts val="120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atomic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orbitals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from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which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it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is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formed.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89535" marB="0">
                    <a:lnL w="19050">
                      <a:solidFill>
                        <a:srgbClr val="FF0000"/>
                      </a:solidFill>
                      <a:prstDash val="solid"/>
                    </a:lnL>
                  </a:tcPr>
                </a:tc>
              </a:tr>
              <a:tr h="988694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2000" spc="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9900"/>
                          </a:solidFill>
                          <a:latin typeface="Calibri"/>
                          <a:cs typeface="Calibri"/>
                        </a:rPr>
                        <a:t>electron</a:t>
                      </a:r>
                      <a:r>
                        <a:rPr sz="2000" b="1" spc="270" dirty="0">
                          <a:solidFill>
                            <a:srgbClr val="0099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9900"/>
                          </a:solidFill>
                          <a:latin typeface="Calibri"/>
                          <a:cs typeface="Calibri"/>
                        </a:rPr>
                        <a:t>density</a:t>
                      </a:r>
                      <a:r>
                        <a:rPr sz="2000" b="1" spc="254" dirty="0">
                          <a:solidFill>
                            <a:srgbClr val="0099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9900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2000" b="1" spc="260" dirty="0">
                          <a:solidFill>
                            <a:srgbClr val="0099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9900"/>
                          </a:solidFill>
                          <a:latin typeface="Calibri"/>
                          <a:cs typeface="Calibri"/>
                        </a:rPr>
                        <a:t>high</a:t>
                      </a:r>
                      <a:r>
                        <a:rPr sz="2000" b="1" spc="270" dirty="0">
                          <a:solidFill>
                            <a:srgbClr val="0099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2000" spc="2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2000" spc="2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region</a:t>
                      </a:r>
                      <a:r>
                        <a:rPr sz="2000" spc="2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between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120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nuclei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bonded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atoms.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89535" marB="0">
                    <a:lnR w="19050">
                      <a:solidFill>
                        <a:srgbClr val="FF0000"/>
                      </a:solidFill>
                      <a:prstDash val="solid"/>
                    </a:lnR>
                    <a:solidFill>
                      <a:srgbClr val="EC7C30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2000" spc="3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9900"/>
                          </a:solidFill>
                          <a:latin typeface="Calibri"/>
                          <a:cs typeface="Calibri"/>
                        </a:rPr>
                        <a:t>electron</a:t>
                      </a:r>
                      <a:r>
                        <a:rPr sz="2000" b="1" spc="330" dirty="0">
                          <a:solidFill>
                            <a:srgbClr val="0099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9900"/>
                          </a:solidFill>
                          <a:latin typeface="Calibri"/>
                          <a:cs typeface="Calibri"/>
                        </a:rPr>
                        <a:t>density</a:t>
                      </a:r>
                      <a:r>
                        <a:rPr sz="2000" b="1" spc="330" dirty="0">
                          <a:solidFill>
                            <a:srgbClr val="0099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9900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2000" b="1" spc="335" dirty="0">
                          <a:solidFill>
                            <a:srgbClr val="0099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9900"/>
                          </a:solidFill>
                          <a:latin typeface="Calibri"/>
                          <a:cs typeface="Calibri"/>
                        </a:rPr>
                        <a:t>low</a:t>
                      </a:r>
                      <a:r>
                        <a:rPr sz="2000" b="1" spc="320" dirty="0">
                          <a:solidFill>
                            <a:srgbClr val="0099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2000" spc="3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2000" spc="3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region</a:t>
                      </a:r>
                      <a:r>
                        <a:rPr sz="2000" spc="3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between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74295">
                        <a:lnSpc>
                          <a:spcPct val="100000"/>
                        </a:lnSpc>
                        <a:spcBef>
                          <a:spcPts val="120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nuclei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bonded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atoms.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89535" marB="0">
                    <a:lnL w="19050">
                      <a:solidFill>
                        <a:srgbClr val="FF0000"/>
                      </a:solidFill>
                      <a:prstDash val="solid"/>
                    </a:lnL>
                    <a:solidFill>
                      <a:srgbClr val="EC7C30">
                        <a:alpha val="19999"/>
                      </a:srgbClr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Every</a:t>
                      </a:r>
                      <a:r>
                        <a:rPr sz="2000" spc="2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electron</a:t>
                      </a:r>
                      <a:r>
                        <a:rPr sz="2000" spc="2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2000" spc="2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bonding</a:t>
                      </a:r>
                      <a:r>
                        <a:rPr sz="2000" spc="2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MO</a:t>
                      </a:r>
                      <a:r>
                        <a:rPr sz="2000" spc="2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contributes</a:t>
                      </a:r>
                      <a:r>
                        <a:rPr sz="2000" b="1" spc="29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towards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120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20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attractive</a:t>
                      </a:r>
                      <a:r>
                        <a:rPr sz="20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force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.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90170" marB="0">
                    <a:lnR w="19050">
                      <a:solidFill>
                        <a:srgbClr val="FF0000"/>
                      </a:solidFill>
                      <a:prstDash val="solid"/>
                    </a:lnR>
                    <a:lnB w="12700">
                      <a:solidFill>
                        <a:srgbClr val="EC7C3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Every</a:t>
                      </a:r>
                      <a:r>
                        <a:rPr sz="2000" spc="4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electron</a:t>
                      </a:r>
                      <a:r>
                        <a:rPr sz="2000" spc="4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2000" spc="4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antibonding</a:t>
                      </a:r>
                      <a:r>
                        <a:rPr sz="2000" spc="4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contributes</a:t>
                      </a:r>
                      <a:r>
                        <a:rPr sz="2000" b="1" spc="40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towards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74295">
                        <a:lnSpc>
                          <a:spcPct val="100000"/>
                        </a:lnSpc>
                        <a:spcBef>
                          <a:spcPts val="1200"/>
                        </a:spcBef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repulsive</a:t>
                      </a:r>
                      <a:r>
                        <a:rPr sz="20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force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.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90170" marB="0">
                    <a:lnL w="19050">
                      <a:solidFill>
                        <a:srgbClr val="FF0000"/>
                      </a:solidFill>
                      <a:prstDash val="solid"/>
                    </a:lnL>
                    <a:lnB w="12700">
                      <a:solidFill>
                        <a:srgbClr val="EC7C3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4163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Molecular</a:t>
            </a:r>
            <a:r>
              <a:rPr spc="-114" dirty="0"/>
              <a:t> </a:t>
            </a:r>
            <a:r>
              <a:rPr spc="-25" dirty="0"/>
              <a:t>Orbital</a:t>
            </a:r>
            <a:r>
              <a:rPr spc="-110" dirty="0"/>
              <a:t> </a:t>
            </a:r>
            <a:r>
              <a:rPr spc="-10" dirty="0"/>
              <a:t>Theory</a:t>
            </a:r>
            <a:r>
              <a:rPr spc="-125" dirty="0"/>
              <a:t> </a:t>
            </a:r>
            <a:r>
              <a:rPr sz="2400" dirty="0">
                <a:solidFill>
                  <a:srgbClr val="001F5F"/>
                </a:solidFill>
              </a:rPr>
              <a:t>–</a:t>
            </a:r>
            <a:r>
              <a:rPr sz="2400" spc="-60" dirty="0">
                <a:solidFill>
                  <a:srgbClr val="001F5F"/>
                </a:solidFill>
              </a:rPr>
              <a:t> </a:t>
            </a:r>
            <a:r>
              <a:rPr sz="2400" spc="-20" dirty="0">
                <a:solidFill>
                  <a:srgbClr val="001F5F"/>
                </a:solidFill>
              </a:rPr>
              <a:t>Orbital</a:t>
            </a:r>
            <a:r>
              <a:rPr sz="2400" spc="-80" dirty="0">
                <a:solidFill>
                  <a:srgbClr val="001F5F"/>
                </a:solidFill>
              </a:rPr>
              <a:t> </a:t>
            </a:r>
            <a:r>
              <a:rPr sz="2400" spc="-10" dirty="0">
                <a:solidFill>
                  <a:srgbClr val="001F5F"/>
                </a:solidFill>
              </a:rPr>
              <a:t>overlapping</a:t>
            </a:r>
            <a:endParaRPr sz="24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3275" y="405384"/>
            <a:ext cx="6528816" cy="506730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470712" y="425958"/>
            <a:ext cx="137731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16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1600" b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orbital</a:t>
            </a:r>
            <a:r>
              <a:rPr sz="1600" b="1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25" dirty="0">
                <a:solidFill>
                  <a:srgbClr val="FF0000"/>
                </a:solidFill>
                <a:latin typeface="Calibri"/>
                <a:cs typeface="Calibri"/>
              </a:rPr>
              <a:t>MO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5312" y="1975485"/>
            <a:ext cx="157480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1575" b="1" baseline="-21164" dirty="0">
                <a:solidFill>
                  <a:srgbClr val="FF0000"/>
                </a:solidFill>
                <a:latin typeface="Calibri"/>
                <a:cs typeface="Calibri"/>
              </a:rPr>
              <a:t>x</a:t>
            </a:r>
            <a:r>
              <a:rPr sz="1575" b="1" spc="150" baseline="-21164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1575" b="1" baseline="-21164" dirty="0">
                <a:solidFill>
                  <a:srgbClr val="FF0000"/>
                </a:solidFill>
                <a:latin typeface="Calibri"/>
                <a:cs typeface="Calibri"/>
              </a:rPr>
              <a:t>x</a:t>
            </a:r>
            <a:r>
              <a:rPr sz="1575" b="1" spc="135" baseline="-21164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orbital</a:t>
            </a:r>
            <a:r>
              <a:rPr sz="16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25" dirty="0">
                <a:solidFill>
                  <a:srgbClr val="FF0000"/>
                </a:solidFill>
                <a:latin typeface="Calibri"/>
                <a:cs typeface="Calibri"/>
              </a:rPr>
              <a:t>MO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45312" y="3462985"/>
            <a:ext cx="158115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1575" b="1" baseline="-21164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1575" b="1" spc="157" baseline="-21164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– P</a:t>
            </a:r>
            <a:r>
              <a:rPr sz="1575" b="1" baseline="-21164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1575" b="1" spc="150" baseline="-21164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orbital</a:t>
            </a:r>
            <a:r>
              <a:rPr sz="16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25" dirty="0">
                <a:solidFill>
                  <a:srgbClr val="FF0000"/>
                </a:solidFill>
                <a:latin typeface="Calibri"/>
                <a:cs typeface="Calibri"/>
              </a:rPr>
              <a:t>MO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590153" y="2725673"/>
            <a:ext cx="15576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1575" b="1" baseline="-21164" dirty="0">
                <a:solidFill>
                  <a:srgbClr val="FF0000"/>
                </a:solidFill>
                <a:latin typeface="Calibri"/>
                <a:cs typeface="Calibri"/>
              </a:rPr>
              <a:t>z</a:t>
            </a:r>
            <a:r>
              <a:rPr sz="1575" b="1" spc="150" baseline="-21164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1575" b="1" baseline="-21164" dirty="0">
                <a:solidFill>
                  <a:srgbClr val="FF0000"/>
                </a:solidFill>
                <a:latin typeface="Calibri"/>
                <a:cs typeface="Calibri"/>
              </a:rPr>
              <a:t>z</a:t>
            </a:r>
            <a:r>
              <a:rPr sz="1575" b="1" spc="165" baseline="-21164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orbital</a:t>
            </a:r>
            <a:r>
              <a:rPr sz="1600" b="1" spc="-25" dirty="0">
                <a:solidFill>
                  <a:srgbClr val="FF0000"/>
                </a:solidFill>
                <a:latin typeface="Calibri"/>
                <a:cs typeface="Calibri"/>
              </a:rPr>
              <a:t> MO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391668" y="986027"/>
            <a:ext cx="11800840" cy="5831205"/>
            <a:chOff x="391668" y="986027"/>
            <a:chExt cx="11800840" cy="5831205"/>
          </a:xfrm>
        </p:grpSpPr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887212" y="986027"/>
              <a:ext cx="6304788" cy="1182624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91668" y="5094730"/>
              <a:ext cx="3502152" cy="1722120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383779" y="2990088"/>
              <a:ext cx="4052316" cy="3607308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3284219" y="2449067"/>
              <a:ext cx="1666239" cy="368935"/>
            </a:xfrm>
            <a:custGeom>
              <a:avLst/>
              <a:gdLst/>
              <a:ahLst/>
              <a:cxnLst/>
              <a:rect l="l" t="t" r="r" b="b"/>
              <a:pathLst>
                <a:path w="1666239" h="368935">
                  <a:moveTo>
                    <a:pt x="0" y="368808"/>
                  </a:moveTo>
                  <a:lnTo>
                    <a:pt x="1665731" y="368808"/>
                  </a:lnTo>
                  <a:lnTo>
                    <a:pt x="1665731" y="0"/>
                  </a:lnTo>
                  <a:lnTo>
                    <a:pt x="0" y="0"/>
                  </a:lnTo>
                  <a:lnTo>
                    <a:pt x="0" y="368808"/>
                  </a:lnTo>
                  <a:close/>
                </a:path>
              </a:pathLst>
            </a:custGeom>
            <a:ln w="9143">
              <a:solidFill>
                <a:srgbClr val="0099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375913" y="2652433"/>
              <a:ext cx="1472565" cy="0"/>
            </a:xfrm>
            <a:custGeom>
              <a:avLst/>
              <a:gdLst/>
              <a:ahLst/>
              <a:cxnLst/>
              <a:rect l="l" t="t" r="r" b="b"/>
              <a:pathLst>
                <a:path w="1472564">
                  <a:moveTo>
                    <a:pt x="0" y="0"/>
                  </a:moveTo>
                  <a:lnTo>
                    <a:pt x="1472184" y="0"/>
                  </a:lnTo>
                </a:path>
              </a:pathLst>
            </a:custGeom>
            <a:ln w="15316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734056" y="4143755"/>
              <a:ext cx="1675130" cy="368935"/>
            </a:xfrm>
            <a:custGeom>
              <a:avLst/>
              <a:gdLst/>
              <a:ahLst/>
              <a:cxnLst/>
              <a:rect l="l" t="t" r="r" b="b"/>
              <a:pathLst>
                <a:path w="1675129" h="368935">
                  <a:moveTo>
                    <a:pt x="0" y="368808"/>
                  </a:moveTo>
                  <a:lnTo>
                    <a:pt x="1674875" y="368808"/>
                  </a:lnTo>
                  <a:lnTo>
                    <a:pt x="1674875" y="0"/>
                  </a:lnTo>
                  <a:lnTo>
                    <a:pt x="0" y="0"/>
                  </a:lnTo>
                  <a:lnTo>
                    <a:pt x="0" y="368808"/>
                  </a:lnTo>
                  <a:close/>
                </a:path>
              </a:pathLst>
            </a:custGeom>
            <a:ln w="9144">
              <a:solidFill>
                <a:srgbClr val="0099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826385" y="4347120"/>
              <a:ext cx="1472565" cy="0"/>
            </a:xfrm>
            <a:custGeom>
              <a:avLst/>
              <a:gdLst/>
              <a:ahLst/>
              <a:cxnLst/>
              <a:rect l="l" t="t" r="r" b="b"/>
              <a:pathLst>
                <a:path w="1472564">
                  <a:moveTo>
                    <a:pt x="0" y="0"/>
                  </a:moveTo>
                  <a:lnTo>
                    <a:pt x="1472184" y="0"/>
                  </a:lnTo>
                </a:path>
              </a:pathLst>
            </a:custGeom>
            <a:ln w="15316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6054216" y="602945"/>
            <a:ext cx="167195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1800" b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–</a:t>
            </a:r>
            <a:r>
              <a:rPr sz="18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1800" b="1" baseline="-20833" dirty="0">
                <a:solidFill>
                  <a:srgbClr val="FF0000"/>
                </a:solidFill>
                <a:latin typeface="Calibri"/>
                <a:cs typeface="Calibri"/>
              </a:rPr>
              <a:t>z</a:t>
            </a:r>
            <a:r>
              <a:rPr sz="1800" b="1" spc="202" baseline="-20833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orbital</a:t>
            </a:r>
            <a:r>
              <a:rPr sz="1800" b="1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spc="-25" dirty="0">
                <a:solidFill>
                  <a:srgbClr val="FF0000"/>
                </a:solidFill>
                <a:latin typeface="Calibri"/>
                <a:cs typeface="Calibri"/>
              </a:rPr>
              <a:t>MO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531364" y="716280"/>
            <a:ext cx="1666239" cy="368935"/>
          </a:xfrm>
          <a:prstGeom prst="rect">
            <a:avLst/>
          </a:prstGeom>
          <a:ln w="9144">
            <a:solidFill>
              <a:srgbClr val="009900"/>
            </a:solidFill>
          </a:ln>
        </p:spPr>
        <p:txBody>
          <a:bodyPr vert="horz" wrap="square" lIns="0" tIns="2984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35"/>
              </a:spcBef>
            </a:pPr>
            <a:r>
              <a:rPr sz="1800" dirty="0">
                <a:latin typeface="Calibri"/>
                <a:cs typeface="Calibri"/>
              </a:rPr>
              <a:t>--------------------</a:t>
            </a:r>
            <a:r>
              <a:rPr sz="1800" spc="-50" dirty="0">
                <a:latin typeface="Calibri"/>
                <a:cs typeface="Calibri"/>
              </a:rPr>
              <a:t>-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42994" y="-41960"/>
            <a:ext cx="4342130" cy="8489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3720"/>
              </a:lnSpc>
              <a:spcBef>
                <a:spcPts val="105"/>
              </a:spcBef>
            </a:pPr>
            <a:r>
              <a:rPr spc="-25" dirty="0"/>
              <a:t>Molecular</a:t>
            </a:r>
            <a:r>
              <a:rPr spc="-130" dirty="0"/>
              <a:t> </a:t>
            </a:r>
            <a:r>
              <a:rPr spc="-25" dirty="0"/>
              <a:t>Orbital</a:t>
            </a:r>
            <a:r>
              <a:rPr spc="-125" dirty="0"/>
              <a:t> </a:t>
            </a:r>
            <a:r>
              <a:rPr spc="-10" dirty="0"/>
              <a:t>Theory</a:t>
            </a:r>
            <a:r>
              <a:rPr spc="-145" dirty="0"/>
              <a:t> </a:t>
            </a:r>
            <a:r>
              <a:rPr spc="-50" dirty="0"/>
              <a:t>–</a:t>
            </a:r>
          </a:p>
          <a:p>
            <a:pPr marL="152400">
              <a:lnSpc>
                <a:spcPts val="2760"/>
              </a:lnSpc>
            </a:pPr>
            <a:r>
              <a:rPr sz="2400" spc="-25" dirty="0">
                <a:solidFill>
                  <a:srgbClr val="FF0000"/>
                </a:solidFill>
              </a:rPr>
              <a:t>Homonuclear</a:t>
            </a:r>
            <a:r>
              <a:rPr sz="2400" spc="-65" dirty="0">
                <a:solidFill>
                  <a:srgbClr val="FF0000"/>
                </a:solidFill>
              </a:rPr>
              <a:t> </a:t>
            </a:r>
            <a:r>
              <a:rPr sz="2400" spc="-25" dirty="0">
                <a:solidFill>
                  <a:srgbClr val="FF0000"/>
                </a:solidFill>
              </a:rPr>
              <a:t>diatomic</a:t>
            </a:r>
            <a:r>
              <a:rPr sz="2400" spc="-65" dirty="0">
                <a:solidFill>
                  <a:srgbClr val="FF0000"/>
                </a:solidFill>
              </a:rPr>
              <a:t> </a:t>
            </a:r>
            <a:r>
              <a:rPr sz="2400" spc="-10" dirty="0">
                <a:solidFill>
                  <a:srgbClr val="FF0000"/>
                </a:solidFill>
              </a:rPr>
              <a:t>molecules</a:t>
            </a:r>
            <a:endParaRPr sz="24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9372" y="790955"/>
            <a:ext cx="8343900" cy="587502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4637532" y="3357371"/>
            <a:ext cx="3645535" cy="462280"/>
          </a:xfrm>
          <a:prstGeom prst="rect">
            <a:avLst/>
          </a:prstGeom>
          <a:solidFill>
            <a:srgbClr val="0000FF"/>
          </a:solidFill>
          <a:ln w="9144">
            <a:solidFill>
              <a:srgbClr val="660066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90"/>
              </a:spcBef>
            </a:pPr>
            <a:r>
              <a:rPr sz="2400" b="1" dirty="0">
                <a:solidFill>
                  <a:srgbClr val="FFFFFF"/>
                </a:solidFill>
                <a:latin typeface="Times New Roman"/>
                <a:cs typeface="Times New Roman"/>
              </a:rPr>
              <a:t>LCAO</a:t>
            </a:r>
            <a:r>
              <a:rPr sz="2400" b="1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400" b="1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2400" b="1" spc="-1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FFFF"/>
                </a:solidFill>
                <a:latin typeface="Times New Roman"/>
                <a:cs typeface="Times New Roman"/>
              </a:rPr>
              <a:t>A.O</a:t>
            </a:r>
            <a:r>
              <a:rPr sz="2400" b="1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Symbol"/>
                <a:cs typeface="Symbol"/>
              </a:rPr>
              <a:t>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2400" b="1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M.O.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779002" y="2198370"/>
            <a:ext cx="140335" cy="2889885"/>
          </a:xfrm>
          <a:custGeom>
            <a:avLst/>
            <a:gdLst/>
            <a:ahLst/>
            <a:cxnLst/>
            <a:rect l="l" t="t" r="r" b="b"/>
            <a:pathLst>
              <a:path w="140334" h="2889885">
                <a:moveTo>
                  <a:pt x="0" y="2765679"/>
                </a:moveTo>
                <a:lnTo>
                  <a:pt x="60959" y="2889504"/>
                </a:lnTo>
                <a:lnTo>
                  <a:pt x="113126" y="2786760"/>
                </a:lnTo>
                <a:lnTo>
                  <a:pt x="82169" y="2786760"/>
                </a:lnTo>
                <a:lnTo>
                  <a:pt x="41021" y="2786506"/>
                </a:lnTo>
                <a:lnTo>
                  <a:pt x="41148" y="2766441"/>
                </a:lnTo>
                <a:lnTo>
                  <a:pt x="41151" y="2765933"/>
                </a:lnTo>
                <a:lnTo>
                  <a:pt x="0" y="2765679"/>
                </a:lnTo>
                <a:close/>
              </a:path>
              <a:path w="140334" h="2889885">
                <a:moveTo>
                  <a:pt x="41151" y="2765933"/>
                </a:moveTo>
                <a:lnTo>
                  <a:pt x="41021" y="2786506"/>
                </a:lnTo>
                <a:lnTo>
                  <a:pt x="82169" y="2786760"/>
                </a:lnTo>
                <a:lnTo>
                  <a:pt x="82297" y="2766441"/>
                </a:lnTo>
                <a:lnTo>
                  <a:pt x="82299" y="2766187"/>
                </a:lnTo>
                <a:lnTo>
                  <a:pt x="41151" y="2765933"/>
                </a:lnTo>
                <a:close/>
              </a:path>
              <a:path w="140334" h="2889885">
                <a:moveTo>
                  <a:pt x="82299" y="2766187"/>
                </a:moveTo>
                <a:lnTo>
                  <a:pt x="82170" y="2786506"/>
                </a:lnTo>
                <a:lnTo>
                  <a:pt x="82169" y="2786760"/>
                </a:lnTo>
                <a:lnTo>
                  <a:pt x="113126" y="2786760"/>
                </a:lnTo>
                <a:lnTo>
                  <a:pt x="123444" y="2766441"/>
                </a:lnTo>
                <a:lnTo>
                  <a:pt x="82299" y="2766187"/>
                </a:lnTo>
                <a:close/>
              </a:path>
              <a:path w="140334" h="2889885">
                <a:moveTo>
                  <a:pt x="57908" y="123316"/>
                </a:moveTo>
                <a:lnTo>
                  <a:pt x="41153" y="2765679"/>
                </a:lnTo>
                <a:lnTo>
                  <a:pt x="41151" y="2765933"/>
                </a:lnTo>
                <a:lnTo>
                  <a:pt x="82299" y="2766187"/>
                </a:lnTo>
                <a:lnTo>
                  <a:pt x="99054" y="123825"/>
                </a:lnTo>
                <a:lnTo>
                  <a:pt x="99056" y="123570"/>
                </a:lnTo>
                <a:lnTo>
                  <a:pt x="57908" y="123316"/>
                </a:lnTo>
                <a:close/>
              </a:path>
              <a:path w="140334" h="2889885">
                <a:moveTo>
                  <a:pt x="129829" y="102742"/>
                </a:moveTo>
                <a:lnTo>
                  <a:pt x="58039" y="102742"/>
                </a:lnTo>
                <a:lnTo>
                  <a:pt x="99187" y="102996"/>
                </a:lnTo>
                <a:lnTo>
                  <a:pt x="99059" y="123062"/>
                </a:lnTo>
                <a:lnTo>
                  <a:pt x="99056" y="123570"/>
                </a:lnTo>
                <a:lnTo>
                  <a:pt x="140207" y="123825"/>
                </a:lnTo>
                <a:lnTo>
                  <a:pt x="129954" y="102996"/>
                </a:lnTo>
                <a:lnTo>
                  <a:pt x="129829" y="102742"/>
                </a:lnTo>
                <a:close/>
              </a:path>
              <a:path w="140334" h="2889885">
                <a:moveTo>
                  <a:pt x="58039" y="102742"/>
                </a:moveTo>
                <a:lnTo>
                  <a:pt x="57910" y="123062"/>
                </a:lnTo>
                <a:lnTo>
                  <a:pt x="57908" y="123316"/>
                </a:lnTo>
                <a:lnTo>
                  <a:pt x="99056" y="123570"/>
                </a:lnTo>
                <a:lnTo>
                  <a:pt x="99187" y="102996"/>
                </a:lnTo>
                <a:lnTo>
                  <a:pt x="58039" y="102742"/>
                </a:lnTo>
                <a:close/>
              </a:path>
              <a:path w="140334" h="2889885">
                <a:moveTo>
                  <a:pt x="79248" y="0"/>
                </a:moveTo>
                <a:lnTo>
                  <a:pt x="16764" y="123062"/>
                </a:lnTo>
                <a:lnTo>
                  <a:pt x="57908" y="123316"/>
                </a:lnTo>
                <a:lnTo>
                  <a:pt x="58037" y="102996"/>
                </a:lnTo>
                <a:lnTo>
                  <a:pt x="58039" y="102742"/>
                </a:lnTo>
                <a:lnTo>
                  <a:pt x="129829" y="102742"/>
                </a:lnTo>
                <a:lnTo>
                  <a:pt x="79248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8952356" y="3044444"/>
            <a:ext cx="125793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FF00FF"/>
                </a:solidFill>
                <a:latin typeface="Times New Roman"/>
                <a:cs typeface="Times New Roman"/>
              </a:rPr>
              <a:t>E</a:t>
            </a:r>
            <a:r>
              <a:rPr sz="2000" b="1" spc="-40" dirty="0">
                <a:solidFill>
                  <a:srgbClr val="FF00FF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FF00FF"/>
                </a:solidFill>
                <a:latin typeface="Times New Roman"/>
                <a:cs typeface="Times New Roman"/>
              </a:rPr>
              <a:t>=</a:t>
            </a:r>
            <a:r>
              <a:rPr sz="2000" b="1" spc="-40" dirty="0">
                <a:solidFill>
                  <a:srgbClr val="FF00FF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FF00FF"/>
                </a:solidFill>
                <a:latin typeface="Times New Roman"/>
                <a:cs typeface="Times New Roman"/>
              </a:rPr>
              <a:t>11.4</a:t>
            </a:r>
            <a:r>
              <a:rPr sz="2000" b="1" spc="-60" dirty="0">
                <a:solidFill>
                  <a:srgbClr val="FF00FF"/>
                </a:solidFill>
                <a:latin typeface="Times New Roman"/>
                <a:cs typeface="Times New Roman"/>
              </a:rPr>
              <a:t> </a:t>
            </a:r>
            <a:r>
              <a:rPr sz="2000" b="1" spc="-25" dirty="0">
                <a:solidFill>
                  <a:srgbClr val="FF00FF"/>
                </a:solidFill>
                <a:latin typeface="Times New Roman"/>
                <a:cs typeface="Times New Roman"/>
              </a:rPr>
              <a:t>eV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952356" y="3654297"/>
            <a:ext cx="241490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FF00FF"/>
                </a:solidFill>
                <a:latin typeface="Times New Roman"/>
                <a:cs typeface="Times New Roman"/>
              </a:rPr>
              <a:t>Bond length</a:t>
            </a:r>
            <a:r>
              <a:rPr sz="2000" b="1" spc="-35" dirty="0">
                <a:solidFill>
                  <a:srgbClr val="FF00FF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FF00FF"/>
                </a:solidFill>
                <a:latin typeface="Times New Roman"/>
                <a:cs typeface="Times New Roman"/>
              </a:rPr>
              <a:t>= 109</a:t>
            </a:r>
            <a:r>
              <a:rPr sz="2000" b="1" spc="-15" dirty="0">
                <a:solidFill>
                  <a:srgbClr val="FF00FF"/>
                </a:solidFill>
                <a:latin typeface="Times New Roman"/>
                <a:cs typeface="Times New Roman"/>
              </a:rPr>
              <a:t> </a:t>
            </a:r>
            <a:r>
              <a:rPr sz="2000" b="1" spc="-25" dirty="0">
                <a:solidFill>
                  <a:srgbClr val="FF00FF"/>
                </a:solidFill>
                <a:latin typeface="Times New Roman"/>
                <a:cs typeface="Times New Roman"/>
              </a:rPr>
              <a:t>nm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548371" y="1400555"/>
            <a:ext cx="873251" cy="789432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7758176" y="1479930"/>
            <a:ext cx="42989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25" dirty="0">
                <a:solidFill>
                  <a:srgbClr val="009900"/>
                </a:solidFill>
                <a:latin typeface="Calibri"/>
                <a:cs typeface="Calibri"/>
              </a:rPr>
              <a:t>H2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767064" y="5115305"/>
            <a:ext cx="1397000" cy="7562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latin typeface="Times New Roman"/>
                <a:cs typeface="Times New Roman"/>
              </a:rPr>
              <a:t>Location</a:t>
            </a:r>
            <a:r>
              <a:rPr sz="1600" b="1" spc="-45" dirty="0">
                <a:latin typeface="Times New Roman"/>
                <a:cs typeface="Times New Roman"/>
              </a:rPr>
              <a:t> </a:t>
            </a:r>
            <a:r>
              <a:rPr sz="1600" b="1" spc="-25" dirty="0">
                <a:latin typeface="Times New Roman"/>
                <a:cs typeface="Times New Roman"/>
              </a:rPr>
              <a:t>of </a:t>
            </a:r>
            <a:r>
              <a:rPr sz="1600" b="1" dirty="0">
                <a:latin typeface="Times New Roman"/>
                <a:cs typeface="Times New Roman"/>
              </a:rPr>
              <a:t>Bonding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orbital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b="1" dirty="0">
                <a:solidFill>
                  <a:srgbClr val="FF3300"/>
                </a:solidFill>
                <a:latin typeface="Times New Roman"/>
                <a:cs typeface="Times New Roman"/>
              </a:rPr>
              <a:t>4.5</a:t>
            </a:r>
            <a:r>
              <a:rPr sz="1600" b="1" spc="-25" dirty="0">
                <a:solidFill>
                  <a:srgbClr val="FF3300"/>
                </a:solidFill>
                <a:latin typeface="Times New Roman"/>
                <a:cs typeface="Times New Roman"/>
              </a:rPr>
              <a:t> eV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551176" y="3403091"/>
            <a:ext cx="1666239" cy="368935"/>
          </a:xfrm>
          <a:prstGeom prst="rect">
            <a:avLst/>
          </a:prstGeom>
          <a:ln w="9144">
            <a:solidFill>
              <a:srgbClr val="009900"/>
            </a:solidFill>
          </a:ln>
        </p:spPr>
        <p:txBody>
          <a:bodyPr vert="horz" wrap="square" lIns="0" tIns="3111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45"/>
              </a:spcBef>
            </a:pPr>
            <a:r>
              <a:rPr sz="1800" dirty="0">
                <a:latin typeface="Calibri"/>
                <a:cs typeface="Calibri"/>
              </a:rPr>
              <a:t>--------------------</a:t>
            </a:r>
            <a:r>
              <a:rPr sz="1800" spc="-50" dirty="0">
                <a:latin typeface="Calibri"/>
                <a:cs typeface="Calibri"/>
              </a:rPr>
              <a:t>-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66822" y="13207"/>
            <a:ext cx="666813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Molecular</a:t>
            </a:r>
            <a:r>
              <a:rPr sz="2400" b="1" spc="-6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Orbital</a:t>
            </a:r>
            <a:r>
              <a:rPr sz="2400" b="1" spc="-2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Theory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–</a:t>
            </a:r>
            <a:r>
              <a:rPr sz="2400" b="1" spc="-35" dirty="0"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Homonuclear</a:t>
            </a:r>
            <a:r>
              <a:rPr sz="1800" b="1" spc="-6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diatomic</a:t>
            </a:r>
            <a:r>
              <a:rPr sz="1800" b="1" spc="-6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Calibri"/>
                <a:cs typeface="Calibri"/>
              </a:rPr>
              <a:t>molecules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55922" y="1901892"/>
            <a:ext cx="3604413" cy="3136451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7639" y="1665731"/>
            <a:ext cx="3302508" cy="3372612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246989" y="424688"/>
            <a:ext cx="11755755" cy="1797685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>
              <a:lnSpc>
                <a:spcPct val="80000"/>
              </a:lnSpc>
              <a:spcBef>
                <a:spcPts val="585"/>
              </a:spcBef>
            </a:pPr>
            <a:r>
              <a:rPr sz="2000" dirty="0">
                <a:latin typeface="Times New Roman"/>
                <a:cs typeface="Times New Roman"/>
              </a:rPr>
              <a:t>When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atoms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share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electrons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to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form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bond,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their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b="1" i="1" dirty="0">
                <a:solidFill>
                  <a:srgbClr val="C00000"/>
                </a:solidFill>
                <a:latin typeface="Times New Roman"/>
                <a:cs typeface="Times New Roman"/>
              </a:rPr>
              <a:t>atomic</a:t>
            </a:r>
            <a:r>
              <a:rPr sz="2000" b="1" i="1" spc="6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000" b="1" i="1" dirty="0">
                <a:solidFill>
                  <a:srgbClr val="C00000"/>
                </a:solidFill>
                <a:latin typeface="Times New Roman"/>
                <a:cs typeface="Times New Roman"/>
              </a:rPr>
              <a:t>orbitals</a:t>
            </a:r>
            <a:r>
              <a:rPr sz="2000" b="1" i="1" spc="5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000" b="1" i="1" dirty="0">
                <a:solidFill>
                  <a:srgbClr val="C00000"/>
                </a:solidFill>
                <a:latin typeface="Times New Roman"/>
                <a:cs typeface="Times New Roman"/>
              </a:rPr>
              <a:t>mix</a:t>
            </a:r>
            <a:r>
              <a:rPr sz="2000" b="1" i="1" spc="6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to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form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molecular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bonds.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In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order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for</a:t>
            </a:r>
            <a:r>
              <a:rPr sz="2000" spc="7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these </a:t>
            </a:r>
            <a:r>
              <a:rPr sz="2000" dirty="0">
                <a:latin typeface="Times New Roman"/>
                <a:cs typeface="Times New Roman"/>
              </a:rPr>
              <a:t>orbitals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to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mix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they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must:</a:t>
            </a:r>
            <a:endParaRPr sz="2000">
              <a:latin typeface="Times New Roman"/>
              <a:cs typeface="Times New Roman"/>
            </a:endParaRPr>
          </a:p>
          <a:p>
            <a:pPr marL="1269365" indent="-342265">
              <a:lnSpc>
                <a:spcPts val="1680"/>
              </a:lnSpc>
              <a:buFont typeface="Wingdings"/>
              <a:buChar char=""/>
              <a:tabLst>
                <a:tab pos="1269365" algn="l"/>
              </a:tabLst>
            </a:pPr>
            <a:r>
              <a:rPr sz="2000" dirty="0">
                <a:latin typeface="Times New Roman"/>
                <a:cs typeface="Times New Roman"/>
              </a:rPr>
              <a:t>Have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similar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energy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levels.</a:t>
            </a:r>
            <a:endParaRPr sz="2000">
              <a:latin typeface="Times New Roman"/>
              <a:cs typeface="Times New Roman"/>
            </a:endParaRPr>
          </a:p>
          <a:p>
            <a:pPr marL="1269365" indent="-342265">
              <a:lnSpc>
                <a:spcPts val="1920"/>
              </a:lnSpc>
              <a:buFont typeface="Wingdings"/>
              <a:buChar char=""/>
              <a:tabLst>
                <a:tab pos="1269365" algn="l"/>
              </a:tabLst>
            </a:pPr>
            <a:r>
              <a:rPr sz="2000" dirty="0">
                <a:latin typeface="Times New Roman"/>
                <a:cs typeface="Times New Roman"/>
              </a:rPr>
              <a:t>Overlap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well.</a:t>
            </a:r>
            <a:endParaRPr sz="2000">
              <a:latin typeface="Times New Roman"/>
              <a:cs typeface="Times New Roman"/>
            </a:endParaRPr>
          </a:p>
          <a:p>
            <a:pPr marL="1269365" indent="-342265">
              <a:lnSpc>
                <a:spcPts val="2160"/>
              </a:lnSpc>
              <a:buFont typeface="Wingdings"/>
              <a:buChar char=""/>
              <a:tabLst>
                <a:tab pos="1269365" algn="l"/>
              </a:tabLst>
            </a:pPr>
            <a:r>
              <a:rPr sz="2000" dirty="0">
                <a:latin typeface="Times New Roman"/>
                <a:cs typeface="Times New Roman"/>
              </a:rPr>
              <a:t>Be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close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together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– </a:t>
            </a:r>
            <a:r>
              <a:rPr sz="2000" spc="-10" dirty="0">
                <a:latin typeface="Times New Roman"/>
                <a:cs typeface="Times New Roman"/>
              </a:rPr>
              <a:t>positive/in-</a:t>
            </a:r>
            <a:r>
              <a:rPr sz="2000" dirty="0">
                <a:latin typeface="Times New Roman"/>
                <a:cs typeface="Times New Roman"/>
              </a:rPr>
              <a:t>phase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overlap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(bonding),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negative/out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of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phase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overlap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(anti-</a:t>
            </a:r>
            <a:r>
              <a:rPr sz="2000" spc="-10" dirty="0">
                <a:latin typeface="Times New Roman"/>
                <a:cs typeface="Times New Roman"/>
              </a:rPr>
              <a:t>bonding)</a:t>
            </a:r>
            <a:endParaRPr sz="2000">
              <a:latin typeface="Times New Roman"/>
              <a:cs typeface="Times New Roman"/>
            </a:endParaRPr>
          </a:p>
          <a:p>
            <a:pPr marL="7243445">
              <a:lnSpc>
                <a:spcPct val="100000"/>
              </a:lnSpc>
              <a:spcBef>
                <a:spcPts val="1705"/>
              </a:spcBef>
            </a:pPr>
            <a:r>
              <a:rPr sz="1800" b="1" spc="-10" dirty="0">
                <a:solidFill>
                  <a:srgbClr val="001F5F"/>
                </a:solidFill>
                <a:latin typeface="Calibri"/>
                <a:cs typeface="Calibri"/>
              </a:rPr>
              <a:t>Advantageous: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399019" y="2243327"/>
            <a:ext cx="4678680" cy="3971925"/>
          </a:xfrm>
          <a:custGeom>
            <a:avLst/>
            <a:gdLst/>
            <a:ahLst/>
            <a:cxnLst/>
            <a:rect l="l" t="t" r="r" b="b"/>
            <a:pathLst>
              <a:path w="4678680" h="3971925">
                <a:moveTo>
                  <a:pt x="0" y="3971544"/>
                </a:moveTo>
                <a:lnTo>
                  <a:pt x="4678680" y="3971544"/>
                </a:lnTo>
                <a:lnTo>
                  <a:pt x="4678680" y="0"/>
                </a:lnTo>
                <a:lnTo>
                  <a:pt x="0" y="0"/>
                </a:lnTo>
                <a:lnTo>
                  <a:pt x="0" y="3971544"/>
                </a:lnTo>
                <a:close/>
              </a:path>
            </a:pathLst>
          </a:custGeom>
          <a:ln w="9143">
            <a:solidFill>
              <a:srgbClr val="00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8785986" y="2262378"/>
            <a:ext cx="10731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88365" algn="l"/>
              </a:tabLst>
            </a:pPr>
            <a:r>
              <a:rPr sz="1800" spc="-10" dirty="0">
                <a:latin typeface="Calibri"/>
                <a:cs typeface="Calibri"/>
              </a:rPr>
              <a:t>density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25" dirty="0">
                <a:latin typeface="Calibri"/>
                <a:cs typeface="Calibri"/>
              </a:rPr>
              <a:t>in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032618" y="2262378"/>
            <a:ext cx="19672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78535" algn="l"/>
                <a:tab pos="1527175" algn="l"/>
              </a:tabLst>
            </a:pPr>
            <a:r>
              <a:rPr sz="1800" spc="-10" dirty="0">
                <a:latin typeface="Calibri"/>
                <a:cs typeface="Calibri"/>
              </a:rPr>
              <a:t>Bonding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25" dirty="0">
                <a:latin typeface="Calibri"/>
                <a:cs typeface="Calibri"/>
              </a:rPr>
              <a:t>and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20" dirty="0">
                <a:latin typeface="Calibri"/>
                <a:cs typeface="Calibri"/>
              </a:rPr>
              <a:t>anti-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142346" y="2536697"/>
            <a:ext cx="185673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80770" algn="l"/>
              </a:tabLst>
            </a:pPr>
            <a:r>
              <a:rPr sz="1800" spc="-10" dirty="0">
                <a:latin typeface="Calibri"/>
                <a:cs typeface="Calibri"/>
              </a:rPr>
              <a:t>orbitals;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10" dirty="0">
                <a:latin typeface="Calibri"/>
                <a:cs typeface="Calibri"/>
              </a:rPr>
              <a:t>bonding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478014" y="2262378"/>
            <a:ext cx="122682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800" spc="-25" dirty="0">
                <a:latin typeface="Calibri"/>
                <a:cs typeface="Calibri"/>
              </a:rPr>
              <a:t>1.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10" dirty="0">
                <a:latin typeface="Calibri"/>
                <a:cs typeface="Calibri"/>
              </a:rPr>
              <a:t>Electron</a:t>
            </a:r>
            <a:endParaRPr sz="1800">
              <a:latin typeface="Calibri"/>
              <a:cs typeface="Calibri"/>
            </a:endParaRPr>
          </a:p>
          <a:p>
            <a:pPr marL="355600" marR="5080">
              <a:lnSpc>
                <a:spcPct val="100000"/>
              </a:lnSpc>
            </a:pPr>
            <a:r>
              <a:rPr sz="1800" spc="-10" dirty="0">
                <a:latin typeface="Calibri"/>
                <a:cs typeface="Calibri"/>
              </a:rPr>
              <a:t>bonding electrons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845422" y="2536697"/>
            <a:ext cx="101409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699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Molecular stabilizes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846691" y="2811017"/>
            <a:ext cx="21520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43940" algn="l"/>
                <a:tab pos="1711960" algn="l"/>
              </a:tabLst>
            </a:pPr>
            <a:r>
              <a:rPr sz="1800" spc="-10" dirty="0">
                <a:latin typeface="Calibri"/>
                <a:cs typeface="Calibri"/>
              </a:rPr>
              <a:t>Molecule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20" dirty="0">
                <a:latin typeface="Calibri"/>
                <a:cs typeface="Calibri"/>
              </a:rPr>
              <a:t>while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20" dirty="0">
                <a:latin typeface="Calibri"/>
                <a:cs typeface="Calibri"/>
              </a:rPr>
              <a:t>anti-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478014" y="5280405"/>
            <a:ext cx="45199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4965" algn="l"/>
                <a:tab pos="1495425" algn="l"/>
                <a:tab pos="2790825" algn="l"/>
                <a:tab pos="4224020" algn="l"/>
              </a:tabLst>
            </a:pPr>
            <a:r>
              <a:rPr sz="1800" spc="-25" dirty="0">
                <a:latin typeface="Calibri"/>
                <a:cs typeface="Calibri"/>
              </a:rPr>
              <a:t>3.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10" dirty="0">
                <a:latin typeface="Calibri"/>
                <a:cs typeface="Calibri"/>
              </a:rPr>
              <a:t>Magnetic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10" dirty="0">
                <a:latin typeface="Calibri"/>
                <a:cs typeface="Calibri"/>
              </a:rPr>
              <a:t>properties: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10" dirty="0">
                <a:latin typeface="Calibri"/>
                <a:cs typeface="Calibri"/>
              </a:rPr>
              <a:t>Diamagnetic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20" dirty="0">
                <a:latin typeface="Calibri"/>
                <a:cs typeface="Calibri"/>
              </a:rPr>
              <a:t>(all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820914" y="5554776"/>
            <a:ext cx="41795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electrons</a:t>
            </a:r>
            <a:r>
              <a:rPr sz="1800" spc="254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are</a:t>
            </a:r>
            <a:r>
              <a:rPr sz="1800" spc="2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paired;</a:t>
            </a:r>
            <a:r>
              <a:rPr sz="1800" spc="2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Paramagnetic</a:t>
            </a:r>
            <a:r>
              <a:rPr sz="1800" spc="26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(atleast </a:t>
            </a:r>
            <a:r>
              <a:rPr sz="1800" dirty="0">
                <a:latin typeface="Calibri"/>
                <a:cs typeface="Calibri"/>
              </a:rPr>
              <a:t>one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electron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is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unpaired).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478014" y="3085033"/>
            <a:ext cx="4523740" cy="20618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algn="just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bonding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electron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destabilizes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Bonding.</a:t>
            </a:r>
            <a:endParaRPr sz="18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Calibri"/>
                <a:cs typeface="Calibri"/>
              </a:rPr>
              <a:t>2.</a:t>
            </a:r>
            <a:r>
              <a:rPr sz="1800" spc="245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Bond</a:t>
            </a:r>
            <a:r>
              <a:rPr sz="1800" spc="335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order:</a:t>
            </a:r>
            <a:r>
              <a:rPr sz="1800" spc="340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As</a:t>
            </a:r>
            <a:r>
              <a:rPr sz="1800" spc="335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bond</a:t>
            </a:r>
            <a:r>
              <a:rPr sz="1800" spc="335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order</a:t>
            </a:r>
            <a:r>
              <a:rPr sz="1800" spc="108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increases, </a:t>
            </a:r>
            <a:r>
              <a:rPr sz="1800" dirty="0">
                <a:latin typeface="Calibri"/>
                <a:cs typeface="Calibri"/>
              </a:rPr>
              <a:t>stabilization</a:t>
            </a:r>
            <a:r>
              <a:rPr sz="1800" spc="1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1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1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molecule</a:t>
            </a:r>
            <a:r>
              <a:rPr sz="1800" spc="1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increases</a:t>
            </a:r>
            <a:r>
              <a:rPr sz="1800" spc="18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with </a:t>
            </a:r>
            <a:r>
              <a:rPr sz="1800" dirty="0">
                <a:latin typeface="Calibri"/>
                <a:cs typeface="Calibri"/>
              </a:rPr>
              <a:t>increase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bond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order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decrease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bond </a:t>
            </a:r>
            <a:r>
              <a:rPr sz="1800" spc="-10" dirty="0">
                <a:latin typeface="Calibri"/>
                <a:cs typeface="Calibri"/>
              </a:rPr>
              <a:t>length.</a:t>
            </a:r>
            <a:endParaRPr sz="1800">
              <a:latin typeface="Calibri"/>
              <a:cs typeface="Calibri"/>
            </a:endParaRPr>
          </a:p>
          <a:p>
            <a:pPr marL="723900" marR="582930" indent="-457200">
              <a:lnSpc>
                <a:spcPts val="2110"/>
              </a:lnSpc>
              <a:spcBef>
                <a:spcPts val="1070"/>
              </a:spcBef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=</a:t>
            </a:r>
            <a:r>
              <a:rPr sz="18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½[(number</a:t>
            </a:r>
            <a:r>
              <a:rPr sz="18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of</a:t>
            </a:r>
            <a:r>
              <a:rPr sz="18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bonding</a:t>
            </a:r>
            <a:r>
              <a:rPr sz="18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electrons)</a:t>
            </a:r>
            <a:r>
              <a:rPr sz="18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0" dirty="0">
                <a:solidFill>
                  <a:srgbClr val="FF0000"/>
                </a:solidFill>
                <a:latin typeface="Times New Roman"/>
                <a:cs typeface="Times New Roman"/>
              </a:rPr>
              <a:t>–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(number</a:t>
            </a:r>
            <a:r>
              <a:rPr sz="18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of</a:t>
            </a:r>
            <a:r>
              <a:rPr sz="18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antibonding</a:t>
            </a:r>
            <a:r>
              <a:rPr sz="18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electrons)]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36220" y="5198364"/>
            <a:ext cx="7162800" cy="1478280"/>
          </a:xfrm>
          <a:custGeom>
            <a:avLst/>
            <a:gdLst/>
            <a:ahLst/>
            <a:cxnLst/>
            <a:rect l="l" t="t" r="r" b="b"/>
            <a:pathLst>
              <a:path w="7162800" h="1478279">
                <a:moveTo>
                  <a:pt x="0" y="1478280"/>
                </a:moveTo>
                <a:lnTo>
                  <a:pt x="7162800" y="1478280"/>
                </a:lnTo>
                <a:lnTo>
                  <a:pt x="7162800" y="0"/>
                </a:lnTo>
                <a:lnTo>
                  <a:pt x="0" y="0"/>
                </a:lnTo>
                <a:lnTo>
                  <a:pt x="0" y="1478280"/>
                </a:lnTo>
                <a:close/>
              </a:path>
            </a:pathLst>
          </a:custGeom>
          <a:ln w="12192">
            <a:solidFill>
              <a:srgbClr val="EC7C3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289864" y="5217667"/>
            <a:ext cx="68834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All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homonuclear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diatomic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molecules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(2</a:t>
            </a:r>
            <a:r>
              <a:rPr sz="1800" baseline="25462" dirty="0">
                <a:latin typeface="Calibri"/>
                <a:cs typeface="Calibri"/>
              </a:rPr>
              <a:t>nd</a:t>
            </a:r>
            <a:r>
              <a:rPr sz="1800" spc="165" baseline="25462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row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contain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1s,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2s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&amp;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2p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orbitals. </a:t>
            </a:r>
            <a:r>
              <a:rPr sz="1800" dirty="0">
                <a:latin typeface="Calibri"/>
                <a:cs typeface="Calibri"/>
              </a:rPr>
              <a:t>these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molecules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are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divided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three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groups: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89864" y="5766308"/>
            <a:ext cx="443928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0365" indent="-342265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380365" algn="l"/>
              </a:tabLst>
            </a:pPr>
            <a:r>
              <a:rPr sz="1800" dirty="0">
                <a:latin typeface="Calibri"/>
                <a:cs typeface="Calibri"/>
              </a:rPr>
              <a:t>Use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&amp;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2s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orbitals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–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H</a:t>
            </a:r>
            <a:r>
              <a:rPr sz="1800" baseline="-20833" dirty="0">
                <a:latin typeface="Calibri"/>
                <a:cs typeface="Calibri"/>
              </a:rPr>
              <a:t>2</a:t>
            </a:r>
            <a:r>
              <a:rPr sz="1800" dirty="0">
                <a:latin typeface="Calibri"/>
                <a:cs typeface="Calibri"/>
              </a:rPr>
              <a:t>,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He</a:t>
            </a:r>
            <a:r>
              <a:rPr sz="1800" baseline="-20833" dirty="0">
                <a:latin typeface="Calibri"/>
                <a:cs typeface="Calibri"/>
              </a:rPr>
              <a:t>2</a:t>
            </a:r>
            <a:r>
              <a:rPr sz="1800" dirty="0">
                <a:latin typeface="Calibri"/>
                <a:cs typeface="Calibri"/>
              </a:rPr>
              <a:t>,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Li</a:t>
            </a:r>
            <a:r>
              <a:rPr sz="1800" baseline="-20833" dirty="0">
                <a:latin typeface="Calibri"/>
                <a:cs typeface="Calibri"/>
              </a:rPr>
              <a:t>2</a:t>
            </a:r>
            <a:r>
              <a:rPr sz="1800" spc="195" baseline="-20833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Be</a:t>
            </a:r>
            <a:r>
              <a:rPr sz="1800" spc="-30" baseline="-20833" dirty="0">
                <a:latin typeface="Calibri"/>
                <a:cs typeface="Calibri"/>
              </a:rPr>
              <a:t>2</a:t>
            </a:r>
            <a:r>
              <a:rPr sz="1800" spc="-20" dirty="0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  <a:p>
            <a:pPr marL="380365" indent="-342265">
              <a:lnSpc>
                <a:spcPct val="100000"/>
              </a:lnSpc>
              <a:buAutoNum type="arabicPeriod"/>
              <a:tabLst>
                <a:tab pos="380365" algn="l"/>
              </a:tabLst>
            </a:pPr>
            <a:r>
              <a:rPr sz="1800" dirty="0">
                <a:latin typeface="Calibri"/>
                <a:cs typeface="Calibri"/>
              </a:rPr>
              <a:t>Use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1s,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2s,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 2p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orbitals –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</a:t>
            </a:r>
            <a:r>
              <a:rPr sz="1800" baseline="-20833" dirty="0">
                <a:latin typeface="Calibri"/>
                <a:cs typeface="Calibri"/>
              </a:rPr>
              <a:t>2</a:t>
            </a:r>
            <a:r>
              <a:rPr sz="1800" dirty="0">
                <a:latin typeface="Calibri"/>
                <a:cs typeface="Calibri"/>
              </a:rPr>
              <a:t>,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</a:t>
            </a:r>
            <a:r>
              <a:rPr sz="1800" baseline="-20833" dirty="0">
                <a:latin typeface="Calibri"/>
                <a:cs typeface="Calibri"/>
              </a:rPr>
              <a:t>2</a:t>
            </a:r>
            <a:r>
              <a:rPr sz="1800" spc="202" baseline="-20833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He</a:t>
            </a:r>
            <a:r>
              <a:rPr sz="1800" spc="-30" baseline="-20833" dirty="0">
                <a:latin typeface="Calibri"/>
                <a:cs typeface="Calibri"/>
              </a:rPr>
              <a:t>2</a:t>
            </a:r>
            <a:r>
              <a:rPr sz="1800" spc="-20" dirty="0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  <a:p>
            <a:pPr marL="380365" indent="-342265">
              <a:lnSpc>
                <a:spcPct val="100000"/>
              </a:lnSpc>
              <a:buAutoNum type="arabicPeriod"/>
              <a:tabLst>
                <a:tab pos="380365" algn="l"/>
              </a:tabLst>
            </a:pPr>
            <a:r>
              <a:rPr sz="1800" dirty="0">
                <a:latin typeface="Calibri"/>
                <a:cs typeface="Calibri"/>
              </a:rPr>
              <a:t>Use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1s,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2s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&amp;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2p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after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mixing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–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</a:t>
            </a:r>
            <a:r>
              <a:rPr sz="1800" baseline="-20833" dirty="0">
                <a:latin typeface="Calibri"/>
                <a:cs typeface="Calibri"/>
              </a:rPr>
              <a:t>2</a:t>
            </a:r>
            <a:r>
              <a:rPr sz="1800" dirty="0">
                <a:latin typeface="Calibri"/>
                <a:cs typeface="Calibri"/>
              </a:rPr>
              <a:t>,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</a:t>
            </a:r>
            <a:r>
              <a:rPr sz="1800" baseline="-20833" dirty="0">
                <a:latin typeface="Calibri"/>
                <a:cs typeface="Calibri"/>
              </a:rPr>
              <a:t>2</a:t>
            </a:r>
            <a:r>
              <a:rPr sz="1800" spc="209" baseline="-20833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&amp;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N</a:t>
            </a:r>
            <a:r>
              <a:rPr sz="1800" spc="-37" baseline="-20833" dirty="0">
                <a:latin typeface="Calibri"/>
                <a:cs typeface="Calibri"/>
              </a:rPr>
              <a:t>2</a:t>
            </a:r>
            <a:r>
              <a:rPr sz="1800" spc="-25" dirty="0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2440" rIns="0" bIns="0" rtlCol="0">
            <a:spAutoFit/>
          </a:bodyPr>
          <a:lstStyle/>
          <a:p>
            <a:pPr marL="190500">
              <a:lnSpc>
                <a:spcPct val="100000"/>
              </a:lnSpc>
              <a:spcBef>
                <a:spcPts val="95"/>
              </a:spcBef>
            </a:pPr>
            <a:r>
              <a:rPr sz="2800" spc="-20" dirty="0"/>
              <a:t>Molecular</a:t>
            </a:r>
            <a:r>
              <a:rPr sz="2800" spc="-95" dirty="0"/>
              <a:t> </a:t>
            </a:r>
            <a:r>
              <a:rPr sz="2800" spc="-20" dirty="0"/>
              <a:t>Orbital</a:t>
            </a:r>
            <a:r>
              <a:rPr sz="2800" spc="-80" dirty="0"/>
              <a:t> </a:t>
            </a:r>
            <a:r>
              <a:rPr sz="2800" spc="-10" dirty="0"/>
              <a:t>Theory</a:t>
            </a:r>
            <a:r>
              <a:rPr sz="2800" spc="-90" dirty="0"/>
              <a:t> </a:t>
            </a:r>
            <a:r>
              <a:rPr sz="2800" dirty="0"/>
              <a:t>–</a:t>
            </a:r>
            <a:r>
              <a:rPr sz="2800" spc="-60" dirty="0"/>
              <a:t> </a:t>
            </a:r>
            <a:r>
              <a:rPr sz="2800" spc="-35" dirty="0">
                <a:solidFill>
                  <a:srgbClr val="FF0000"/>
                </a:solidFill>
              </a:rPr>
              <a:t>Hydrogen</a:t>
            </a:r>
            <a:r>
              <a:rPr sz="2800" spc="-95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molecule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243128" y="570991"/>
            <a:ext cx="11646535" cy="10388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5400" marR="1778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Each</a:t>
            </a:r>
            <a:r>
              <a:rPr sz="2000" spc="9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of</a:t>
            </a:r>
            <a:r>
              <a:rPr sz="2000" spc="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H</a:t>
            </a:r>
            <a:r>
              <a:rPr sz="2000" spc="8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atoms</a:t>
            </a:r>
            <a:r>
              <a:rPr sz="2000" spc="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has</a:t>
            </a:r>
            <a:r>
              <a:rPr sz="2000" spc="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1</a:t>
            </a:r>
            <a:r>
              <a:rPr sz="2000" i="1" dirty="0">
                <a:latin typeface="Times New Roman"/>
                <a:cs typeface="Times New Roman"/>
              </a:rPr>
              <a:t>s</a:t>
            </a:r>
            <a:r>
              <a:rPr sz="1950" baseline="25641" dirty="0">
                <a:latin typeface="Times New Roman"/>
                <a:cs typeface="Times New Roman"/>
              </a:rPr>
              <a:t>1</a:t>
            </a:r>
            <a:r>
              <a:rPr sz="1950" spc="367" baseline="2564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atomic</a:t>
            </a:r>
            <a:r>
              <a:rPr sz="2000" spc="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orbital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with</a:t>
            </a:r>
            <a:r>
              <a:rPr sz="2000" spc="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associated</a:t>
            </a:r>
            <a:r>
              <a:rPr sz="2000" spc="9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wave</a:t>
            </a:r>
            <a:r>
              <a:rPr sz="2000" spc="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functions,</a:t>
            </a:r>
            <a:r>
              <a:rPr sz="2000" spc="7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Ψ</a:t>
            </a:r>
            <a:r>
              <a:rPr sz="1950" baseline="-21367" dirty="0">
                <a:latin typeface="Times New Roman"/>
                <a:cs typeface="Times New Roman"/>
              </a:rPr>
              <a:t>1</a:t>
            </a:r>
            <a:r>
              <a:rPr sz="1950" spc="397" baseline="-2136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and</a:t>
            </a:r>
            <a:r>
              <a:rPr sz="2000" spc="9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Ψ</a:t>
            </a:r>
            <a:r>
              <a:rPr sz="1950" baseline="-21367" dirty="0">
                <a:latin typeface="Times New Roman"/>
                <a:cs typeface="Times New Roman"/>
              </a:rPr>
              <a:t>2</a:t>
            </a:r>
            <a:r>
              <a:rPr sz="1950" spc="375" baseline="-2136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and</a:t>
            </a:r>
            <a:r>
              <a:rPr sz="2000" spc="8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signs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of</a:t>
            </a:r>
            <a:r>
              <a:rPr sz="2000" spc="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9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wave </a:t>
            </a:r>
            <a:r>
              <a:rPr sz="2000" dirty="0">
                <a:latin typeface="Times New Roman"/>
                <a:cs typeface="Times New Roman"/>
              </a:rPr>
              <a:t>function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associated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with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1</a:t>
            </a:r>
            <a:r>
              <a:rPr sz="2000" i="1" dirty="0">
                <a:latin typeface="Times New Roman"/>
                <a:cs typeface="Times New Roman"/>
              </a:rPr>
              <a:t>s</a:t>
            </a:r>
            <a:r>
              <a:rPr sz="2000" i="1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orbital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may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be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either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+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or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-</a:t>
            </a:r>
            <a:r>
              <a:rPr sz="2000" spc="-50" dirty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25400">
              <a:lnSpc>
                <a:spcPct val="100000"/>
              </a:lnSpc>
              <a:spcBef>
                <a:spcPts val="775"/>
              </a:spcBef>
            </a:pP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possible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combinations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of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two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1s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orbitals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are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given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by</a:t>
            </a:r>
            <a:r>
              <a:rPr sz="2000" spc="-10" dirty="0">
                <a:latin typeface="Times New Roman"/>
                <a:cs typeface="Times New Roman"/>
              </a:rPr>
              <a:t> equations: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05301" y="1646935"/>
            <a:ext cx="38461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100"/>
              </a:spcBef>
              <a:tabLst>
                <a:tab pos="447675" algn="l"/>
                <a:tab pos="784225" algn="l"/>
                <a:tab pos="1732280" algn="l"/>
              </a:tabLst>
            </a:pPr>
            <a:r>
              <a:rPr sz="1800" spc="-25" dirty="0">
                <a:latin typeface="Cambria Math"/>
                <a:cs typeface="Cambria Math"/>
              </a:rPr>
              <a:t>𝜑</a:t>
            </a:r>
            <a:r>
              <a:rPr sz="1950" spc="-37" baseline="-14957" dirty="0">
                <a:latin typeface="Cambria Math"/>
                <a:cs typeface="Cambria Math"/>
              </a:rPr>
              <a:t>𝑏</a:t>
            </a:r>
            <a:r>
              <a:rPr sz="1950" baseline="-14957" dirty="0">
                <a:latin typeface="Cambria Math"/>
                <a:cs typeface="Cambria Math"/>
              </a:rPr>
              <a:t>	</a:t>
            </a:r>
            <a:r>
              <a:rPr sz="1800" spc="-50" dirty="0">
                <a:latin typeface="Cambria Math"/>
                <a:cs typeface="Cambria Math"/>
              </a:rPr>
              <a:t>=</a:t>
            </a:r>
            <a:r>
              <a:rPr sz="1800" dirty="0">
                <a:latin typeface="Cambria Math"/>
                <a:cs typeface="Cambria Math"/>
              </a:rPr>
              <a:t>	𝑎</a:t>
            </a:r>
            <a:r>
              <a:rPr sz="1950" baseline="-14957" dirty="0">
                <a:latin typeface="Cambria Math"/>
                <a:cs typeface="Cambria Math"/>
              </a:rPr>
              <a:t>1</a:t>
            </a:r>
            <a:r>
              <a:rPr sz="1950" spc="247" baseline="-14957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∅</a:t>
            </a:r>
            <a:r>
              <a:rPr sz="1950" baseline="-14957" dirty="0">
                <a:latin typeface="Cambria Math"/>
                <a:cs typeface="Cambria Math"/>
              </a:rPr>
              <a:t>1</a:t>
            </a:r>
            <a:r>
              <a:rPr sz="1950" spc="209" baseline="-14957" dirty="0">
                <a:latin typeface="Cambria Math"/>
                <a:cs typeface="Cambria Math"/>
              </a:rPr>
              <a:t>  </a:t>
            </a:r>
            <a:r>
              <a:rPr sz="1800" spc="-50" dirty="0">
                <a:latin typeface="Cambria Math"/>
                <a:cs typeface="Cambria Math"/>
              </a:rPr>
              <a:t>+</a:t>
            </a:r>
            <a:r>
              <a:rPr sz="1800" dirty="0">
                <a:latin typeface="Cambria Math"/>
                <a:cs typeface="Cambria Math"/>
              </a:rPr>
              <a:t>	𝑎</a:t>
            </a:r>
            <a:r>
              <a:rPr sz="1950" baseline="-14957" dirty="0">
                <a:latin typeface="Cambria Math"/>
                <a:cs typeface="Cambria Math"/>
              </a:rPr>
              <a:t>2</a:t>
            </a:r>
            <a:r>
              <a:rPr sz="1950" spc="277" baseline="-14957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∅</a:t>
            </a:r>
            <a:r>
              <a:rPr sz="1950" baseline="-14957" dirty="0">
                <a:latin typeface="Cambria Math"/>
                <a:cs typeface="Cambria Math"/>
              </a:rPr>
              <a:t>2</a:t>
            </a:r>
            <a:r>
              <a:rPr sz="1950" spc="419" baseline="-14957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=</a:t>
            </a:r>
            <a:r>
              <a:rPr sz="1800" spc="125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𝑁(∅</a:t>
            </a:r>
            <a:r>
              <a:rPr sz="1950" baseline="-14957" dirty="0">
                <a:latin typeface="Cambria Math"/>
                <a:cs typeface="Cambria Math"/>
              </a:rPr>
              <a:t>1</a:t>
            </a:r>
            <a:r>
              <a:rPr sz="1950" spc="232" baseline="-14957" dirty="0">
                <a:latin typeface="Cambria Math"/>
                <a:cs typeface="Cambria Math"/>
              </a:rPr>
              <a:t>  </a:t>
            </a:r>
            <a:r>
              <a:rPr sz="1800" dirty="0">
                <a:latin typeface="Cambria Math"/>
                <a:cs typeface="Cambria Math"/>
              </a:rPr>
              <a:t>+</a:t>
            </a:r>
            <a:r>
              <a:rPr sz="1800" spc="425" dirty="0">
                <a:latin typeface="Cambria Math"/>
                <a:cs typeface="Cambria Math"/>
              </a:rPr>
              <a:t> </a:t>
            </a:r>
            <a:r>
              <a:rPr sz="1800" spc="-25" dirty="0">
                <a:latin typeface="Cambria Math"/>
                <a:cs typeface="Cambria Math"/>
              </a:rPr>
              <a:t>∅</a:t>
            </a:r>
            <a:r>
              <a:rPr sz="1950" spc="-37" baseline="-14957" dirty="0">
                <a:latin typeface="Cambria Math"/>
                <a:cs typeface="Cambria Math"/>
              </a:rPr>
              <a:t>2</a:t>
            </a:r>
            <a:r>
              <a:rPr sz="1800" spc="-25" dirty="0">
                <a:latin typeface="Cambria Math"/>
                <a:cs typeface="Cambria Math"/>
              </a:rPr>
              <a:t>)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044433" y="1621282"/>
            <a:ext cx="38417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100"/>
              </a:spcBef>
              <a:tabLst>
                <a:tab pos="442595" algn="l"/>
                <a:tab pos="779145" algn="l"/>
                <a:tab pos="1727835" algn="l"/>
              </a:tabLst>
            </a:pPr>
            <a:r>
              <a:rPr sz="1800" spc="-25" dirty="0">
                <a:latin typeface="Cambria Math"/>
                <a:cs typeface="Cambria Math"/>
              </a:rPr>
              <a:t>𝜑</a:t>
            </a:r>
            <a:r>
              <a:rPr sz="1950" spc="-37" baseline="-14957" dirty="0">
                <a:latin typeface="Cambria Math"/>
                <a:cs typeface="Cambria Math"/>
              </a:rPr>
              <a:t>𝑎</a:t>
            </a:r>
            <a:r>
              <a:rPr sz="1950" baseline="-14957" dirty="0">
                <a:latin typeface="Cambria Math"/>
                <a:cs typeface="Cambria Math"/>
              </a:rPr>
              <a:t>	</a:t>
            </a:r>
            <a:r>
              <a:rPr sz="1800" spc="-50" dirty="0">
                <a:latin typeface="Cambria Math"/>
                <a:cs typeface="Cambria Math"/>
              </a:rPr>
              <a:t>=</a:t>
            </a:r>
            <a:r>
              <a:rPr sz="1800" dirty="0">
                <a:latin typeface="Cambria Math"/>
                <a:cs typeface="Cambria Math"/>
              </a:rPr>
              <a:t>	𝑎</a:t>
            </a:r>
            <a:r>
              <a:rPr sz="1950" baseline="-14957" dirty="0">
                <a:latin typeface="Cambria Math"/>
                <a:cs typeface="Cambria Math"/>
              </a:rPr>
              <a:t>1</a:t>
            </a:r>
            <a:r>
              <a:rPr sz="1950" spc="254" baseline="-14957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∅</a:t>
            </a:r>
            <a:r>
              <a:rPr sz="1950" baseline="-14957" dirty="0">
                <a:latin typeface="Cambria Math"/>
                <a:cs typeface="Cambria Math"/>
              </a:rPr>
              <a:t>1</a:t>
            </a:r>
            <a:r>
              <a:rPr sz="1950" spc="209" baseline="-14957" dirty="0">
                <a:latin typeface="Cambria Math"/>
                <a:cs typeface="Cambria Math"/>
              </a:rPr>
              <a:t>  </a:t>
            </a:r>
            <a:r>
              <a:rPr sz="1800" spc="-50" dirty="0">
                <a:latin typeface="Cambria Math"/>
                <a:cs typeface="Cambria Math"/>
              </a:rPr>
              <a:t>−</a:t>
            </a:r>
            <a:r>
              <a:rPr sz="1800" dirty="0">
                <a:latin typeface="Cambria Math"/>
                <a:cs typeface="Cambria Math"/>
              </a:rPr>
              <a:t>	𝑎</a:t>
            </a:r>
            <a:r>
              <a:rPr sz="1950" baseline="-14957" dirty="0">
                <a:latin typeface="Cambria Math"/>
                <a:cs typeface="Cambria Math"/>
              </a:rPr>
              <a:t>2</a:t>
            </a:r>
            <a:r>
              <a:rPr sz="1950" spc="277" baseline="-14957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∅</a:t>
            </a:r>
            <a:r>
              <a:rPr sz="1950" baseline="-14957" dirty="0">
                <a:latin typeface="Cambria Math"/>
                <a:cs typeface="Cambria Math"/>
              </a:rPr>
              <a:t>2</a:t>
            </a:r>
            <a:r>
              <a:rPr sz="1950" spc="419" baseline="-14957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=</a:t>
            </a:r>
            <a:r>
              <a:rPr sz="1800" spc="125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𝑁(∅</a:t>
            </a:r>
            <a:r>
              <a:rPr sz="1950" baseline="-14957" dirty="0">
                <a:latin typeface="Cambria Math"/>
                <a:cs typeface="Cambria Math"/>
              </a:rPr>
              <a:t>1</a:t>
            </a:r>
            <a:r>
              <a:rPr sz="1950" spc="232" baseline="-14957" dirty="0">
                <a:latin typeface="Cambria Math"/>
                <a:cs typeface="Cambria Math"/>
              </a:rPr>
              <a:t>  </a:t>
            </a:r>
            <a:r>
              <a:rPr sz="1800" dirty="0">
                <a:latin typeface="Cambria Math"/>
                <a:cs typeface="Cambria Math"/>
              </a:rPr>
              <a:t>−</a:t>
            </a:r>
            <a:r>
              <a:rPr sz="1800" spc="425" dirty="0">
                <a:latin typeface="Cambria Math"/>
                <a:cs typeface="Cambria Math"/>
              </a:rPr>
              <a:t> </a:t>
            </a:r>
            <a:r>
              <a:rPr sz="1800" spc="-25" dirty="0">
                <a:latin typeface="Cambria Math"/>
                <a:cs typeface="Cambria Math"/>
              </a:rPr>
              <a:t>∅</a:t>
            </a:r>
            <a:r>
              <a:rPr sz="1950" spc="-37" baseline="-14957" dirty="0">
                <a:latin typeface="Cambria Math"/>
                <a:cs typeface="Cambria Math"/>
              </a:rPr>
              <a:t>2</a:t>
            </a:r>
            <a:r>
              <a:rPr sz="1800" spc="-25" dirty="0">
                <a:latin typeface="Cambria Math"/>
                <a:cs typeface="Cambria Math"/>
              </a:rPr>
              <a:t>)</a:t>
            </a:r>
            <a:endParaRPr sz="1800">
              <a:latin typeface="Cambria Math"/>
              <a:cs typeface="Cambria Math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3776471" y="1970532"/>
            <a:ext cx="3710940" cy="1035050"/>
            <a:chOff x="3776471" y="1970532"/>
            <a:chExt cx="3710940" cy="1035050"/>
          </a:xfrm>
        </p:grpSpPr>
        <p:sp>
          <p:nvSpPr>
            <p:cNvPr id="7" name="object 7"/>
            <p:cNvSpPr/>
            <p:nvPr/>
          </p:nvSpPr>
          <p:spPr>
            <a:xfrm>
              <a:off x="4974335" y="2010156"/>
              <a:ext cx="1152525" cy="879475"/>
            </a:xfrm>
            <a:custGeom>
              <a:avLst/>
              <a:gdLst/>
              <a:ahLst/>
              <a:cxnLst/>
              <a:rect l="l" t="t" r="r" b="b"/>
              <a:pathLst>
                <a:path w="1152525" h="879475">
                  <a:moveTo>
                    <a:pt x="0" y="879348"/>
                  </a:moveTo>
                  <a:lnTo>
                    <a:pt x="1152143" y="879348"/>
                  </a:lnTo>
                  <a:lnTo>
                    <a:pt x="1152143" y="0"/>
                  </a:lnTo>
                  <a:lnTo>
                    <a:pt x="0" y="0"/>
                  </a:lnTo>
                  <a:lnTo>
                    <a:pt x="0" y="879348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562599" y="2147316"/>
              <a:ext cx="563880" cy="297180"/>
            </a:xfrm>
            <a:custGeom>
              <a:avLst/>
              <a:gdLst/>
              <a:ahLst/>
              <a:cxnLst/>
              <a:rect l="l" t="t" r="r" b="b"/>
              <a:pathLst>
                <a:path w="563879" h="297180">
                  <a:moveTo>
                    <a:pt x="563879" y="0"/>
                  </a:moveTo>
                  <a:lnTo>
                    <a:pt x="539555" y="48654"/>
                  </a:lnTo>
                  <a:lnTo>
                    <a:pt x="514738" y="95650"/>
                  </a:lnTo>
                  <a:lnTo>
                    <a:pt x="488963" y="139299"/>
                  </a:lnTo>
                  <a:lnTo>
                    <a:pt x="461767" y="177913"/>
                  </a:lnTo>
                  <a:lnTo>
                    <a:pt x="432688" y="209804"/>
                  </a:lnTo>
                  <a:lnTo>
                    <a:pt x="395039" y="238345"/>
                  </a:lnTo>
                  <a:lnTo>
                    <a:pt x="355711" y="256778"/>
                  </a:lnTo>
                  <a:lnTo>
                    <a:pt x="312263" y="269186"/>
                  </a:lnTo>
                  <a:lnTo>
                    <a:pt x="262254" y="279654"/>
                  </a:lnTo>
                  <a:lnTo>
                    <a:pt x="216412" y="286950"/>
                  </a:lnTo>
                  <a:lnTo>
                    <a:pt x="166173" y="291730"/>
                  </a:lnTo>
                  <a:lnTo>
                    <a:pt x="112631" y="294613"/>
                  </a:lnTo>
                  <a:lnTo>
                    <a:pt x="56876" y="296222"/>
                  </a:lnTo>
                  <a:lnTo>
                    <a:pt x="0" y="297180"/>
                  </a:lnTo>
                </a:path>
              </a:pathLst>
            </a:custGeom>
            <a:ln w="57912">
              <a:solidFill>
                <a:srgbClr val="CC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126479" y="1993392"/>
              <a:ext cx="1333500" cy="925194"/>
            </a:xfrm>
            <a:custGeom>
              <a:avLst/>
              <a:gdLst/>
              <a:ahLst/>
              <a:cxnLst/>
              <a:rect l="l" t="t" r="r" b="b"/>
              <a:pathLst>
                <a:path w="1333500" h="925194">
                  <a:moveTo>
                    <a:pt x="1333500" y="0"/>
                  </a:moveTo>
                  <a:lnTo>
                    <a:pt x="0" y="0"/>
                  </a:lnTo>
                  <a:lnTo>
                    <a:pt x="0" y="925067"/>
                  </a:lnTo>
                  <a:lnTo>
                    <a:pt x="1333500" y="925067"/>
                  </a:lnTo>
                  <a:lnTo>
                    <a:pt x="1333500" y="0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039612" y="1970531"/>
              <a:ext cx="1447800" cy="1035050"/>
            </a:xfrm>
            <a:custGeom>
              <a:avLst/>
              <a:gdLst/>
              <a:ahLst/>
              <a:cxnLst/>
              <a:rect l="l" t="t" r="r" b="b"/>
              <a:pathLst>
                <a:path w="1447800" h="1035050">
                  <a:moveTo>
                    <a:pt x="1447800" y="947928"/>
                  </a:moveTo>
                  <a:lnTo>
                    <a:pt x="1389875" y="918972"/>
                  </a:lnTo>
                  <a:lnTo>
                    <a:pt x="1274064" y="861060"/>
                  </a:lnTo>
                  <a:lnTo>
                    <a:pt x="1274064" y="918972"/>
                  </a:lnTo>
                  <a:lnTo>
                    <a:pt x="115824" y="918972"/>
                  </a:lnTo>
                  <a:lnTo>
                    <a:pt x="115824" y="173736"/>
                  </a:lnTo>
                  <a:lnTo>
                    <a:pt x="173736" y="173736"/>
                  </a:lnTo>
                  <a:lnTo>
                    <a:pt x="159258" y="144780"/>
                  </a:lnTo>
                  <a:lnTo>
                    <a:pt x="86868" y="0"/>
                  </a:lnTo>
                  <a:lnTo>
                    <a:pt x="0" y="173736"/>
                  </a:lnTo>
                  <a:lnTo>
                    <a:pt x="57912" y="173736"/>
                  </a:lnTo>
                  <a:lnTo>
                    <a:pt x="57912" y="947928"/>
                  </a:lnTo>
                  <a:lnTo>
                    <a:pt x="86868" y="947928"/>
                  </a:lnTo>
                  <a:lnTo>
                    <a:pt x="86868" y="976884"/>
                  </a:lnTo>
                  <a:lnTo>
                    <a:pt x="1274064" y="976884"/>
                  </a:lnTo>
                  <a:lnTo>
                    <a:pt x="1274064" y="1034796"/>
                  </a:lnTo>
                  <a:lnTo>
                    <a:pt x="1389888" y="976884"/>
                  </a:lnTo>
                  <a:lnTo>
                    <a:pt x="1447800" y="94792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126479" y="2133600"/>
              <a:ext cx="1170940" cy="784860"/>
            </a:xfrm>
            <a:custGeom>
              <a:avLst/>
              <a:gdLst/>
              <a:ahLst/>
              <a:cxnLst/>
              <a:rect l="l" t="t" r="r" b="b"/>
              <a:pathLst>
                <a:path w="1170940" h="784860">
                  <a:moveTo>
                    <a:pt x="0" y="0"/>
                  </a:moveTo>
                  <a:lnTo>
                    <a:pt x="20998" y="53797"/>
                  </a:lnTo>
                  <a:lnTo>
                    <a:pt x="42067" y="107277"/>
                  </a:lnTo>
                  <a:lnTo>
                    <a:pt x="63277" y="160121"/>
                  </a:lnTo>
                  <a:lnTo>
                    <a:pt x="84699" y="212005"/>
                  </a:lnTo>
                  <a:lnTo>
                    <a:pt x="106403" y="262608"/>
                  </a:lnTo>
                  <a:lnTo>
                    <a:pt x="128460" y="311610"/>
                  </a:lnTo>
                  <a:lnTo>
                    <a:pt x="150940" y="358688"/>
                  </a:lnTo>
                  <a:lnTo>
                    <a:pt x="173914" y="403521"/>
                  </a:lnTo>
                  <a:lnTo>
                    <a:pt x="197453" y="445787"/>
                  </a:lnTo>
                  <a:lnTo>
                    <a:pt x="221626" y="485166"/>
                  </a:lnTo>
                  <a:lnTo>
                    <a:pt x="246505" y="521335"/>
                  </a:lnTo>
                  <a:lnTo>
                    <a:pt x="272161" y="553974"/>
                  </a:lnTo>
                  <a:lnTo>
                    <a:pt x="311200" y="595704"/>
                  </a:lnTo>
                  <a:lnTo>
                    <a:pt x="350448" y="629404"/>
                  </a:lnTo>
                  <a:lnTo>
                    <a:pt x="390541" y="656424"/>
                  </a:lnTo>
                  <a:lnTo>
                    <a:pt x="432117" y="678116"/>
                  </a:lnTo>
                  <a:lnTo>
                    <a:pt x="475812" y="695832"/>
                  </a:lnTo>
                  <a:lnTo>
                    <a:pt x="522263" y="710922"/>
                  </a:lnTo>
                  <a:lnTo>
                    <a:pt x="572108" y="724738"/>
                  </a:lnTo>
                  <a:lnTo>
                    <a:pt x="625983" y="738632"/>
                  </a:lnTo>
                  <a:lnTo>
                    <a:pt x="667964" y="748296"/>
                  </a:lnTo>
                  <a:lnTo>
                    <a:pt x="712092" y="756402"/>
                  </a:lnTo>
                  <a:lnTo>
                    <a:pt x="758152" y="763106"/>
                  </a:lnTo>
                  <a:lnTo>
                    <a:pt x="805930" y="768562"/>
                  </a:lnTo>
                  <a:lnTo>
                    <a:pt x="855211" y="772926"/>
                  </a:lnTo>
                  <a:lnTo>
                    <a:pt x="905780" y="776353"/>
                  </a:lnTo>
                  <a:lnTo>
                    <a:pt x="957422" y="778998"/>
                  </a:lnTo>
                  <a:lnTo>
                    <a:pt x="1009923" y="781016"/>
                  </a:lnTo>
                  <a:lnTo>
                    <a:pt x="1063068" y="782562"/>
                  </a:lnTo>
                  <a:lnTo>
                    <a:pt x="1116642" y="783791"/>
                  </a:lnTo>
                  <a:lnTo>
                    <a:pt x="1170431" y="784860"/>
                  </a:lnTo>
                </a:path>
              </a:pathLst>
            </a:custGeom>
            <a:ln w="57912">
              <a:solidFill>
                <a:srgbClr val="CC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74663" y="2874264"/>
              <a:ext cx="102108" cy="88392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3800855" y="2010156"/>
              <a:ext cx="1150620" cy="908685"/>
            </a:xfrm>
            <a:custGeom>
              <a:avLst/>
              <a:gdLst/>
              <a:ahLst/>
              <a:cxnLst/>
              <a:rect l="l" t="t" r="r" b="b"/>
              <a:pathLst>
                <a:path w="1150620" h="908685">
                  <a:moveTo>
                    <a:pt x="1150620" y="0"/>
                  </a:moveTo>
                  <a:lnTo>
                    <a:pt x="0" y="0"/>
                  </a:lnTo>
                  <a:lnTo>
                    <a:pt x="0" y="908303"/>
                  </a:lnTo>
                  <a:lnTo>
                    <a:pt x="1150620" y="908303"/>
                  </a:lnTo>
                  <a:lnTo>
                    <a:pt x="1150620" y="0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941063" y="2147316"/>
              <a:ext cx="1010919" cy="771525"/>
            </a:xfrm>
            <a:custGeom>
              <a:avLst/>
              <a:gdLst/>
              <a:ahLst/>
              <a:cxnLst/>
              <a:rect l="l" t="t" r="r" b="b"/>
              <a:pathLst>
                <a:path w="1010920" h="771525">
                  <a:moveTo>
                    <a:pt x="1010412" y="0"/>
                  </a:moveTo>
                  <a:lnTo>
                    <a:pt x="992301" y="52874"/>
                  </a:lnTo>
                  <a:lnTo>
                    <a:pt x="974125" y="105434"/>
                  </a:lnTo>
                  <a:lnTo>
                    <a:pt x="955823" y="157362"/>
                  </a:lnTo>
                  <a:lnTo>
                    <a:pt x="937335" y="208345"/>
                  </a:lnTo>
                  <a:lnTo>
                    <a:pt x="918599" y="258067"/>
                  </a:lnTo>
                  <a:lnTo>
                    <a:pt x="899556" y="306212"/>
                  </a:lnTo>
                  <a:lnTo>
                    <a:pt x="880146" y="352466"/>
                  </a:lnTo>
                  <a:lnTo>
                    <a:pt x="860307" y="396512"/>
                  </a:lnTo>
                  <a:lnTo>
                    <a:pt x="839979" y="438036"/>
                  </a:lnTo>
                  <a:lnTo>
                    <a:pt x="819103" y="476723"/>
                  </a:lnTo>
                  <a:lnTo>
                    <a:pt x="797617" y="512256"/>
                  </a:lnTo>
                  <a:lnTo>
                    <a:pt x="775462" y="544322"/>
                  </a:lnTo>
                  <a:lnTo>
                    <a:pt x="736968" y="590497"/>
                  </a:lnTo>
                  <a:lnTo>
                    <a:pt x="698122" y="626609"/>
                  </a:lnTo>
                  <a:lnTo>
                    <a:pt x="658102" y="654646"/>
                  </a:lnTo>
                  <a:lnTo>
                    <a:pt x="616090" y="676596"/>
                  </a:lnTo>
                  <a:lnTo>
                    <a:pt x="571265" y="694446"/>
                  </a:lnTo>
                  <a:lnTo>
                    <a:pt x="522809" y="710186"/>
                  </a:lnTo>
                  <a:lnTo>
                    <a:pt x="469900" y="725805"/>
                  </a:lnTo>
                  <a:lnTo>
                    <a:pt x="425375" y="737168"/>
                  </a:lnTo>
                  <a:lnTo>
                    <a:pt x="378133" y="746299"/>
                  </a:lnTo>
                  <a:lnTo>
                    <a:pt x="328516" y="753476"/>
                  </a:lnTo>
                  <a:lnTo>
                    <a:pt x="276863" y="758979"/>
                  </a:lnTo>
                  <a:lnTo>
                    <a:pt x="223516" y="763087"/>
                  </a:lnTo>
                  <a:lnTo>
                    <a:pt x="168815" y="766078"/>
                  </a:lnTo>
                  <a:lnTo>
                    <a:pt x="113102" y="768231"/>
                  </a:lnTo>
                  <a:lnTo>
                    <a:pt x="56716" y="769827"/>
                  </a:lnTo>
                  <a:lnTo>
                    <a:pt x="0" y="771144"/>
                  </a:lnTo>
                </a:path>
              </a:pathLst>
            </a:custGeom>
            <a:ln w="57912">
              <a:solidFill>
                <a:srgbClr val="CC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776471" y="2831592"/>
              <a:ext cx="1175385" cy="173990"/>
            </a:xfrm>
            <a:custGeom>
              <a:avLst/>
              <a:gdLst/>
              <a:ahLst/>
              <a:cxnLst/>
              <a:rect l="l" t="t" r="r" b="b"/>
              <a:pathLst>
                <a:path w="1175385" h="173989">
                  <a:moveTo>
                    <a:pt x="173736" y="0"/>
                  </a:moveTo>
                  <a:lnTo>
                    <a:pt x="0" y="86868"/>
                  </a:lnTo>
                  <a:lnTo>
                    <a:pt x="173736" y="173736"/>
                  </a:lnTo>
                  <a:lnTo>
                    <a:pt x="173736" y="115824"/>
                  </a:lnTo>
                  <a:lnTo>
                    <a:pt x="144779" y="115824"/>
                  </a:lnTo>
                  <a:lnTo>
                    <a:pt x="144779" y="57912"/>
                  </a:lnTo>
                  <a:lnTo>
                    <a:pt x="173736" y="57912"/>
                  </a:lnTo>
                  <a:lnTo>
                    <a:pt x="173736" y="0"/>
                  </a:lnTo>
                  <a:close/>
                </a:path>
                <a:path w="1175385" h="173989">
                  <a:moveTo>
                    <a:pt x="173736" y="57912"/>
                  </a:moveTo>
                  <a:lnTo>
                    <a:pt x="144779" y="57912"/>
                  </a:lnTo>
                  <a:lnTo>
                    <a:pt x="144779" y="115824"/>
                  </a:lnTo>
                  <a:lnTo>
                    <a:pt x="173736" y="115824"/>
                  </a:lnTo>
                  <a:lnTo>
                    <a:pt x="173736" y="57912"/>
                  </a:lnTo>
                  <a:close/>
                </a:path>
                <a:path w="1175385" h="173989">
                  <a:moveTo>
                    <a:pt x="1175003" y="57912"/>
                  </a:moveTo>
                  <a:lnTo>
                    <a:pt x="173736" y="57912"/>
                  </a:lnTo>
                  <a:lnTo>
                    <a:pt x="173736" y="115824"/>
                  </a:lnTo>
                  <a:lnTo>
                    <a:pt x="1175003" y="115824"/>
                  </a:lnTo>
                  <a:lnTo>
                    <a:pt x="1175003" y="5791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899659" y="2874264"/>
              <a:ext cx="103632" cy="88392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4951475" y="2918460"/>
              <a:ext cx="1362710" cy="0"/>
            </a:xfrm>
            <a:custGeom>
              <a:avLst/>
              <a:gdLst/>
              <a:ahLst/>
              <a:cxnLst/>
              <a:rect l="l" t="t" r="r" b="b"/>
              <a:pathLst>
                <a:path w="1362710">
                  <a:moveTo>
                    <a:pt x="0" y="0"/>
                  </a:moveTo>
                  <a:lnTo>
                    <a:pt x="1362456" y="0"/>
                  </a:lnTo>
                </a:path>
              </a:pathLst>
            </a:custGeom>
            <a:ln w="5791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4951475" y="2133600"/>
              <a:ext cx="657225" cy="311150"/>
            </a:xfrm>
            <a:custGeom>
              <a:avLst/>
              <a:gdLst/>
              <a:ahLst/>
              <a:cxnLst/>
              <a:rect l="l" t="t" r="r" b="b"/>
              <a:pathLst>
                <a:path w="657225" h="311150">
                  <a:moveTo>
                    <a:pt x="0" y="0"/>
                  </a:moveTo>
                  <a:lnTo>
                    <a:pt x="28361" y="50913"/>
                  </a:lnTo>
                  <a:lnTo>
                    <a:pt x="57271" y="100071"/>
                  </a:lnTo>
                  <a:lnTo>
                    <a:pt x="87279" y="145718"/>
                  </a:lnTo>
                  <a:lnTo>
                    <a:pt x="118932" y="186098"/>
                  </a:lnTo>
                  <a:lnTo>
                    <a:pt x="152781" y="219455"/>
                  </a:lnTo>
                  <a:lnTo>
                    <a:pt x="196691" y="249316"/>
                  </a:lnTo>
                  <a:lnTo>
                    <a:pt x="242506" y="268604"/>
                  </a:lnTo>
                  <a:lnTo>
                    <a:pt x="293084" y="281606"/>
                  </a:lnTo>
                  <a:lnTo>
                    <a:pt x="351282" y="292608"/>
                  </a:lnTo>
                  <a:lnTo>
                    <a:pt x="395418" y="299148"/>
                  </a:lnTo>
                  <a:lnTo>
                    <a:pt x="443258" y="303784"/>
                  </a:lnTo>
                  <a:lnTo>
                    <a:pt x="494061" y="306895"/>
                  </a:lnTo>
                  <a:lnTo>
                    <a:pt x="547087" y="308863"/>
                  </a:lnTo>
                  <a:lnTo>
                    <a:pt x="601595" y="310070"/>
                  </a:lnTo>
                  <a:lnTo>
                    <a:pt x="656844" y="310896"/>
                  </a:lnTo>
                </a:path>
              </a:pathLst>
            </a:custGeom>
            <a:ln w="57912">
              <a:solidFill>
                <a:srgbClr val="CC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864607" y="1970532"/>
              <a:ext cx="173990" cy="948055"/>
            </a:xfrm>
            <a:custGeom>
              <a:avLst/>
              <a:gdLst/>
              <a:ahLst/>
              <a:cxnLst/>
              <a:rect l="l" t="t" r="r" b="b"/>
              <a:pathLst>
                <a:path w="173989" h="948055">
                  <a:moveTo>
                    <a:pt x="115824" y="144779"/>
                  </a:moveTo>
                  <a:lnTo>
                    <a:pt x="57912" y="144779"/>
                  </a:lnTo>
                  <a:lnTo>
                    <a:pt x="57912" y="947927"/>
                  </a:lnTo>
                  <a:lnTo>
                    <a:pt x="115824" y="947927"/>
                  </a:lnTo>
                  <a:lnTo>
                    <a:pt x="115824" y="144779"/>
                  </a:lnTo>
                  <a:close/>
                </a:path>
                <a:path w="173989" h="948055">
                  <a:moveTo>
                    <a:pt x="86867" y="0"/>
                  </a:moveTo>
                  <a:lnTo>
                    <a:pt x="0" y="173735"/>
                  </a:lnTo>
                  <a:lnTo>
                    <a:pt x="57912" y="173735"/>
                  </a:lnTo>
                  <a:lnTo>
                    <a:pt x="57912" y="144779"/>
                  </a:lnTo>
                  <a:lnTo>
                    <a:pt x="159258" y="144779"/>
                  </a:lnTo>
                  <a:lnTo>
                    <a:pt x="86867" y="0"/>
                  </a:lnTo>
                  <a:close/>
                </a:path>
                <a:path w="173989" h="948055">
                  <a:moveTo>
                    <a:pt x="159258" y="144779"/>
                  </a:moveTo>
                  <a:lnTo>
                    <a:pt x="115824" y="144779"/>
                  </a:lnTo>
                  <a:lnTo>
                    <a:pt x="115824" y="173735"/>
                  </a:lnTo>
                  <a:lnTo>
                    <a:pt x="173736" y="173735"/>
                  </a:lnTo>
                  <a:lnTo>
                    <a:pt x="159258" y="14477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0" name="object 20"/>
          <p:cNvGrpSpPr/>
          <p:nvPr/>
        </p:nvGrpSpPr>
        <p:grpSpPr>
          <a:xfrm>
            <a:off x="8513064" y="1985772"/>
            <a:ext cx="3014980" cy="1062355"/>
            <a:chOff x="8513064" y="1985772"/>
            <a:chExt cx="3014980" cy="1062355"/>
          </a:xfrm>
        </p:grpSpPr>
        <p:sp>
          <p:nvSpPr>
            <p:cNvPr id="21" name="object 21"/>
            <p:cNvSpPr/>
            <p:nvPr/>
          </p:nvSpPr>
          <p:spPr>
            <a:xfrm>
              <a:off x="9485376" y="2026920"/>
              <a:ext cx="935990" cy="905510"/>
            </a:xfrm>
            <a:custGeom>
              <a:avLst/>
              <a:gdLst/>
              <a:ahLst/>
              <a:cxnLst/>
              <a:rect l="l" t="t" r="r" b="b"/>
              <a:pathLst>
                <a:path w="935990" h="905510">
                  <a:moveTo>
                    <a:pt x="0" y="905256"/>
                  </a:moveTo>
                  <a:lnTo>
                    <a:pt x="935735" y="905256"/>
                  </a:lnTo>
                  <a:lnTo>
                    <a:pt x="935735" y="0"/>
                  </a:lnTo>
                  <a:lnTo>
                    <a:pt x="0" y="0"/>
                  </a:lnTo>
                  <a:lnTo>
                    <a:pt x="0" y="905256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9962388" y="2167128"/>
              <a:ext cx="459105" cy="794385"/>
            </a:xfrm>
            <a:custGeom>
              <a:avLst/>
              <a:gdLst/>
              <a:ahLst/>
              <a:cxnLst/>
              <a:rect l="l" t="t" r="r" b="b"/>
              <a:pathLst>
                <a:path w="459104" h="794385">
                  <a:moveTo>
                    <a:pt x="458723" y="0"/>
                  </a:moveTo>
                  <a:lnTo>
                    <a:pt x="449747" y="59365"/>
                  </a:lnTo>
                  <a:lnTo>
                    <a:pt x="440734" y="118310"/>
                  </a:lnTo>
                  <a:lnTo>
                    <a:pt x="431649" y="176414"/>
                  </a:lnTo>
                  <a:lnTo>
                    <a:pt x="422456" y="233255"/>
                  </a:lnTo>
                  <a:lnTo>
                    <a:pt x="413118" y="288413"/>
                  </a:lnTo>
                  <a:lnTo>
                    <a:pt x="403600" y="341467"/>
                  </a:lnTo>
                  <a:lnTo>
                    <a:pt x="393866" y="391996"/>
                  </a:lnTo>
                  <a:lnTo>
                    <a:pt x="383879" y="439580"/>
                  </a:lnTo>
                  <a:lnTo>
                    <a:pt x="373604" y="483798"/>
                  </a:lnTo>
                  <a:lnTo>
                    <a:pt x="363004" y="524228"/>
                  </a:lnTo>
                  <a:lnTo>
                    <a:pt x="327550" y="623990"/>
                  </a:lnTo>
                  <a:lnTo>
                    <a:pt x="302459" y="668839"/>
                  </a:lnTo>
                  <a:lnTo>
                    <a:pt x="275746" y="700601"/>
                  </a:lnTo>
                  <a:lnTo>
                    <a:pt x="213359" y="747268"/>
                  </a:lnTo>
                  <a:lnTo>
                    <a:pt x="166145" y="770465"/>
                  </a:lnTo>
                  <a:lnTo>
                    <a:pt x="113680" y="783780"/>
                  </a:lnTo>
                  <a:lnTo>
                    <a:pt x="57715" y="790523"/>
                  </a:lnTo>
                  <a:lnTo>
                    <a:pt x="0" y="794004"/>
                  </a:lnTo>
                </a:path>
              </a:pathLst>
            </a:custGeom>
            <a:ln w="57912">
              <a:solidFill>
                <a:srgbClr val="CC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0421112" y="2010156"/>
              <a:ext cx="1083945" cy="951230"/>
            </a:xfrm>
            <a:custGeom>
              <a:avLst/>
              <a:gdLst/>
              <a:ahLst/>
              <a:cxnLst/>
              <a:rect l="l" t="t" r="r" b="b"/>
              <a:pathLst>
                <a:path w="1083945" h="951230">
                  <a:moveTo>
                    <a:pt x="1083563" y="0"/>
                  </a:moveTo>
                  <a:lnTo>
                    <a:pt x="0" y="0"/>
                  </a:lnTo>
                  <a:lnTo>
                    <a:pt x="0" y="950976"/>
                  </a:lnTo>
                  <a:lnTo>
                    <a:pt x="1083563" y="950976"/>
                  </a:lnTo>
                  <a:lnTo>
                    <a:pt x="1083563" y="0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0334244" y="1985771"/>
              <a:ext cx="1193800" cy="1062355"/>
            </a:xfrm>
            <a:custGeom>
              <a:avLst/>
              <a:gdLst/>
              <a:ahLst/>
              <a:cxnLst/>
              <a:rect l="l" t="t" r="r" b="b"/>
              <a:pathLst>
                <a:path w="1193800" h="1062355">
                  <a:moveTo>
                    <a:pt x="1193292" y="975360"/>
                  </a:moveTo>
                  <a:lnTo>
                    <a:pt x="1135367" y="946404"/>
                  </a:lnTo>
                  <a:lnTo>
                    <a:pt x="1019556" y="888492"/>
                  </a:lnTo>
                  <a:lnTo>
                    <a:pt x="1019556" y="946404"/>
                  </a:lnTo>
                  <a:lnTo>
                    <a:pt x="115824" y="946404"/>
                  </a:lnTo>
                  <a:lnTo>
                    <a:pt x="115824" y="173736"/>
                  </a:lnTo>
                  <a:lnTo>
                    <a:pt x="173736" y="173736"/>
                  </a:lnTo>
                  <a:lnTo>
                    <a:pt x="159258" y="144780"/>
                  </a:lnTo>
                  <a:lnTo>
                    <a:pt x="86868" y="0"/>
                  </a:lnTo>
                  <a:lnTo>
                    <a:pt x="0" y="173736"/>
                  </a:lnTo>
                  <a:lnTo>
                    <a:pt x="57912" y="173736"/>
                  </a:lnTo>
                  <a:lnTo>
                    <a:pt x="57912" y="975360"/>
                  </a:lnTo>
                  <a:lnTo>
                    <a:pt x="86868" y="975360"/>
                  </a:lnTo>
                  <a:lnTo>
                    <a:pt x="86868" y="1004316"/>
                  </a:lnTo>
                  <a:lnTo>
                    <a:pt x="1019556" y="1004316"/>
                  </a:lnTo>
                  <a:lnTo>
                    <a:pt x="1019556" y="1062228"/>
                  </a:lnTo>
                  <a:lnTo>
                    <a:pt x="1135380" y="1004316"/>
                  </a:lnTo>
                  <a:lnTo>
                    <a:pt x="1193292" y="97536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0421112" y="2153412"/>
              <a:ext cx="951230" cy="807720"/>
            </a:xfrm>
            <a:custGeom>
              <a:avLst/>
              <a:gdLst/>
              <a:ahLst/>
              <a:cxnLst/>
              <a:rect l="l" t="t" r="r" b="b"/>
              <a:pathLst>
                <a:path w="951229" h="807719">
                  <a:moveTo>
                    <a:pt x="0" y="0"/>
                  </a:moveTo>
                  <a:lnTo>
                    <a:pt x="17059" y="55380"/>
                  </a:lnTo>
                  <a:lnTo>
                    <a:pt x="34175" y="110430"/>
                  </a:lnTo>
                  <a:lnTo>
                    <a:pt x="51407" y="164820"/>
                  </a:lnTo>
                  <a:lnTo>
                    <a:pt x="68810" y="218218"/>
                  </a:lnTo>
                  <a:lnTo>
                    <a:pt x="86443" y="270296"/>
                  </a:lnTo>
                  <a:lnTo>
                    <a:pt x="104362" y="320722"/>
                  </a:lnTo>
                  <a:lnTo>
                    <a:pt x="122625" y="369167"/>
                  </a:lnTo>
                  <a:lnTo>
                    <a:pt x="141289" y="415299"/>
                  </a:lnTo>
                  <a:lnTo>
                    <a:pt x="160412" y="458789"/>
                  </a:lnTo>
                  <a:lnTo>
                    <a:pt x="180051" y="499306"/>
                  </a:lnTo>
                  <a:lnTo>
                    <a:pt x="200264" y="536521"/>
                  </a:lnTo>
                  <a:lnTo>
                    <a:pt x="221107" y="570102"/>
                  </a:lnTo>
                  <a:lnTo>
                    <a:pt x="257361" y="618463"/>
                  </a:lnTo>
                  <a:lnTo>
                    <a:pt x="293927" y="656291"/>
                  </a:lnTo>
                  <a:lnTo>
                    <a:pt x="331581" y="685665"/>
                  </a:lnTo>
                  <a:lnTo>
                    <a:pt x="371101" y="708667"/>
                  </a:lnTo>
                  <a:lnTo>
                    <a:pt x="413265" y="727373"/>
                  </a:lnTo>
                  <a:lnTo>
                    <a:pt x="458850" y="743865"/>
                  </a:lnTo>
                  <a:lnTo>
                    <a:pt x="508635" y="760222"/>
                  </a:lnTo>
                  <a:lnTo>
                    <a:pt x="550567" y="772157"/>
                  </a:lnTo>
                  <a:lnTo>
                    <a:pt x="595043" y="781742"/>
                  </a:lnTo>
                  <a:lnTo>
                    <a:pt x="641745" y="789272"/>
                  </a:lnTo>
                  <a:lnTo>
                    <a:pt x="690356" y="795039"/>
                  </a:lnTo>
                  <a:lnTo>
                    <a:pt x="740561" y="799337"/>
                  </a:lnTo>
                  <a:lnTo>
                    <a:pt x="792042" y="802461"/>
                  </a:lnTo>
                  <a:lnTo>
                    <a:pt x="844483" y="804703"/>
                  </a:lnTo>
                  <a:lnTo>
                    <a:pt x="897566" y="806358"/>
                  </a:lnTo>
                  <a:lnTo>
                    <a:pt x="950976" y="807720"/>
                  </a:lnTo>
                </a:path>
              </a:pathLst>
            </a:custGeom>
            <a:ln w="57912">
              <a:solidFill>
                <a:srgbClr val="CC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378440" y="2916936"/>
              <a:ext cx="85344" cy="89915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8531352" y="2026920"/>
              <a:ext cx="935990" cy="934719"/>
            </a:xfrm>
            <a:custGeom>
              <a:avLst/>
              <a:gdLst/>
              <a:ahLst/>
              <a:cxnLst/>
              <a:rect l="l" t="t" r="r" b="b"/>
              <a:pathLst>
                <a:path w="935990" h="934719">
                  <a:moveTo>
                    <a:pt x="935736" y="0"/>
                  </a:moveTo>
                  <a:lnTo>
                    <a:pt x="0" y="0"/>
                  </a:lnTo>
                  <a:lnTo>
                    <a:pt x="0" y="934212"/>
                  </a:lnTo>
                  <a:lnTo>
                    <a:pt x="935736" y="934212"/>
                  </a:lnTo>
                  <a:lnTo>
                    <a:pt x="935736" y="0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8647176" y="2167128"/>
              <a:ext cx="820419" cy="794385"/>
            </a:xfrm>
            <a:custGeom>
              <a:avLst/>
              <a:gdLst/>
              <a:ahLst/>
              <a:cxnLst/>
              <a:rect l="l" t="t" r="r" b="b"/>
              <a:pathLst>
                <a:path w="820420" h="794385">
                  <a:moveTo>
                    <a:pt x="819912" y="0"/>
                  </a:moveTo>
                  <a:lnTo>
                    <a:pt x="805203" y="54428"/>
                  </a:lnTo>
                  <a:lnTo>
                    <a:pt x="790445" y="108533"/>
                  </a:lnTo>
                  <a:lnTo>
                    <a:pt x="775589" y="161990"/>
                  </a:lnTo>
                  <a:lnTo>
                    <a:pt x="760584" y="214474"/>
                  </a:lnTo>
                  <a:lnTo>
                    <a:pt x="745381" y="265662"/>
                  </a:lnTo>
                  <a:lnTo>
                    <a:pt x="729932" y="315229"/>
                  </a:lnTo>
                  <a:lnTo>
                    <a:pt x="714186" y="362852"/>
                  </a:lnTo>
                  <a:lnTo>
                    <a:pt x="698095" y="408206"/>
                  </a:lnTo>
                  <a:lnTo>
                    <a:pt x="681608" y="450967"/>
                  </a:lnTo>
                  <a:lnTo>
                    <a:pt x="664678" y="490810"/>
                  </a:lnTo>
                  <a:lnTo>
                    <a:pt x="647253" y="527413"/>
                  </a:lnTo>
                  <a:lnTo>
                    <a:pt x="592806" y="614849"/>
                  </a:lnTo>
                  <a:lnTo>
                    <a:pt x="555813" y="655621"/>
                  </a:lnTo>
                  <a:lnTo>
                    <a:pt x="517239" y="686006"/>
                  </a:lnTo>
                  <a:lnTo>
                    <a:pt x="476019" y="709247"/>
                  </a:lnTo>
                  <a:lnTo>
                    <a:pt x="431088" y="728587"/>
                  </a:lnTo>
                  <a:lnTo>
                    <a:pt x="381380" y="747268"/>
                  </a:lnTo>
                  <a:lnTo>
                    <a:pt x="340547" y="760308"/>
                  </a:lnTo>
                  <a:lnTo>
                    <a:pt x="296983" y="770465"/>
                  </a:lnTo>
                  <a:lnTo>
                    <a:pt x="251076" y="778151"/>
                  </a:lnTo>
                  <a:lnTo>
                    <a:pt x="203215" y="783780"/>
                  </a:lnTo>
                  <a:lnTo>
                    <a:pt x="153789" y="787766"/>
                  </a:lnTo>
                  <a:lnTo>
                    <a:pt x="103185" y="790523"/>
                  </a:lnTo>
                  <a:lnTo>
                    <a:pt x="51792" y="792464"/>
                  </a:lnTo>
                  <a:lnTo>
                    <a:pt x="0" y="794004"/>
                  </a:lnTo>
                </a:path>
              </a:pathLst>
            </a:custGeom>
            <a:ln w="57911">
              <a:solidFill>
                <a:srgbClr val="CC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8513064" y="2874263"/>
              <a:ext cx="954405" cy="173990"/>
            </a:xfrm>
            <a:custGeom>
              <a:avLst/>
              <a:gdLst/>
              <a:ahLst/>
              <a:cxnLst/>
              <a:rect l="l" t="t" r="r" b="b"/>
              <a:pathLst>
                <a:path w="954404" h="173989">
                  <a:moveTo>
                    <a:pt x="173735" y="0"/>
                  </a:moveTo>
                  <a:lnTo>
                    <a:pt x="0" y="86868"/>
                  </a:lnTo>
                  <a:lnTo>
                    <a:pt x="173735" y="173736"/>
                  </a:lnTo>
                  <a:lnTo>
                    <a:pt x="173735" y="115824"/>
                  </a:lnTo>
                  <a:lnTo>
                    <a:pt x="144779" y="115824"/>
                  </a:lnTo>
                  <a:lnTo>
                    <a:pt x="144779" y="57912"/>
                  </a:lnTo>
                  <a:lnTo>
                    <a:pt x="173735" y="57912"/>
                  </a:lnTo>
                  <a:lnTo>
                    <a:pt x="173735" y="0"/>
                  </a:lnTo>
                  <a:close/>
                </a:path>
                <a:path w="954404" h="173989">
                  <a:moveTo>
                    <a:pt x="173735" y="57912"/>
                  </a:moveTo>
                  <a:lnTo>
                    <a:pt x="144779" y="57912"/>
                  </a:lnTo>
                  <a:lnTo>
                    <a:pt x="144779" y="115824"/>
                  </a:lnTo>
                  <a:lnTo>
                    <a:pt x="173735" y="115824"/>
                  </a:lnTo>
                  <a:lnTo>
                    <a:pt x="173735" y="57912"/>
                  </a:lnTo>
                  <a:close/>
                </a:path>
                <a:path w="954404" h="173989">
                  <a:moveTo>
                    <a:pt x="954024" y="57912"/>
                  </a:moveTo>
                  <a:lnTo>
                    <a:pt x="173735" y="57912"/>
                  </a:lnTo>
                  <a:lnTo>
                    <a:pt x="173735" y="115824"/>
                  </a:lnTo>
                  <a:lnTo>
                    <a:pt x="954024" y="115824"/>
                  </a:lnTo>
                  <a:lnTo>
                    <a:pt x="954024" y="5791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3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424416" y="2916936"/>
              <a:ext cx="85344" cy="89915"/>
            </a:xfrm>
            <a:prstGeom prst="rect">
              <a:avLst/>
            </a:prstGeom>
          </p:spPr>
        </p:pic>
        <p:sp>
          <p:nvSpPr>
            <p:cNvPr id="31" name="object 31"/>
            <p:cNvSpPr/>
            <p:nvPr/>
          </p:nvSpPr>
          <p:spPr>
            <a:xfrm>
              <a:off x="9467088" y="2961132"/>
              <a:ext cx="1106805" cy="0"/>
            </a:xfrm>
            <a:custGeom>
              <a:avLst/>
              <a:gdLst/>
              <a:ahLst/>
              <a:cxnLst/>
              <a:rect l="l" t="t" r="r" b="b"/>
              <a:pathLst>
                <a:path w="1106804">
                  <a:moveTo>
                    <a:pt x="0" y="0"/>
                  </a:moveTo>
                  <a:lnTo>
                    <a:pt x="1106423" y="0"/>
                  </a:lnTo>
                </a:path>
              </a:pathLst>
            </a:custGeom>
            <a:ln w="5791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9467088" y="2153412"/>
              <a:ext cx="381000" cy="807720"/>
            </a:xfrm>
            <a:custGeom>
              <a:avLst/>
              <a:gdLst/>
              <a:ahLst/>
              <a:cxnLst/>
              <a:rect l="l" t="t" r="r" b="b"/>
              <a:pathLst>
                <a:path w="381000" h="807719">
                  <a:moveTo>
                    <a:pt x="0" y="0"/>
                  </a:moveTo>
                  <a:lnTo>
                    <a:pt x="7451" y="60403"/>
                  </a:lnTo>
                  <a:lnTo>
                    <a:pt x="14934" y="120378"/>
                  </a:lnTo>
                  <a:lnTo>
                    <a:pt x="22476" y="179495"/>
                  </a:lnTo>
                  <a:lnTo>
                    <a:pt x="30110" y="237326"/>
                  </a:lnTo>
                  <a:lnTo>
                    <a:pt x="37866" y="293442"/>
                  </a:lnTo>
                  <a:lnTo>
                    <a:pt x="45773" y="347413"/>
                  </a:lnTo>
                  <a:lnTo>
                    <a:pt x="53862" y="398812"/>
                  </a:lnTo>
                  <a:lnTo>
                    <a:pt x="62163" y="447209"/>
                  </a:lnTo>
                  <a:lnTo>
                    <a:pt x="70707" y="492176"/>
                  </a:lnTo>
                  <a:lnTo>
                    <a:pt x="79525" y="533283"/>
                  </a:lnTo>
                  <a:lnTo>
                    <a:pt x="108964" y="634741"/>
                  </a:lnTo>
                  <a:lnTo>
                    <a:pt x="129796" y="680367"/>
                  </a:lnTo>
                  <a:lnTo>
                    <a:pt x="151986" y="712685"/>
                  </a:lnTo>
                  <a:lnTo>
                    <a:pt x="203834" y="760222"/>
                  </a:lnTo>
                  <a:lnTo>
                    <a:pt x="243000" y="783806"/>
                  </a:lnTo>
                  <a:lnTo>
                    <a:pt x="286559" y="797353"/>
                  </a:lnTo>
                  <a:lnTo>
                    <a:pt x="333047" y="804209"/>
                  </a:lnTo>
                  <a:lnTo>
                    <a:pt x="381000" y="807720"/>
                  </a:lnTo>
                </a:path>
              </a:pathLst>
            </a:custGeom>
            <a:ln w="57912">
              <a:solidFill>
                <a:srgbClr val="CC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9380220" y="1985772"/>
              <a:ext cx="173990" cy="975360"/>
            </a:xfrm>
            <a:custGeom>
              <a:avLst/>
              <a:gdLst/>
              <a:ahLst/>
              <a:cxnLst/>
              <a:rect l="l" t="t" r="r" b="b"/>
              <a:pathLst>
                <a:path w="173990" h="975360">
                  <a:moveTo>
                    <a:pt x="115824" y="144779"/>
                  </a:moveTo>
                  <a:lnTo>
                    <a:pt x="57911" y="144779"/>
                  </a:lnTo>
                  <a:lnTo>
                    <a:pt x="57911" y="975360"/>
                  </a:lnTo>
                  <a:lnTo>
                    <a:pt x="115824" y="975360"/>
                  </a:lnTo>
                  <a:lnTo>
                    <a:pt x="115824" y="144779"/>
                  </a:lnTo>
                  <a:close/>
                </a:path>
                <a:path w="173990" h="975360">
                  <a:moveTo>
                    <a:pt x="86868" y="0"/>
                  </a:moveTo>
                  <a:lnTo>
                    <a:pt x="0" y="173736"/>
                  </a:lnTo>
                  <a:lnTo>
                    <a:pt x="57911" y="173736"/>
                  </a:lnTo>
                  <a:lnTo>
                    <a:pt x="57911" y="144779"/>
                  </a:lnTo>
                  <a:lnTo>
                    <a:pt x="159257" y="144779"/>
                  </a:lnTo>
                  <a:lnTo>
                    <a:pt x="86868" y="0"/>
                  </a:lnTo>
                  <a:close/>
                </a:path>
                <a:path w="173990" h="975360">
                  <a:moveTo>
                    <a:pt x="159257" y="144779"/>
                  </a:moveTo>
                  <a:lnTo>
                    <a:pt x="115824" y="144779"/>
                  </a:lnTo>
                  <a:lnTo>
                    <a:pt x="115824" y="173736"/>
                  </a:lnTo>
                  <a:lnTo>
                    <a:pt x="173735" y="173736"/>
                  </a:lnTo>
                  <a:lnTo>
                    <a:pt x="159257" y="14477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 txBox="1"/>
          <p:nvPr/>
        </p:nvSpPr>
        <p:spPr>
          <a:xfrm>
            <a:off x="4343780" y="3013075"/>
            <a:ext cx="2797175" cy="569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4310">
              <a:lnSpc>
                <a:spcPts val="2140"/>
              </a:lnSpc>
              <a:spcBef>
                <a:spcPts val="100"/>
              </a:spcBef>
            </a:pPr>
            <a:r>
              <a:rPr sz="1800" dirty="0">
                <a:solidFill>
                  <a:srgbClr val="0000FF"/>
                </a:solidFill>
                <a:latin typeface="Times New Roman"/>
                <a:cs typeface="Times New Roman"/>
              </a:rPr>
              <a:t>constructive</a:t>
            </a:r>
            <a:r>
              <a:rPr sz="1800" spc="-8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00FF"/>
                </a:solidFill>
                <a:latin typeface="Times New Roman"/>
                <a:cs typeface="Times New Roman"/>
              </a:rPr>
              <a:t>interference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2140"/>
              </a:lnSpc>
            </a:pPr>
            <a:r>
              <a:rPr sz="1800" spc="-10" dirty="0">
                <a:latin typeface="Times New Roman"/>
                <a:cs typeface="Times New Roman"/>
              </a:rPr>
              <a:t>in-</a:t>
            </a:r>
            <a:r>
              <a:rPr sz="1800" dirty="0">
                <a:latin typeface="Times New Roman"/>
                <a:cs typeface="Times New Roman"/>
              </a:rPr>
              <a:t>phase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</a:t>
            </a:r>
            <a:r>
              <a:rPr sz="1800" i="1" dirty="0">
                <a:latin typeface="Times New Roman"/>
                <a:cs typeface="Times New Roman"/>
              </a:rPr>
              <a:t>bonding</a:t>
            </a:r>
            <a:r>
              <a:rPr sz="1800" dirty="0">
                <a:latin typeface="Times New Roman"/>
                <a:cs typeface="Times New Roman"/>
              </a:rPr>
              <a:t>)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interaction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8380856" y="3027045"/>
            <a:ext cx="3533140" cy="582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4422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00FF"/>
                </a:solidFill>
                <a:latin typeface="Times New Roman"/>
                <a:cs typeface="Times New Roman"/>
              </a:rPr>
              <a:t>destructive</a:t>
            </a:r>
            <a:r>
              <a:rPr sz="1800" spc="-7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000FF"/>
                </a:solidFill>
                <a:latin typeface="Times New Roman"/>
                <a:cs typeface="Times New Roman"/>
              </a:rPr>
              <a:t>interference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sz="1800" spc="-10" dirty="0">
                <a:latin typeface="Times New Roman"/>
                <a:cs typeface="Times New Roman"/>
              </a:rPr>
              <a:t>out-of-</a:t>
            </a:r>
            <a:r>
              <a:rPr sz="1800" dirty="0">
                <a:latin typeface="Times New Roman"/>
                <a:cs typeface="Times New Roman"/>
              </a:rPr>
              <a:t>phase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</a:t>
            </a:r>
            <a:r>
              <a:rPr sz="1800" i="1" dirty="0">
                <a:latin typeface="Times New Roman"/>
                <a:cs typeface="Times New Roman"/>
              </a:rPr>
              <a:t>antibonding</a:t>
            </a:r>
            <a:r>
              <a:rPr sz="1800" dirty="0">
                <a:latin typeface="Times New Roman"/>
                <a:cs typeface="Times New Roman"/>
              </a:rPr>
              <a:t>)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interaction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17652" y="2180589"/>
            <a:ext cx="3563620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 marR="30480" indent="-1905" algn="ctr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FF0000"/>
                </a:solidFill>
                <a:latin typeface="Times New Roman"/>
                <a:cs typeface="Times New Roman"/>
              </a:rPr>
              <a:t>The</a:t>
            </a:r>
            <a:r>
              <a:rPr sz="16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0000"/>
                </a:solidFill>
                <a:latin typeface="Times New Roman"/>
                <a:cs typeface="Times New Roman"/>
              </a:rPr>
              <a:t>interaction</a:t>
            </a:r>
            <a:r>
              <a:rPr sz="16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0000"/>
                </a:solidFill>
                <a:latin typeface="Times New Roman"/>
                <a:cs typeface="Times New Roman"/>
              </a:rPr>
              <a:t>between</a:t>
            </a:r>
            <a:r>
              <a:rPr sz="16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0000"/>
                </a:solidFill>
                <a:latin typeface="Times New Roman"/>
                <a:cs typeface="Times New Roman"/>
              </a:rPr>
              <a:t>the</a:t>
            </a:r>
            <a:r>
              <a:rPr sz="16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0000"/>
                </a:solidFill>
                <a:latin typeface="Times New Roman"/>
                <a:cs typeface="Times New Roman"/>
              </a:rPr>
              <a:t>H</a:t>
            </a:r>
            <a:r>
              <a:rPr sz="16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0000"/>
                </a:solidFill>
                <a:latin typeface="Times New Roman"/>
                <a:cs typeface="Times New Roman"/>
              </a:rPr>
              <a:t>1s</a:t>
            </a:r>
            <a:r>
              <a:rPr sz="1600" spc="-1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0000"/>
                </a:solidFill>
                <a:latin typeface="Times New Roman"/>
                <a:cs typeface="Times New Roman"/>
              </a:rPr>
              <a:t>AOs</a:t>
            </a:r>
            <a:r>
              <a:rPr sz="1600" spc="-35" dirty="0">
                <a:solidFill>
                  <a:srgbClr val="FF0000"/>
                </a:solidFill>
                <a:latin typeface="Times New Roman"/>
                <a:cs typeface="Times New Roman"/>
              </a:rPr>
              <a:t> on </a:t>
            </a:r>
            <a:r>
              <a:rPr sz="1600" dirty="0">
                <a:solidFill>
                  <a:srgbClr val="FF0000"/>
                </a:solidFill>
                <a:latin typeface="Times New Roman"/>
                <a:cs typeface="Times New Roman"/>
              </a:rPr>
              <a:t>forming H</a:t>
            </a:r>
            <a:r>
              <a:rPr sz="1575" baseline="-21164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r>
              <a:rPr sz="1575" spc="142" baseline="-2116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0000"/>
                </a:solidFill>
                <a:latin typeface="Times New Roman"/>
                <a:cs typeface="Times New Roman"/>
              </a:rPr>
              <a:t>may</a:t>
            </a:r>
            <a:r>
              <a:rPr sz="1600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0000"/>
                </a:solidFill>
                <a:latin typeface="Times New Roman"/>
                <a:cs typeface="Times New Roman"/>
              </a:rPr>
              <a:t>be</a:t>
            </a:r>
            <a:r>
              <a:rPr sz="16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0000"/>
                </a:solidFill>
                <a:latin typeface="Times New Roman"/>
                <a:cs typeface="Times New Roman"/>
              </a:rPr>
              <a:t>represented</a:t>
            </a:r>
            <a:r>
              <a:rPr sz="1600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0000"/>
                </a:solidFill>
                <a:latin typeface="Times New Roman"/>
                <a:cs typeface="Times New Roman"/>
              </a:rPr>
              <a:t>by</a:t>
            </a:r>
            <a:r>
              <a:rPr sz="16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0000"/>
                </a:solidFill>
                <a:latin typeface="Times New Roman"/>
                <a:cs typeface="Times New Roman"/>
              </a:rPr>
              <a:t>the</a:t>
            </a:r>
            <a:r>
              <a:rPr sz="16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spc="-25" dirty="0">
                <a:solidFill>
                  <a:srgbClr val="FF0000"/>
                </a:solidFill>
                <a:latin typeface="Times New Roman"/>
                <a:cs typeface="Times New Roman"/>
              </a:rPr>
              <a:t>MO </a:t>
            </a:r>
            <a:r>
              <a:rPr sz="1600" dirty="0">
                <a:solidFill>
                  <a:srgbClr val="FF0000"/>
                </a:solidFill>
                <a:latin typeface="Times New Roman"/>
                <a:cs typeface="Times New Roman"/>
              </a:rPr>
              <a:t>diagram</a:t>
            </a:r>
            <a:r>
              <a:rPr sz="16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0000"/>
                </a:solidFill>
                <a:latin typeface="Times New Roman"/>
                <a:cs typeface="Times New Roman"/>
              </a:rPr>
              <a:t>shown</a:t>
            </a:r>
            <a:r>
              <a:rPr sz="16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imes New Roman"/>
                <a:cs typeface="Times New Roman"/>
              </a:rPr>
              <a:t>below.</a:t>
            </a:r>
            <a:endParaRPr sz="1600">
              <a:latin typeface="Times New Roman"/>
              <a:cs typeface="Times New Roman"/>
            </a:endParaRPr>
          </a:p>
        </p:txBody>
      </p:sp>
      <p:pic>
        <p:nvPicPr>
          <p:cNvPr id="37" name="object 3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11836" y="2918460"/>
            <a:ext cx="3320796" cy="3057143"/>
          </a:xfrm>
          <a:prstGeom prst="rect">
            <a:avLst/>
          </a:prstGeom>
        </p:spPr>
      </p:pic>
      <p:pic>
        <p:nvPicPr>
          <p:cNvPr id="38" name="object 3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360164" y="3611879"/>
            <a:ext cx="2788919" cy="914400"/>
          </a:xfrm>
          <a:prstGeom prst="rect">
            <a:avLst/>
          </a:prstGeom>
        </p:spPr>
      </p:pic>
      <p:pic>
        <p:nvPicPr>
          <p:cNvPr id="39" name="object 3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990076" y="3631691"/>
            <a:ext cx="2668524" cy="1144133"/>
          </a:xfrm>
          <a:prstGeom prst="rect">
            <a:avLst/>
          </a:prstGeom>
        </p:spPr>
      </p:pic>
      <p:sp>
        <p:nvSpPr>
          <p:cNvPr id="40" name="object 40"/>
          <p:cNvSpPr txBox="1"/>
          <p:nvPr/>
        </p:nvSpPr>
        <p:spPr>
          <a:xfrm>
            <a:off x="4239133" y="4808601"/>
            <a:ext cx="7778750" cy="16656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ts val="2135"/>
              </a:lnSpc>
              <a:spcBef>
                <a:spcPts val="100"/>
              </a:spcBef>
              <a:tabLst>
                <a:tab pos="5416550" algn="l"/>
              </a:tabLst>
            </a:pP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4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ground</a:t>
            </a:r>
            <a:r>
              <a:rPr sz="1800" spc="4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state</a:t>
            </a:r>
            <a:r>
              <a:rPr sz="1800" spc="2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electronic</a:t>
            </a:r>
            <a:r>
              <a:rPr sz="1800" spc="4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configuration</a:t>
            </a:r>
            <a:r>
              <a:rPr sz="1800" spc="4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4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</a:t>
            </a:r>
            <a:r>
              <a:rPr sz="1800" baseline="-20833" dirty="0">
                <a:latin typeface="Times New Roman"/>
                <a:cs typeface="Times New Roman"/>
              </a:rPr>
              <a:t>2</a:t>
            </a:r>
            <a:r>
              <a:rPr sz="1800" spc="254" baseline="-20833" dirty="0">
                <a:latin typeface="Times New Roman"/>
                <a:cs typeface="Times New Roman"/>
              </a:rPr>
              <a:t>  </a:t>
            </a:r>
            <a:r>
              <a:rPr sz="1800" spc="-25" dirty="0">
                <a:latin typeface="Times New Roman"/>
                <a:cs typeface="Times New Roman"/>
              </a:rPr>
              <a:t>may</a:t>
            </a:r>
            <a:r>
              <a:rPr sz="1800" dirty="0">
                <a:latin typeface="Times New Roman"/>
                <a:cs typeface="Times New Roman"/>
              </a:rPr>
              <a:t>	be</a:t>
            </a:r>
            <a:r>
              <a:rPr sz="1800" spc="3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written</a:t>
            </a:r>
            <a:r>
              <a:rPr sz="1800" spc="2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as</a:t>
            </a:r>
            <a:r>
              <a:rPr sz="1800" spc="2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using</a:t>
            </a:r>
            <a:r>
              <a:rPr sz="1800" spc="25" dirty="0">
                <a:latin typeface="Times New Roman"/>
                <a:cs typeface="Times New Roman"/>
              </a:rPr>
              <a:t>  </a:t>
            </a:r>
            <a:r>
              <a:rPr sz="1800" spc="-25" dirty="0">
                <a:latin typeface="Times New Roman"/>
                <a:cs typeface="Times New Roman"/>
              </a:rPr>
              <a:t>the</a:t>
            </a:r>
            <a:endParaRPr sz="1800">
              <a:latin typeface="Times New Roman"/>
              <a:cs typeface="Times New Roman"/>
            </a:endParaRPr>
          </a:p>
          <a:p>
            <a:pPr marL="38100">
              <a:lnSpc>
                <a:spcPts val="2135"/>
              </a:lnSpc>
            </a:pPr>
            <a:r>
              <a:rPr sz="1800" dirty="0">
                <a:latin typeface="Times New Roman"/>
                <a:cs typeface="Times New Roman"/>
              </a:rPr>
              <a:t>notation;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σ</a:t>
            </a:r>
            <a:r>
              <a:rPr sz="1800" i="1" baseline="-20833" dirty="0">
                <a:latin typeface="Times New Roman"/>
                <a:cs typeface="Times New Roman"/>
              </a:rPr>
              <a:t>g</a:t>
            </a:r>
            <a:r>
              <a:rPr sz="1800" i="1" spc="202" baseline="-20833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(1</a:t>
            </a:r>
            <a:r>
              <a:rPr sz="1800" i="1" dirty="0">
                <a:latin typeface="Times New Roman"/>
                <a:cs typeface="Times New Roman"/>
              </a:rPr>
              <a:t>s</a:t>
            </a:r>
            <a:r>
              <a:rPr sz="1800" baseline="25462" dirty="0">
                <a:latin typeface="Times New Roman"/>
                <a:cs typeface="Times New Roman"/>
              </a:rPr>
              <a:t>2</a:t>
            </a:r>
            <a:r>
              <a:rPr sz="1800" dirty="0">
                <a:latin typeface="Times New Roman"/>
                <a:cs typeface="Times New Roman"/>
              </a:rPr>
              <a:t>)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σ*</a:t>
            </a:r>
            <a:r>
              <a:rPr sz="1800" i="1" baseline="-20833" dirty="0">
                <a:latin typeface="Times New Roman"/>
                <a:cs typeface="Times New Roman"/>
              </a:rPr>
              <a:t>u</a:t>
            </a:r>
            <a:r>
              <a:rPr sz="1800" i="1" spc="225" baseline="-20833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(1s</a:t>
            </a:r>
            <a:r>
              <a:rPr sz="1800" spc="-15" baseline="25462" dirty="0">
                <a:latin typeface="Times New Roman"/>
                <a:cs typeface="Times New Roman"/>
              </a:rPr>
              <a:t>0</a:t>
            </a:r>
            <a:r>
              <a:rPr sz="1800" spc="-10" dirty="0">
                <a:latin typeface="Times New Roman"/>
                <a:cs typeface="Times New Roman"/>
              </a:rPr>
              <a:t>).</a:t>
            </a:r>
            <a:endParaRPr sz="1800">
              <a:latin typeface="Times New Roman"/>
              <a:cs typeface="Times New Roman"/>
            </a:endParaRPr>
          </a:p>
          <a:p>
            <a:pPr marL="49530">
              <a:lnSpc>
                <a:spcPct val="100000"/>
              </a:lnSpc>
              <a:spcBef>
                <a:spcPts val="960"/>
              </a:spcBef>
            </a:pPr>
            <a:r>
              <a:rPr sz="1600" dirty="0">
                <a:solidFill>
                  <a:srgbClr val="FF0000"/>
                </a:solidFill>
                <a:latin typeface="Times New Roman"/>
                <a:cs typeface="Times New Roman"/>
              </a:rPr>
              <a:t>Bond</a:t>
            </a:r>
            <a:r>
              <a:rPr sz="16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0000"/>
                </a:solidFill>
                <a:latin typeface="Times New Roman"/>
                <a:cs typeface="Times New Roman"/>
              </a:rPr>
              <a:t>order</a:t>
            </a:r>
            <a:r>
              <a:rPr sz="16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0000"/>
                </a:solidFill>
                <a:latin typeface="Times New Roman"/>
                <a:cs typeface="Times New Roman"/>
              </a:rPr>
              <a:t>=</a:t>
            </a:r>
            <a:r>
              <a:rPr sz="16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0000"/>
                </a:solidFill>
                <a:latin typeface="Times New Roman"/>
                <a:cs typeface="Times New Roman"/>
              </a:rPr>
              <a:t>½[(number</a:t>
            </a:r>
            <a:r>
              <a:rPr sz="16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0000"/>
                </a:solidFill>
                <a:latin typeface="Times New Roman"/>
                <a:cs typeface="Times New Roman"/>
              </a:rPr>
              <a:t>of</a:t>
            </a:r>
            <a:r>
              <a:rPr sz="16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0000"/>
                </a:solidFill>
                <a:latin typeface="Times New Roman"/>
                <a:cs typeface="Times New Roman"/>
              </a:rPr>
              <a:t>bonding</a:t>
            </a:r>
            <a:r>
              <a:rPr sz="16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0000"/>
                </a:solidFill>
                <a:latin typeface="Times New Roman"/>
                <a:cs typeface="Times New Roman"/>
              </a:rPr>
              <a:t>electrons)</a:t>
            </a:r>
            <a:r>
              <a:rPr sz="1600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0000"/>
                </a:solidFill>
                <a:latin typeface="Times New Roman"/>
                <a:cs typeface="Times New Roman"/>
              </a:rPr>
              <a:t>–</a:t>
            </a:r>
            <a:r>
              <a:rPr sz="16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0000"/>
                </a:solidFill>
                <a:latin typeface="Times New Roman"/>
                <a:cs typeface="Times New Roman"/>
              </a:rPr>
              <a:t>(</a:t>
            </a:r>
            <a:r>
              <a:rPr sz="16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0000"/>
                </a:solidFill>
                <a:latin typeface="Times New Roman"/>
                <a:cs typeface="Times New Roman"/>
              </a:rPr>
              <a:t>number</a:t>
            </a:r>
            <a:r>
              <a:rPr sz="16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0000"/>
                </a:solidFill>
                <a:latin typeface="Times New Roman"/>
                <a:cs typeface="Times New Roman"/>
              </a:rPr>
              <a:t>of</a:t>
            </a:r>
            <a:r>
              <a:rPr sz="16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0000"/>
                </a:solidFill>
                <a:latin typeface="Times New Roman"/>
                <a:cs typeface="Times New Roman"/>
              </a:rPr>
              <a:t>antibonding</a:t>
            </a:r>
            <a:r>
              <a:rPr sz="16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imes New Roman"/>
                <a:cs typeface="Times New Roman"/>
              </a:rPr>
              <a:t>electrons)]</a:t>
            </a:r>
            <a:endParaRPr sz="1600">
              <a:latin typeface="Times New Roman"/>
              <a:cs typeface="Times New Roman"/>
            </a:endParaRPr>
          </a:p>
          <a:p>
            <a:pPr marL="1014094">
              <a:lnSpc>
                <a:spcPct val="100000"/>
              </a:lnSpc>
            </a:pPr>
            <a:r>
              <a:rPr sz="1600" dirty="0">
                <a:solidFill>
                  <a:srgbClr val="FF0000"/>
                </a:solidFill>
                <a:latin typeface="Times New Roman"/>
                <a:cs typeface="Times New Roman"/>
              </a:rPr>
              <a:t>=</a:t>
            </a:r>
            <a:r>
              <a:rPr sz="1600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0000"/>
                </a:solidFill>
                <a:latin typeface="Times New Roman"/>
                <a:cs typeface="Times New Roman"/>
              </a:rPr>
              <a:t>½[2</a:t>
            </a:r>
            <a:r>
              <a:rPr sz="16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0000"/>
                </a:solidFill>
                <a:latin typeface="Times New Roman"/>
                <a:cs typeface="Times New Roman"/>
              </a:rPr>
              <a:t>–</a:t>
            </a:r>
            <a:r>
              <a:rPr sz="1600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0000"/>
                </a:solidFill>
                <a:latin typeface="Times New Roman"/>
                <a:cs typeface="Times New Roman"/>
              </a:rPr>
              <a:t>0]</a:t>
            </a:r>
            <a:r>
              <a:rPr sz="1600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0000"/>
                </a:solidFill>
                <a:latin typeface="Times New Roman"/>
                <a:cs typeface="Times New Roman"/>
              </a:rPr>
              <a:t>= </a:t>
            </a:r>
            <a:r>
              <a:rPr sz="1600" spc="-50" dirty="0"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  <a:endParaRPr sz="1600">
              <a:latin typeface="Times New Roman"/>
              <a:cs typeface="Times New Roman"/>
            </a:endParaRPr>
          </a:p>
          <a:p>
            <a:pPr marL="49530">
              <a:lnSpc>
                <a:spcPct val="100000"/>
              </a:lnSpc>
            </a:pPr>
            <a:r>
              <a:rPr sz="1600" dirty="0">
                <a:solidFill>
                  <a:srgbClr val="FF0000"/>
                </a:solidFill>
                <a:latin typeface="Times New Roman"/>
                <a:cs typeface="Times New Roman"/>
              </a:rPr>
              <a:t>i.e.</a:t>
            </a:r>
            <a:r>
              <a:rPr sz="16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0000"/>
                </a:solidFill>
                <a:latin typeface="Times New Roman"/>
                <a:cs typeface="Times New Roman"/>
              </a:rPr>
              <a:t>Hydrogen</a:t>
            </a:r>
            <a:r>
              <a:rPr sz="16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0000"/>
                </a:solidFill>
                <a:latin typeface="Times New Roman"/>
                <a:cs typeface="Times New Roman"/>
              </a:rPr>
              <a:t>molecule</a:t>
            </a:r>
            <a:r>
              <a:rPr sz="1600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0000"/>
                </a:solidFill>
                <a:latin typeface="Times New Roman"/>
                <a:cs typeface="Times New Roman"/>
              </a:rPr>
              <a:t>contain</a:t>
            </a:r>
            <a:r>
              <a:rPr sz="16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0000"/>
                </a:solidFill>
                <a:latin typeface="Times New Roman"/>
                <a:cs typeface="Times New Roman"/>
              </a:rPr>
              <a:t>one</a:t>
            </a:r>
            <a:r>
              <a:rPr sz="16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i="1" spc="-20" dirty="0">
                <a:latin typeface="Times New Roman"/>
                <a:cs typeface="Times New Roman"/>
              </a:rPr>
              <a:t>σ-</a:t>
            </a:r>
            <a:r>
              <a:rPr sz="1600" spc="-10" dirty="0">
                <a:latin typeface="Times New Roman"/>
                <a:cs typeface="Times New Roman"/>
              </a:rPr>
              <a:t>bond.</a:t>
            </a:r>
            <a:endParaRPr sz="1600">
              <a:latin typeface="Times New Roman"/>
              <a:cs typeface="Times New Roman"/>
            </a:endParaRPr>
          </a:p>
          <a:p>
            <a:pPr marL="49530">
              <a:lnSpc>
                <a:spcPct val="100000"/>
              </a:lnSpc>
            </a:pPr>
            <a:r>
              <a:rPr sz="1600" dirty="0">
                <a:latin typeface="Times New Roman"/>
                <a:cs typeface="Times New Roman"/>
              </a:rPr>
              <a:t>H</a:t>
            </a:r>
            <a:r>
              <a:rPr sz="1575" baseline="-21164" dirty="0">
                <a:latin typeface="Times New Roman"/>
                <a:cs typeface="Times New Roman"/>
              </a:rPr>
              <a:t>2</a:t>
            </a:r>
            <a:r>
              <a:rPr sz="1575" spc="112" baseline="-2116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molecule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diamagnetic</a:t>
            </a:r>
            <a:r>
              <a:rPr sz="1600" spc="395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-</a:t>
            </a:r>
            <a:r>
              <a:rPr sz="1600" spc="-9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All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electrons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are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paired.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Molecular</a:t>
            </a:r>
            <a:r>
              <a:rPr spc="-120" dirty="0"/>
              <a:t> </a:t>
            </a:r>
            <a:r>
              <a:rPr spc="-25" dirty="0"/>
              <a:t>Orbital</a:t>
            </a:r>
            <a:r>
              <a:rPr spc="-114" dirty="0"/>
              <a:t> </a:t>
            </a:r>
            <a:r>
              <a:rPr spc="-10" dirty="0"/>
              <a:t>Theory</a:t>
            </a:r>
            <a:r>
              <a:rPr spc="-130" dirty="0"/>
              <a:t> </a:t>
            </a:r>
            <a:r>
              <a:rPr dirty="0"/>
              <a:t>–</a:t>
            </a:r>
            <a:r>
              <a:rPr spc="-95" dirty="0"/>
              <a:t> </a:t>
            </a:r>
            <a:r>
              <a:rPr spc="-20" dirty="0">
                <a:solidFill>
                  <a:srgbClr val="FF0000"/>
                </a:solidFill>
              </a:rPr>
              <a:t>Helium</a:t>
            </a:r>
            <a:r>
              <a:rPr spc="-145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molecule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0936" y="1643583"/>
            <a:ext cx="8202295" cy="3044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16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Each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 He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atoms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has 1</a:t>
            </a:r>
            <a:r>
              <a:rPr sz="1800" i="1" dirty="0">
                <a:latin typeface="Times New Roman"/>
                <a:cs typeface="Times New Roman"/>
              </a:rPr>
              <a:t>s</a:t>
            </a:r>
            <a:r>
              <a:rPr sz="1800" baseline="25462" dirty="0">
                <a:latin typeface="Times New Roman"/>
                <a:cs typeface="Times New Roman"/>
              </a:rPr>
              <a:t>2</a:t>
            </a:r>
            <a:r>
              <a:rPr sz="1800" spc="225" baseline="25462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atomic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orbital with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associated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wave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functions, </a:t>
            </a:r>
            <a:r>
              <a:rPr sz="1800" i="1" dirty="0">
                <a:latin typeface="Times New Roman"/>
                <a:cs typeface="Times New Roman"/>
              </a:rPr>
              <a:t>Ψ</a:t>
            </a:r>
            <a:r>
              <a:rPr sz="1800" baseline="-20833" dirty="0">
                <a:latin typeface="Times New Roman"/>
                <a:cs typeface="Times New Roman"/>
              </a:rPr>
              <a:t>1</a:t>
            </a:r>
            <a:r>
              <a:rPr sz="1800" spc="225" baseline="-20833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i="1" spc="-25" dirty="0">
                <a:latin typeface="Times New Roman"/>
                <a:cs typeface="Times New Roman"/>
              </a:rPr>
              <a:t>Ψ</a:t>
            </a:r>
            <a:r>
              <a:rPr sz="1800" spc="-37" baseline="-20833" dirty="0">
                <a:latin typeface="Times New Roman"/>
                <a:cs typeface="Times New Roman"/>
              </a:rPr>
              <a:t>2</a:t>
            </a:r>
            <a:r>
              <a:rPr sz="1800" spc="-25" dirty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800">
              <a:latin typeface="Times New Roman"/>
              <a:cs typeface="Times New Roman"/>
            </a:endParaRPr>
          </a:p>
          <a:p>
            <a:pPr marL="101600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Molecular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orbital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electronic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configuration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-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σ</a:t>
            </a:r>
            <a:r>
              <a:rPr sz="1800" i="1" baseline="-20833" dirty="0">
                <a:latin typeface="Times New Roman"/>
                <a:cs typeface="Times New Roman"/>
              </a:rPr>
              <a:t>g</a:t>
            </a:r>
            <a:r>
              <a:rPr sz="1800" i="1" spc="165" baseline="-20833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(1</a:t>
            </a:r>
            <a:r>
              <a:rPr sz="1800" i="1" dirty="0">
                <a:latin typeface="Times New Roman"/>
                <a:cs typeface="Times New Roman"/>
              </a:rPr>
              <a:t>s</a:t>
            </a:r>
            <a:r>
              <a:rPr sz="1800" baseline="25462" dirty="0">
                <a:latin typeface="Times New Roman"/>
                <a:cs typeface="Times New Roman"/>
              </a:rPr>
              <a:t>2</a:t>
            </a:r>
            <a:r>
              <a:rPr sz="1800" dirty="0">
                <a:latin typeface="Times New Roman"/>
                <a:cs typeface="Times New Roman"/>
              </a:rPr>
              <a:t>)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σ</a:t>
            </a:r>
            <a:r>
              <a:rPr sz="1800" i="1" baseline="-20833" dirty="0">
                <a:latin typeface="Times New Roman"/>
                <a:cs typeface="Times New Roman"/>
              </a:rPr>
              <a:t>u</a:t>
            </a:r>
            <a:r>
              <a:rPr sz="1800" i="1" baseline="25462" dirty="0">
                <a:latin typeface="Times New Roman"/>
                <a:cs typeface="Times New Roman"/>
              </a:rPr>
              <a:t>*</a:t>
            </a:r>
            <a:r>
              <a:rPr sz="1800" i="1" spc="187" baseline="25462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(1</a:t>
            </a:r>
            <a:r>
              <a:rPr sz="1800" i="1" spc="-10" dirty="0">
                <a:latin typeface="Times New Roman"/>
                <a:cs typeface="Times New Roman"/>
              </a:rPr>
              <a:t>s</a:t>
            </a:r>
            <a:r>
              <a:rPr sz="1800" spc="-15" baseline="25462" dirty="0">
                <a:latin typeface="Times New Roman"/>
                <a:cs typeface="Times New Roman"/>
              </a:rPr>
              <a:t>2</a:t>
            </a:r>
            <a:r>
              <a:rPr sz="1800" spc="-10" dirty="0">
                <a:latin typeface="Times New Roman"/>
                <a:cs typeface="Times New Roman"/>
              </a:rPr>
              <a:t>).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800">
              <a:latin typeface="Times New Roman"/>
              <a:cs typeface="Times New Roman"/>
            </a:endParaRPr>
          </a:p>
          <a:p>
            <a:pPr marL="101600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bonding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effect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σ</a:t>
            </a:r>
            <a:r>
              <a:rPr sz="1800" i="1" baseline="-20833" dirty="0">
                <a:latin typeface="Times New Roman"/>
                <a:cs typeface="Times New Roman"/>
              </a:rPr>
              <a:t>g</a:t>
            </a:r>
            <a:r>
              <a:rPr sz="1800" i="1" spc="-15" baseline="-20833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(1</a:t>
            </a:r>
            <a:r>
              <a:rPr sz="1800" i="1" dirty="0">
                <a:latin typeface="Times New Roman"/>
                <a:cs typeface="Times New Roman"/>
              </a:rPr>
              <a:t>s</a:t>
            </a:r>
            <a:r>
              <a:rPr sz="1800" baseline="25462" dirty="0">
                <a:latin typeface="Times New Roman"/>
                <a:cs typeface="Times New Roman"/>
              </a:rPr>
              <a:t>2</a:t>
            </a:r>
            <a:r>
              <a:rPr sz="1800" dirty="0">
                <a:latin typeface="Times New Roman"/>
                <a:cs typeface="Times New Roman"/>
              </a:rPr>
              <a:t>)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cancelled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by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0" dirty="0">
                <a:latin typeface="Times New Roman"/>
                <a:cs typeface="Times New Roman"/>
              </a:rPr>
              <a:t> anti-</a:t>
            </a:r>
            <a:r>
              <a:rPr sz="1800" dirty="0">
                <a:latin typeface="Times New Roman"/>
                <a:cs typeface="Times New Roman"/>
              </a:rPr>
              <a:t>bonding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effect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σ</a:t>
            </a:r>
            <a:r>
              <a:rPr sz="1800" i="1" baseline="-20833" dirty="0">
                <a:latin typeface="Times New Roman"/>
                <a:cs typeface="Times New Roman"/>
              </a:rPr>
              <a:t>u</a:t>
            </a:r>
            <a:r>
              <a:rPr sz="1800" i="1" baseline="25462" dirty="0">
                <a:latin typeface="Times New Roman"/>
                <a:cs typeface="Times New Roman"/>
              </a:rPr>
              <a:t>*</a:t>
            </a:r>
            <a:r>
              <a:rPr sz="1800" i="1" spc="-22" baseline="25462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(1</a:t>
            </a:r>
            <a:r>
              <a:rPr sz="1800" i="1" spc="-10" dirty="0">
                <a:latin typeface="Times New Roman"/>
                <a:cs typeface="Times New Roman"/>
              </a:rPr>
              <a:t>s</a:t>
            </a:r>
            <a:r>
              <a:rPr sz="1800" spc="-15" baseline="25462" dirty="0">
                <a:latin typeface="Times New Roman"/>
                <a:cs typeface="Times New Roman"/>
              </a:rPr>
              <a:t>2</a:t>
            </a:r>
            <a:r>
              <a:rPr sz="1800" spc="-10" dirty="0">
                <a:latin typeface="Times New Roman"/>
                <a:cs typeface="Times New Roman"/>
              </a:rPr>
              <a:t>).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1800">
              <a:latin typeface="Times New Roman"/>
              <a:cs typeface="Times New Roman"/>
            </a:endParaRPr>
          </a:p>
          <a:p>
            <a:pPr marL="101600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He</a:t>
            </a:r>
            <a:r>
              <a:rPr sz="1800" baseline="-20833" dirty="0">
                <a:latin typeface="Times New Roman"/>
                <a:cs typeface="Times New Roman"/>
              </a:rPr>
              <a:t>2</a:t>
            </a:r>
            <a:r>
              <a:rPr sz="1800" spc="-7" baseline="-20833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molecule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stable </a:t>
            </a:r>
            <a:r>
              <a:rPr sz="1800" spc="-10" dirty="0">
                <a:latin typeface="Times New Roman"/>
                <a:cs typeface="Times New Roman"/>
              </a:rPr>
              <a:t>species.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800">
              <a:latin typeface="Times New Roman"/>
              <a:cs typeface="Times New Roman"/>
            </a:endParaRPr>
          </a:p>
          <a:p>
            <a:pPr marL="101600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Bond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order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=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0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800">
              <a:latin typeface="Times New Roman"/>
              <a:cs typeface="Times New Roman"/>
            </a:endParaRPr>
          </a:p>
          <a:p>
            <a:pPr marL="101600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He</a:t>
            </a:r>
            <a:r>
              <a:rPr sz="1800" baseline="-20833" dirty="0">
                <a:latin typeface="Times New Roman"/>
                <a:cs typeface="Times New Roman"/>
              </a:rPr>
              <a:t>2</a:t>
            </a:r>
            <a:r>
              <a:rPr sz="1800" spc="157" baseline="-20833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molecule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diamagnetic</a:t>
            </a:r>
            <a:r>
              <a:rPr sz="1800" spc="40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-</a:t>
            </a:r>
            <a:r>
              <a:rPr sz="1800" spc="-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All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electrons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are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paired.</a:t>
            </a:r>
            <a:endParaRPr sz="18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36371" y="1249016"/>
            <a:ext cx="3167547" cy="4557481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10253" y="-41960"/>
            <a:ext cx="405701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Molecular</a:t>
            </a:r>
            <a:r>
              <a:rPr spc="-125" dirty="0"/>
              <a:t> </a:t>
            </a:r>
            <a:r>
              <a:rPr spc="-25" dirty="0"/>
              <a:t>Orbital</a:t>
            </a:r>
            <a:r>
              <a:rPr spc="-120" dirty="0"/>
              <a:t> </a:t>
            </a:r>
            <a:r>
              <a:rPr spc="-10" dirty="0"/>
              <a:t>Theory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57960" y="563117"/>
            <a:ext cx="15436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54025" algn="l"/>
                <a:tab pos="911860" algn="l"/>
                <a:tab pos="1454150" algn="l"/>
              </a:tabLst>
            </a:pPr>
            <a:r>
              <a:rPr sz="1200" spc="-50" dirty="0">
                <a:latin typeface="Times New Roman"/>
                <a:cs typeface="Times New Roman"/>
              </a:rPr>
              <a:t>2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50" dirty="0">
                <a:latin typeface="Times New Roman"/>
                <a:cs typeface="Times New Roman"/>
              </a:rPr>
              <a:t>2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50" dirty="0">
                <a:latin typeface="Times New Roman"/>
                <a:cs typeface="Times New Roman"/>
              </a:rPr>
              <a:t>2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50" dirty="0"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5572" y="430529"/>
            <a:ext cx="61912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Consider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baseline="25462" dirty="0">
                <a:latin typeface="Times New Roman"/>
                <a:cs typeface="Times New Roman"/>
              </a:rPr>
              <a:t>+</a:t>
            </a:r>
            <a:r>
              <a:rPr sz="1800" dirty="0">
                <a:latin typeface="Times New Roman"/>
                <a:cs typeface="Times New Roman"/>
              </a:rPr>
              <a:t>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,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He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baseline="25462" dirty="0">
                <a:latin typeface="Times New Roman"/>
                <a:cs typeface="Times New Roman"/>
              </a:rPr>
              <a:t>+</a:t>
            </a:r>
            <a:r>
              <a:rPr sz="1800" dirty="0">
                <a:latin typeface="Times New Roman"/>
                <a:cs typeface="Times New Roman"/>
              </a:rPr>
              <a:t>,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He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:</a:t>
            </a:r>
            <a:r>
              <a:rPr sz="1800" spc="-1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first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row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diatomic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molecules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ions</a:t>
            </a:r>
            <a:endParaRPr sz="1800">
              <a:latin typeface="Times New Roman"/>
              <a:cs typeface="Times New Roman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325742" y="803275"/>
          <a:ext cx="10975974" cy="36226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33015"/>
                <a:gridCol w="2171065"/>
                <a:gridCol w="2171064"/>
                <a:gridCol w="2171065"/>
                <a:gridCol w="1929765"/>
              </a:tblGrid>
              <a:tr h="4997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spc="-25" dirty="0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sz="1950" spc="-37" baseline="-21367" dirty="0">
                          <a:latin typeface="Times New Roman"/>
                          <a:cs typeface="Times New Roman"/>
                        </a:rPr>
                        <a:t>2</a:t>
                      </a:r>
                      <a:endParaRPr sz="1950" baseline="-21367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095"/>
                        </a:lnSpc>
                      </a:pPr>
                      <a:r>
                        <a:rPr sz="3000" spc="-37" baseline="-16666" dirty="0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sz="1950" spc="-37" baseline="-47008" dirty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1300" spc="-25" dirty="0">
                          <a:latin typeface="Times New Roman"/>
                          <a:cs typeface="Times New Roman"/>
                        </a:rPr>
                        <a:t>+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spc="-20" dirty="0">
                          <a:latin typeface="Times New Roman"/>
                          <a:cs typeface="Times New Roman"/>
                        </a:rPr>
                        <a:t>He</a:t>
                      </a:r>
                      <a:r>
                        <a:rPr sz="1950" spc="-30" baseline="-21367" dirty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1950" spc="-30" baseline="25641" dirty="0">
                          <a:latin typeface="Times New Roman"/>
                          <a:cs typeface="Times New Roman"/>
                        </a:rPr>
                        <a:t>+</a:t>
                      </a:r>
                      <a:endParaRPr sz="1950" baseline="25641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spc="-25" dirty="0">
                          <a:latin typeface="Times New Roman"/>
                          <a:cs typeface="Times New Roman"/>
                        </a:rPr>
                        <a:t>He</a:t>
                      </a:r>
                      <a:r>
                        <a:rPr sz="1950" spc="-37" baseline="-21367" dirty="0">
                          <a:latin typeface="Times New Roman"/>
                          <a:cs typeface="Times New Roman"/>
                        </a:rPr>
                        <a:t>2</a:t>
                      </a:r>
                      <a:endParaRPr sz="1950" baseline="-21367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</a:tr>
              <a:tr h="1188085">
                <a:tc>
                  <a:txBody>
                    <a:bodyPr/>
                    <a:lstStyle/>
                    <a:p>
                      <a:pPr marL="1137285">
                        <a:lnSpc>
                          <a:spcPct val="100000"/>
                        </a:lnSpc>
                        <a:spcBef>
                          <a:spcPts val="900"/>
                        </a:spcBef>
                      </a:pPr>
                      <a:r>
                        <a:rPr sz="1800" i="1" dirty="0">
                          <a:latin typeface="Times New Roman"/>
                          <a:cs typeface="Times New Roman"/>
                        </a:rPr>
                        <a:t>σ</a:t>
                      </a:r>
                      <a:r>
                        <a:rPr sz="1800" i="1" baseline="-20833" dirty="0">
                          <a:latin typeface="Times New Roman"/>
                          <a:cs typeface="Times New Roman"/>
                        </a:rPr>
                        <a:t>g</a:t>
                      </a:r>
                      <a:r>
                        <a:rPr sz="1800" i="1" spc="195" baseline="-20833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(1</a:t>
                      </a:r>
                      <a:r>
                        <a:rPr sz="1800" i="1" spc="-10" dirty="0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sz="1800" spc="-15" baseline="25462" dirty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704850">
                        <a:lnSpc>
                          <a:spcPts val="1850"/>
                        </a:lnSpc>
                        <a:spcBef>
                          <a:spcPts val="725"/>
                        </a:spcBef>
                      </a:pPr>
                      <a:r>
                        <a:rPr sz="1800" i="1" spc="-50" dirty="0">
                          <a:latin typeface="Times New Roman"/>
                          <a:cs typeface="Times New Roman"/>
                        </a:rPr>
                        <a:t>E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1313180">
                        <a:lnSpc>
                          <a:spcPts val="380"/>
                        </a:lnSpc>
                        <a:tabLst>
                          <a:tab pos="1724025" algn="l"/>
                        </a:tabLst>
                      </a:pPr>
                      <a:r>
                        <a:rPr sz="1200" i="1" spc="-50" dirty="0">
                          <a:latin typeface="Times New Roman"/>
                          <a:cs typeface="Times New Roman"/>
                        </a:rPr>
                        <a:t>*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200" spc="-5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123950">
                        <a:lnSpc>
                          <a:spcPts val="1410"/>
                        </a:lnSpc>
                        <a:tabLst>
                          <a:tab pos="1445260" algn="l"/>
                        </a:tabLst>
                      </a:pPr>
                      <a:r>
                        <a:rPr sz="1800" i="1" spc="-25" dirty="0">
                          <a:latin typeface="Times New Roman"/>
                          <a:cs typeface="Times New Roman"/>
                        </a:rPr>
                        <a:t>σ</a:t>
                      </a:r>
                      <a:r>
                        <a:rPr sz="1800" i="1" spc="-37" baseline="-20833" dirty="0"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sz="1800" i="1" baseline="-20833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(1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sz="1800" i="1" spc="1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60" dirty="0">
                          <a:latin typeface="Times New Roman"/>
                          <a:cs typeface="Times New Roman"/>
                        </a:rPr>
                        <a:t>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1430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5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marL="3492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400" b="1" spc="-2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↑↓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9113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60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marR="9525" algn="ctr">
                        <a:lnSpc>
                          <a:spcPct val="100000"/>
                        </a:lnSpc>
                      </a:pPr>
                      <a:r>
                        <a:rPr sz="2400" b="1" spc="-5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↑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7272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49960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2400" b="1" spc="-5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↑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marL="949960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2400" b="1" spc="-2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↑↓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8953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715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2400" b="1" spc="-2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↑↓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marL="97155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2400" b="1" spc="-2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↑↓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</a:tr>
              <a:tr h="499745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Magnetism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Dia-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Para-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Para-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50" dirty="0">
                          <a:latin typeface="Times New Roman"/>
                          <a:cs typeface="Times New Roman"/>
                        </a:rPr>
                        <a:t>-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</a:tr>
              <a:tr h="49974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Bond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 order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50" dirty="0">
                          <a:latin typeface="Times New Roman"/>
                          <a:cs typeface="Times New Roman"/>
                        </a:rPr>
                        <a:t>1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50" dirty="0">
                          <a:latin typeface="Times New Roman"/>
                          <a:cs typeface="Times New Roman"/>
                        </a:rPr>
                        <a:t>½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50" dirty="0">
                          <a:latin typeface="Times New Roman"/>
                          <a:cs typeface="Times New Roman"/>
                        </a:rPr>
                        <a:t>½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50" dirty="0">
                          <a:latin typeface="Times New Roman"/>
                          <a:cs typeface="Times New Roman"/>
                        </a:rPr>
                        <a:t>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</a:tr>
              <a:tr h="5003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Bond</a:t>
                      </a:r>
                      <a:r>
                        <a:rPr sz="20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energy</a:t>
                      </a:r>
                      <a:r>
                        <a:rPr sz="20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(kJ/mol)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436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225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251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50" dirty="0">
                          <a:latin typeface="Times New Roman"/>
                          <a:cs typeface="Times New Roman"/>
                        </a:rPr>
                        <a:t>-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Bond</a:t>
                      </a:r>
                      <a:r>
                        <a:rPr sz="20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length</a:t>
                      </a:r>
                      <a:r>
                        <a:rPr sz="20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20" dirty="0">
                          <a:latin typeface="Times New Roman"/>
                          <a:cs typeface="Times New Roman"/>
                        </a:rPr>
                        <a:t>(pm)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74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106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108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50" dirty="0">
                          <a:latin typeface="Times New Roman"/>
                          <a:cs typeface="Times New Roman"/>
                        </a:rPr>
                        <a:t>-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</a:tr>
            </a:tbl>
          </a:graphicData>
        </a:graphic>
      </p:graphicFrame>
      <p:sp>
        <p:nvSpPr>
          <p:cNvPr id="6" name="object 6"/>
          <p:cNvSpPr/>
          <p:nvPr/>
        </p:nvSpPr>
        <p:spPr>
          <a:xfrm>
            <a:off x="1254366" y="1473708"/>
            <a:ext cx="103505" cy="792480"/>
          </a:xfrm>
          <a:custGeom>
            <a:avLst/>
            <a:gdLst/>
            <a:ahLst/>
            <a:cxnLst/>
            <a:rect l="l" t="t" r="r" b="b"/>
            <a:pathLst>
              <a:path w="103505" h="792480">
                <a:moveTo>
                  <a:pt x="51703" y="25113"/>
                </a:moveTo>
                <a:lnTo>
                  <a:pt x="45351" y="36012"/>
                </a:lnTo>
                <a:lnTo>
                  <a:pt x="45351" y="792099"/>
                </a:lnTo>
                <a:lnTo>
                  <a:pt x="58051" y="792099"/>
                </a:lnTo>
                <a:lnTo>
                  <a:pt x="58051" y="36012"/>
                </a:lnTo>
                <a:lnTo>
                  <a:pt x="51703" y="25113"/>
                </a:lnTo>
                <a:close/>
              </a:path>
              <a:path w="103505" h="792480">
                <a:moveTo>
                  <a:pt x="51701" y="0"/>
                </a:moveTo>
                <a:lnTo>
                  <a:pt x="0" y="88645"/>
                </a:lnTo>
                <a:lnTo>
                  <a:pt x="1028" y="92455"/>
                </a:lnTo>
                <a:lnTo>
                  <a:pt x="7086" y="96012"/>
                </a:lnTo>
                <a:lnTo>
                  <a:pt x="10972" y="94995"/>
                </a:lnTo>
                <a:lnTo>
                  <a:pt x="45351" y="36012"/>
                </a:lnTo>
                <a:lnTo>
                  <a:pt x="45351" y="12572"/>
                </a:lnTo>
                <a:lnTo>
                  <a:pt x="59032" y="12572"/>
                </a:lnTo>
                <a:lnTo>
                  <a:pt x="51701" y="0"/>
                </a:lnTo>
                <a:close/>
              </a:path>
              <a:path w="103505" h="792480">
                <a:moveTo>
                  <a:pt x="59032" y="12572"/>
                </a:moveTo>
                <a:lnTo>
                  <a:pt x="58051" y="12572"/>
                </a:lnTo>
                <a:lnTo>
                  <a:pt x="58061" y="36012"/>
                </a:lnTo>
                <a:lnTo>
                  <a:pt x="92468" y="94995"/>
                </a:lnTo>
                <a:lnTo>
                  <a:pt x="96278" y="96012"/>
                </a:lnTo>
                <a:lnTo>
                  <a:pt x="102374" y="92455"/>
                </a:lnTo>
                <a:lnTo>
                  <a:pt x="103390" y="88645"/>
                </a:lnTo>
                <a:lnTo>
                  <a:pt x="59032" y="12572"/>
                </a:lnTo>
                <a:close/>
              </a:path>
              <a:path w="103505" h="792480">
                <a:moveTo>
                  <a:pt x="58051" y="12572"/>
                </a:moveTo>
                <a:lnTo>
                  <a:pt x="45351" y="12572"/>
                </a:lnTo>
                <a:lnTo>
                  <a:pt x="45351" y="36012"/>
                </a:lnTo>
                <a:lnTo>
                  <a:pt x="51703" y="25113"/>
                </a:lnTo>
                <a:lnTo>
                  <a:pt x="46240" y="15747"/>
                </a:lnTo>
                <a:lnTo>
                  <a:pt x="58051" y="15747"/>
                </a:lnTo>
                <a:lnTo>
                  <a:pt x="58051" y="12572"/>
                </a:lnTo>
                <a:close/>
              </a:path>
              <a:path w="103505" h="792480">
                <a:moveTo>
                  <a:pt x="58051" y="15747"/>
                </a:moveTo>
                <a:lnTo>
                  <a:pt x="57162" y="15747"/>
                </a:lnTo>
                <a:lnTo>
                  <a:pt x="51703" y="25113"/>
                </a:lnTo>
                <a:lnTo>
                  <a:pt x="58061" y="36012"/>
                </a:lnTo>
                <a:lnTo>
                  <a:pt x="58051" y="15747"/>
                </a:lnTo>
                <a:close/>
              </a:path>
              <a:path w="103505" h="792480">
                <a:moveTo>
                  <a:pt x="57162" y="15747"/>
                </a:moveTo>
                <a:lnTo>
                  <a:pt x="46240" y="15747"/>
                </a:lnTo>
                <a:lnTo>
                  <a:pt x="51703" y="25113"/>
                </a:lnTo>
                <a:lnTo>
                  <a:pt x="57162" y="157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671315" y="1679448"/>
            <a:ext cx="609600" cy="0"/>
          </a:xfrm>
          <a:custGeom>
            <a:avLst/>
            <a:gdLst/>
            <a:ahLst/>
            <a:cxnLst/>
            <a:rect l="l" t="t" r="r" b="b"/>
            <a:pathLst>
              <a:path w="609600">
                <a:moveTo>
                  <a:pt x="0" y="0"/>
                </a:moveTo>
                <a:lnTo>
                  <a:pt x="609600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66744" y="2112264"/>
            <a:ext cx="609600" cy="0"/>
          </a:xfrm>
          <a:custGeom>
            <a:avLst/>
            <a:gdLst/>
            <a:ahLst/>
            <a:cxnLst/>
            <a:rect l="l" t="t" r="r" b="b"/>
            <a:pathLst>
              <a:path w="609600">
                <a:moveTo>
                  <a:pt x="0" y="0"/>
                </a:moveTo>
                <a:lnTo>
                  <a:pt x="609600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800344" y="1661160"/>
            <a:ext cx="609600" cy="0"/>
          </a:xfrm>
          <a:custGeom>
            <a:avLst/>
            <a:gdLst/>
            <a:ahLst/>
            <a:cxnLst/>
            <a:rect l="l" t="t" r="r" b="b"/>
            <a:pathLst>
              <a:path w="609600">
                <a:moveTo>
                  <a:pt x="0" y="0"/>
                </a:moveTo>
                <a:lnTo>
                  <a:pt x="609600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800344" y="2103120"/>
            <a:ext cx="609600" cy="0"/>
          </a:xfrm>
          <a:custGeom>
            <a:avLst/>
            <a:gdLst/>
            <a:ahLst/>
            <a:cxnLst/>
            <a:rect l="l" t="t" r="r" b="b"/>
            <a:pathLst>
              <a:path w="609600">
                <a:moveTo>
                  <a:pt x="0" y="0"/>
                </a:moveTo>
                <a:lnTo>
                  <a:pt x="609600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921752" y="1659635"/>
            <a:ext cx="609600" cy="0"/>
          </a:xfrm>
          <a:custGeom>
            <a:avLst/>
            <a:gdLst/>
            <a:ahLst/>
            <a:cxnLst/>
            <a:rect l="l" t="t" r="r" b="b"/>
            <a:pathLst>
              <a:path w="609600">
                <a:moveTo>
                  <a:pt x="0" y="0"/>
                </a:moveTo>
                <a:lnTo>
                  <a:pt x="609600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921752" y="2100072"/>
            <a:ext cx="609600" cy="0"/>
          </a:xfrm>
          <a:custGeom>
            <a:avLst/>
            <a:gdLst/>
            <a:ahLst/>
            <a:cxnLst/>
            <a:rect l="l" t="t" r="r" b="b"/>
            <a:pathLst>
              <a:path w="609600">
                <a:moveTo>
                  <a:pt x="0" y="0"/>
                </a:moveTo>
                <a:lnTo>
                  <a:pt x="609600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075164" y="1650492"/>
            <a:ext cx="609600" cy="0"/>
          </a:xfrm>
          <a:custGeom>
            <a:avLst/>
            <a:gdLst/>
            <a:ahLst/>
            <a:cxnLst/>
            <a:rect l="l" t="t" r="r" b="b"/>
            <a:pathLst>
              <a:path w="609600">
                <a:moveTo>
                  <a:pt x="0" y="0"/>
                </a:moveTo>
                <a:lnTo>
                  <a:pt x="609600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075164" y="2081783"/>
            <a:ext cx="609600" cy="0"/>
          </a:xfrm>
          <a:custGeom>
            <a:avLst/>
            <a:gdLst/>
            <a:ahLst/>
            <a:cxnLst/>
            <a:rect l="l" t="t" r="r" b="b"/>
            <a:pathLst>
              <a:path w="609600">
                <a:moveTo>
                  <a:pt x="0" y="0"/>
                </a:moveTo>
                <a:lnTo>
                  <a:pt x="609600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10253" y="-41960"/>
            <a:ext cx="405701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Molecular</a:t>
            </a:r>
            <a:r>
              <a:rPr spc="-125" dirty="0"/>
              <a:t> </a:t>
            </a:r>
            <a:r>
              <a:rPr spc="-25" dirty="0"/>
              <a:t>Orbital</a:t>
            </a:r>
            <a:r>
              <a:rPr spc="-120" dirty="0"/>
              <a:t> </a:t>
            </a:r>
            <a:r>
              <a:rPr spc="-10" dirty="0"/>
              <a:t>Theory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15340" y="424434"/>
            <a:ext cx="6753225" cy="3835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400685" algn="r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Times New Roman"/>
                <a:cs typeface="Times New Roman"/>
              </a:rPr>
              <a:t>O</a:t>
            </a:r>
            <a:r>
              <a:rPr sz="1800" b="1" baseline="-20833" dirty="0">
                <a:latin typeface="Times New Roman"/>
                <a:cs typeface="Times New Roman"/>
              </a:rPr>
              <a:t>2</a:t>
            </a:r>
            <a:r>
              <a:rPr sz="1800" b="1" spc="209" baseline="-20833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molecule</a:t>
            </a:r>
            <a:endParaRPr sz="1800">
              <a:latin typeface="Times New Roman"/>
              <a:cs typeface="Times New Roman"/>
            </a:endParaRPr>
          </a:p>
          <a:p>
            <a:pPr marL="311150" indent="-285750" algn="just">
              <a:lnSpc>
                <a:spcPct val="100000"/>
              </a:lnSpc>
              <a:spcBef>
                <a:spcPts val="1925"/>
              </a:spcBef>
              <a:buFont typeface="Wingdings"/>
              <a:buChar char=""/>
              <a:tabLst>
                <a:tab pos="311150" algn="l"/>
              </a:tabLst>
            </a:pP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electronic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configuration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oxygen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1s</a:t>
            </a:r>
            <a:r>
              <a:rPr sz="1800" b="1" spc="-15" baseline="25462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2s</a:t>
            </a:r>
            <a:r>
              <a:rPr sz="1800" b="1" spc="-15" baseline="25462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2p</a:t>
            </a:r>
            <a:r>
              <a:rPr sz="1800" b="1" spc="-15" baseline="25462" dirty="0">
                <a:solidFill>
                  <a:srgbClr val="FF0000"/>
                </a:solidFill>
                <a:latin typeface="Times New Roman"/>
                <a:cs typeface="Times New Roman"/>
              </a:rPr>
              <a:t>4</a:t>
            </a:r>
            <a:endParaRPr sz="1800" baseline="25462">
              <a:latin typeface="Times New Roman"/>
              <a:cs typeface="Times New Roman"/>
            </a:endParaRPr>
          </a:p>
          <a:p>
            <a:pPr marL="310515" marR="17780" indent="-285750">
              <a:lnSpc>
                <a:spcPct val="150000"/>
              </a:lnSpc>
              <a:spcBef>
                <a:spcPts val="415"/>
              </a:spcBef>
              <a:buFont typeface="Wingdings"/>
              <a:buChar char=""/>
              <a:tabLst>
                <a:tab pos="311785" algn="l"/>
              </a:tabLst>
            </a:pP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ground</a:t>
            </a:r>
            <a:r>
              <a:rPr sz="1800" spc="2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electronic</a:t>
            </a:r>
            <a:r>
              <a:rPr sz="1800" spc="2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configuration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</a:t>
            </a:r>
            <a:r>
              <a:rPr sz="1800" baseline="-20833" dirty="0">
                <a:latin typeface="Times New Roman"/>
                <a:cs typeface="Times New Roman"/>
              </a:rPr>
              <a:t>2</a:t>
            </a:r>
            <a:r>
              <a:rPr sz="1800" spc="577" baseline="-20833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molecule,</a:t>
            </a:r>
            <a:r>
              <a:rPr sz="1800" spc="2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therefore,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- 	</a:t>
            </a:r>
            <a:r>
              <a:rPr sz="1800" dirty="0">
                <a:latin typeface="Times New Roman"/>
                <a:cs typeface="Times New Roman"/>
              </a:rPr>
              <a:t>σ(1s)</a:t>
            </a:r>
            <a:r>
              <a:rPr sz="1800" baseline="25462" dirty="0">
                <a:latin typeface="Times New Roman"/>
                <a:cs typeface="Times New Roman"/>
              </a:rPr>
              <a:t>2</a:t>
            </a:r>
            <a:r>
              <a:rPr sz="1800" spc="195" baseline="25462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σ</a:t>
            </a:r>
            <a:r>
              <a:rPr sz="1800" baseline="25462" dirty="0">
                <a:latin typeface="Times New Roman"/>
                <a:cs typeface="Times New Roman"/>
              </a:rPr>
              <a:t>*</a:t>
            </a:r>
            <a:r>
              <a:rPr sz="1800" dirty="0">
                <a:latin typeface="Times New Roman"/>
                <a:cs typeface="Times New Roman"/>
              </a:rPr>
              <a:t>(1s)</a:t>
            </a:r>
            <a:r>
              <a:rPr sz="1800" baseline="25462" dirty="0">
                <a:latin typeface="Times New Roman"/>
                <a:cs typeface="Times New Roman"/>
              </a:rPr>
              <a:t>2</a:t>
            </a:r>
            <a:r>
              <a:rPr sz="1800" spc="195" baseline="25462" dirty="0"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00FF"/>
                </a:solidFill>
                <a:latin typeface="Times New Roman"/>
                <a:cs typeface="Times New Roman"/>
              </a:rPr>
              <a:t>σ(2s)</a:t>
            </a:r>
            <a:r>
              <a:rPr sz="1800" b="1" baseline="25462" dirty="0">
                <a:solidFill>
                  <a:srgbClr val="0000FF"/>
                </a:solidFill>
                <a:latin typeface="Times New Roman"/>
                <a:cs typeface="Times New Roman"/>
              </a:rPr>
              <a:t>2</a:t>
            </a:r>
            <a:r>
              <a:rPr sz="1800" b="1" spc="172" baseline="25462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00FF"/>
                </a:solidFill>
                <a:latin typeface="Times New Roman"/>
                <a:cs typeface="Times New Roman"/>
              </a:rPr>
              <a:t>σ</a:t>
            </a:r>
            <a:r>
              <a:rPr sz="1800" b="1" baseline="25462" dirty="0">
                <a:solidFill>
                  <a:srgbClr val="0000FF"/>
                </a:solidFill>
                <a:latin typeface="Times New Roman"/>
                <a:cs typeface="Times New Roman"/>
              </a:rPr>
              <a:t>*</a:t>
            </a:r>
            <a:r>
              <a:rPr sz="1800" b="1" dirty="0">
                <a:solidFill>
                  <a:srgbClr val="0000FF"/>
                </a:solidFill>
                <a:latin typeface="Times New Roman"/>
                <a:cs typeface="Times New Roman"/>
              </a:rPr>
              <a:t>(2s)</a:t>
            </a:r>
            <a:r>
              <a:rPr sz="1800" b="1" baseline="25462" dirty="0">
                <a:solidFill>
                  <a:srgbClr val="0000FF"/>
                </a:solidFill>
                <a:latin typeface="Times New Roman"/>
                <a:cs typeface="Times New Roman"/>
              </a:rPr>
              <a:t>2</a:t>
            </a:r>
            <a:r>
              <a:rPr sz="1800" b="1" spc="172" baseline="25462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00FF"/>
                </a:solidFill>
                <a:latin typeface="Times New Roman"/>
                <a:cs typeface="Times New Roman"/>
              </a:rPr>
              <a:t>σ(2p</a:t>
            </a:r>
            <a:r>
              <a:rPr sz="1800" b="1" baseline="-20833" dirty="0">
                <a:solidFill>
                  <a:srgbClr val="0000FF"/>
                </a:solidFill>
                <a:latin typeface="Times New Roman"/>
                <a:cs typeface="Times New Roman"/>
              </a:rPr>
              <a:t>z</a:t>
            </a:r>
            <a:r>
              <a:rPr sz="1800" b="1" dirty="0">
                <a:solidFill>
                  <a:srgbClr val="0000FF"/>
                </a:solidFill>
                <a:latin typeface="Times New Roman"/>
                <a:cs typeface="Times New Roman"/>
              </a:rPr>
              <a:t>)</a:t>
            </a:r>
            <a:r>
              <a:rPr sz="1800" b="1" baseline="25462" dirty="0">
                <a:solidFill>
                  <a:srgbClr val="0000FF"/>
                </a:solidFill>
                <a:latin typeface="Times New Roman"/>
                <a:cs typeface="Times New Roman"/>
              </a:rPr>
              <a:t>2</a:t>
            </a:r>
            <a:r>
              <a:rPr sz="1800" b="1" spc="195" baseline="25462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00FF"/>
                </a:solidFill>
                <a:latin typeface="Times New Roman"/>
                <a:cs typeface="Times New Roman"/>
              </a:rPr>
              <a:t>π(2p</a:t>
            </a:r>
            <a:r>
              <a:rPr sz="1800" b="1" baseline="-20833" dirty="0">
                <a:solidFill>
                  <a:srgbClr val="0000FF"/>
                </a:solidFill>
                <a:latin typeface="Times New Roman"/>
                <a:cs typeface="Times New Roman"/>
              </a:rPr>
              <a:t>x</a:t>
            </a:r>
            <a:r>
              <a:rPr sz="1800" b="1" dirty="0">
                <a:solidFill>
                  <a:srgbClr val="0000FF"/>
                </a:solidFill>
                <a:latin typeface="Times New Roman"/>
                <a:cs typeface="Times New Roman"/>
              </a:rPr>
              <a:t>)</a:t>
            </a:r>
            <a:r>
              <a:rPr sz="1800" b="1" baseline="25462" dirty="0">
                <a:solidFill>
                  <a:srgbClr val="0000FF"/>
                </a:solidFill>
                <a:latin typeface="Times New Roman"/>
                <a:cs typeface="Times New Roman"/>
              </a:rPr>
              <a:t>2</a:t>
            </a:r>
            <a:r>
              <a:rPr sz="1800" b="1" spc="195" baseline="25462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00FF"/>
                </a:solidFill>
                <a:latin typeface="Times New Roman"/>
                <a:cs typeface="Times New Roman"/>
              </a:rPr>
              <a:t>π(2p</a:t>
            </a:r>
            <a:r>
              <a:rPr sz="1800" b="1" baseline="-20833" dirty="0">
                <a:solidFill>
                  <a:srgbClr val="0000FF"/>
                </a:solidFill>
                <a:latin typeface="Times New Roman"/>
                <a:cs typeface="Times New Roman"/>
              </a:rPr>
              <a:t>y</a:t>
            </a:r>
            <a:r>
              <a:rPr sz="1800" b="1" dirty="0">
                <a:solidFill>
                  <a:srgbClr val="0000FF"/>
                </a:solidFill>
                <a:latin typeface="Times New Roman"/>
                <a:cs typeface="Times New Roman"/>
              </a:rPr>
              <a:t>)</a:t>
            </a:r>
            <a:r>
              <a:rPr sz="1800" b="1" baseline="25462" dirty="0">
                <a:solidFill>
                  <a:srgbClr val="0000FF"/>
                </a:solidFill>
                <a:latin typeface="Times New Roman"/>
                <a:cs typeface="Times New Roman"/>
              </a:rPr>
              <a:t>2</a:t>
            </a:r>
            <a:r>
              <a:rPr sz="1800" b="1" spc="202" baseline="25462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π</a:t>
            </a:r>
            <a:r>
              <a:rPr sz="1800" b="1" baseline="25462" dirty="0">
                <a:solidFill>
                  <a:srgbClr val="FF0000"/>
                </a:solidFill>
                <a:latin typeface="Times New Roman"/>
                <a:cs typeface="Times New Roman"/>
              </a:rPr>
              <a:t>*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(2p</a:t>
            </a:r>
            <a:r>
              <a:rPr sz="1800" b="1" baseline="-20833" dirty="0">
                <a:solidFill>
                  <a:srgbClr val="FF0000"/>
                </a:solidFill>
                <a:latin typeface="Times New Roman"/>
                <a:cs typeface="Times New Roman"/>
              </a:rPr>
              <a:t>x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)</a:t>
            </a:r>
            <a:r>
              <a:rPr sz="1800" b="1" baseline="25462" dirty="0"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  <a:r>
              <a:rPr sz="1800" b="1" spc="209" baseline="25462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π</a:t>
            </a:r>
            <a:r>
              <a:rPr sz="1800" b="1" spc="-15" baseline="25462" dirty="0">
                <a:solidFill>
                  <a:srgbClr val="FF0000"/>
                </a:solidFill>
                <a:latin typeface="Times New Roman"/>
                <a:cs typeface="Times New Roman"/>
              </a:rPr>
              <a:t>*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(2p</a:t>
            </a:r>
            <a:r>
              <a:rPr sz="1800" b="1" spc="-15" baseline="-20833" dirty="0">
                <a:solidFill>
                  <a:srgbClr val="FF0000"/>
                </a:solidFill>
                <a:latin typeface="Times New Roman"/>
                <a:cs typeface="Times New Roman"/>
              </a:rPr>
              <a:t>y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)</a:t>
            </a:r>
            <a:r>
              <a:rPr sz="1800" b="1" spc="-15" baseline="25462" dirty="0"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  <a:r>
              <a:rPr sz="1800" b="1" spc="-10" dirty="0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311150" indent="-285750" algn="just">
              <a:lnSpc>
                <a:spcPct val="100000"/>
              </a:lnSpc>
              <a:spcBef>
                <a:spcPts val="1960"/>
              </a:spcBef>
              <a:buFont typeface="Wingdings"/>
              <a:buChar char=""/>
              <a:tabLst>
                <a:tab pos="311150" algn="l"/>
              </a:tabLst>
            </a:pPr>
            <a:r>
              <a:rPr sz="1800" dirty="0">
                <a:latin typeface="Times New Roman"/>
                <a:cs typeface="Times New Roman"/>
              </a:rPr>
              <a:t>O</a:t>
            </a:r>
            <a:r>
              <a:rPr sz="1800" baseline="-20833" dirty="0">
                <a:latin typeface="Times New Roman"/>
                <a:cs typeface="Times New Roman"/>
              </a:rPr>
              <a:t>2</a:t>
            </a:r>
            <a:r>
              <a:rPr sz="1800" spc="209" baseline="-20833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molecule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should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paramagnetic.</a:t>
            </a:r>
            <a:endParaRPr sz="1800">
              <a:latin typeface="Times New Roman"/>
              <a:cs typeface="Times New Roman"/>
            </a:endParaRPr>
          </a:p>
          <a:p>
            <a:pPr marL="310515" marR="802005" indent="-285750" algn="just">
              <a:lnSpc>
                <a:spcPct val="100000"/>
              </a:lnSpc>
              <a:spcBef>
                <a:spcPts val="1985"/>
              </a:spcBef>
              <a:buFont typeface="Wingdings"/>
              <a:buChar char=""/>
              <a:tabLst>
                <a:tab pos="311785" algn="l"/>
              </a:tabLst>
            </a:pPr>
            <a:r>
              <a:rPr sz="1800" dirty="0">
                <a:latin typeface="Times New Roman"/>
                <a:cs typeface="Times New Roman"/>
              </a:rPr>
              <a:t>From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electronic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configuration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</a:t>
            </a:r>
            <a:r>
              <a:rPr sz="1800" baseline="-20833" dirty="0">
                <a:latin typeface="Times New Roman"/>
                <a:cs typeface="Times New Roman"/>
              </a:rPr>
              <a:t>2</a:t>
            </a:r>
            <a:r>
              <a:rPr sz="1800" spc="382" baseline="-20833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molecule,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it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clear 	</a:t>
            </a:r>
            <a:r>
              <a:rPr sz="1800" dirty="0">
                <a:latin typeface="Times New Roman"/>
                <a:cs typeface="Times New Roman"/>
              </a:rPr>
              <a:t>that</a:t>
            </a:r>
            <a:r>
              <a:rPr sz="1800" spc="155" dirty="0">
                <a:latin typeface="Times New Roman"/>
                <a:cs typeface="Times New Roman"/>
              </a:rPr>
              <a:t> 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ten</a:t>
            </a:r>
            <a:r>
              <a:rPr sz="1800" b="1" spc="155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electrons</a:t>
            </a:r>
            <a:r>
              <a:rPr sz="1800" b="1" spc="15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are</a:t>
            </a:r>
            <a:r>
              <a:rPr sz="1800" b="1" spc="155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present</a:t>
            </a:r>
            <a:r>
              <a:rPr sz="1800" b="1" spc="155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in</a:t>
            </a:r>
            <a:r>
              <a:rPr sz="1800" b="1" spc="15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bonding</a:t>
            </a:r>
            <a:r>
              <a:rPr sz="1800" b="1" spc="155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molecular 	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orbitals</a:t>
            </a:r>
            <a:r>
              <a:rPr sz="1800" b="1" spc="9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90" dirty="0">
                <a:latin typeface="Times New Roman"/>
                <a:cs typeface="Times New Roman"/>
              </a:rPr>
              <a:t>  </a:t>
            </a:r>
            <a:r>
              <a:rPr sz="1800" b="1" dirty="0">
                <a:solidFill>
                  <a:srgbClr val="0000FF"/>
                </a:solidFill>
                <a:latin typeface="Times New Roman"/>
                <a:cs typeface="Times New Roman"/>
              </a:rPr>
              <a:t>six</a:t>
            </a:r>
            <a:r>
              <a:rPr sz="1800" b="1" spc="100" dirty="0">
                <a:solidFill>
                  <a:srgbClr val="0000FF"/>
                </a:solidFill>
                <a:latin typeface="Times New Roman"/>
                <a:cs typeface="Times New Roman"/>
              </a:rPr>
              <a:t>  </a:t>
            </a:r>
            <a:r>
              <a:rPr sz="1800" b="1" dirty="0">
                <a:solidFill>
                  <a:srgbClr val="0000FF"/>
                </a:solidFill>
                <a:latin typeface="Times New Roman"/>
                <a:cs typeface="Times New Roman"/>
              </a:rPr>
              <a:t>electrons</a:t>
            </a:r>
            <a:r>
              <a:rPr sz="1800" b="1" spc="90" dirty="0">
                <a:solidFill>
                  <a:srgbClr val="0000FF"/>
                </a:solidFill>
                <a:latin typeface="Times New Roman"/>
                <a:cs typeface="Times New Roman"/>
              </a:rPr>
              <a:t>  </a:t>
            </a:r>
            <a:r>
              <a:rPr sz="1800" b="1" dirty="0">
                <a:solidFill>
                  <a:srgbClr val="0000FF"/>
                </a:solidFill>
                <a:latin typeface="Times New Roman"/>
                <a:cs typeface="Times New Roman"/>
              </a:rPr>
              <a:t>are</a:t>
            </a:r>
            <a:r>
              <a:rPr sz="1800" b="1" spc="95" dirty="0">
                <a:solidFill>
                  <a:srgbClr val="0000FF"/>
                </a:solidFill>
                <a:latin typeface="Times New Roman"/>
                <a:cs typeface="Times New Roman"/>
              </a:rPr>
              <a:t>  </a:t>
            </a:r>
            <a:r>
              <a:rPr sz="1800" b="1" dirty="0">
                <a:solidFill>
                  <a:srgbClr val="0000FF"/>
                </a:solidFill>
                <a:latin typeface="Times New Roman"/>
                <a:cs typeface="Times New Roman"/>
              </a:rPr>
              <a:t>present</a:t>
            </a:r>
            <a:r>
              <a:rPr sz="1800" b="1" spc="90" dirty="0">
                <a:solidFill>
                  <a:srgbClr val="0000FF"/>
                </a:solidFill>
                <a:latin typeface="Times New Roman"/>
                <a:cs typeface="Times New Roman"/>
              </a:rPr>
              <a:t>  </a:t>
            </a:r>
            <a:r>
              <a:rPr sz="1800" b="1" dirty="0">
                <a:solidFill>
                  <a:srgbClr val="0000FF"/>
                </a:solidFill>
                <a:latin typeface="Times New Roman"/>
                <a:cs typeface="Times New Roman"/>
              </a:rPr>
              <a:t>in</a:t>
            </a:r>
            <a:r>
              <a:rPr sz="1800" b="1" spc="90" dirty="0">
                <a:solidFill>
                  <a:srgbClr val="0000FF"/>
                </a:solidFill>
                <a:latin typeface="Times New Roman"/>
                <a:cs typeface="Times New Roman"/>
              </a:rPr>
              <a:t>  </a:t>
            </a:r>
            <a:r>
              <a:rPr sz="1800" b="1" spc="-10" dirty="0">
                <a:solidFill>
                  <a:srgbClr val="0000FF"/>
                </a:solidFill>
                <a:latin typeface="Times New Roman"/>
                <a:cs typeface="Times New Roman"/>
              </a:rPr>
              <a:t>antibonding 	</a:t>
            </a:r>
            <a:r>
              <a:rPr sz="1800" b="1" dirty="0">
                <a:solidFill>
                  <a:srgbClr val="0000FF"/>
                </a:solidFill>
                <a:latin typeface="Times New Roman"/>
                <a:cs typeface="Times New Roman"/>
              </a:rPr>
              <a:t>molecular</a:t>
            </a:r>
            <a:r>
              <a:rPr sz="1800" b="1" spc="-8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0000FF"/>
                </a:solidFill>
                <a:latin typeface="Times New Roman"/>
                <a:cs typeface="Times New Roman"/>
              </a:rPr>
              <a:t>orbitals</a:t>
            </a:r>
            <a:r>
              <a:rPr sz="1800" spc="-10" dirty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311150" indent="-285750" algn="just">
              <a:lnSpc>
                <a:spcPts val="2110"/>
              </a:lnSpc>
              <a:buFont typeface="Wingdings"/>
              <a:buChar char=""/>
              <a:tabLst>
                <a:tab pos="311150" algn="l"/>
              </a:tabLst>
            </a:pPr>
            <a:r>
              <a:rPr sz="1800" dirty="0">
                <a:latin typeface="Times New Roman"/>
                <a:cs typeface="Times New Roman"/>
              </a:rPr>
              <a:t>Its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1F5F"/>
                </a:solidFill>
                <a:latin typeface="Times New Roman"/>
                <a:cs typeface="Times New Roman"/>
              </a:rPr>
              <a:t>bond</a:t>
            </a:r>
            <a:r>
              <a:rPr sz="1800" b="1" spc="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1F5F"/>
                </a:solidFill>
                <a:latin typeface="Times New Roman"/>
                <a:cs typeface="Times New Roman"/>
              </a:rPr>
              <a:t>order</a:t>
            </a:r>
            <a:r>
              <a:rPr sz="1800" dirty="0">
                <a:latin typeface="Times New Roman"/>
                <a:cs typeface="Times New Roman"/>
              </a:rPr>
              <a:t>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therefore,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=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½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(10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6) =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b="1" spc="-25" dirty="0">
                <a:solidFill>
                  <a:srgbClr val="001F5F"/>
                </a:solidFill>
                <a:latin typeface="Times New Roman"/>
                <a:cs typeface="Times New Roman"/>
              </a:rPr>
              <a:t>2</a:t>
            </a:r>
            <a:r>
              <a:rPr sz="1800" spc="-25" dirty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417124" y="806461"/>
            <a:ext cx="4386243" cy="4404724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50389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Molecular</a:t>
            </a:r>
            <a:r>
              <a:rPr spc="-125" dirty="0"/>
              <a:t> </a:t>
            </a:r>
            <a:r>
              <a:rPr spc="-25" dirty="0"/>
              <a:t>Orbital</a:t>
            </a:r>
            <a:r>
              <a:rPr spc="-120" dirty="0"/>
              <a:t> </a:t>
            </a:r>
            <a:r>
              <a:rPr spc="-10" dirty="0"/>
              <a:t>Theory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0473" y="544830"/>
            <a:ext cx="125730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-50" dirty="0">
                <a:latin typeface="Cambria Math"/>
                <a:cs typeface="Cambria Math"/>
              </a:rPr>
              <a:t>𝟐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97433" y="427482"/>
            <a:ext cx="12941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mbria Math"/>
                <a:cs typeface="Cambria Math"/>
              </a:rPr>
              <a:t>𝑶</a:t>
            </a:r>
            <a:r>
              <a:rPr sz="1950" baseline="29914" dirty="0">
                <a:latin typeface="Cambria Math"/>
                <a:cs typeface="Cambria Math"/>
              </a:rPr>
              <a:t>+</a:t>
            </a:r>
            <a:r>
              <a:rPr sz="1950" spc="292" baseline="29914" dirty="0">
                <a:latin typeface="Cambria Math"/>
                <a:cs typeface="Cambria Math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molecule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103611" y="545033"/>
            <a:ext cx="126364" cy="22732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-50" dirty="0">
                <a:latin typeface="Cambria Math"/>
                <a:cs typeface="Cambria Math"/>
              </a:rPr>
              <a:t>𝟐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910571" y="427685"/>
            <a:ext cx="139382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mbria Math"/>
                <a:cs typeface="Cambria Math"/>
              </a:rPr>
              <a:t>𝑶</a:t>
            </a:r>
            <a:r>
              <a:rPr sz="1950" baseline="29914" dirty="0">
                <a:latin typeface="Cambria Math"/>
                <a:cs typeface="Cambria Math"/>
              </a:rPr>
              <a:t>𝟐+</a:t>
            </a:r>
            <a:r>
              <a:rPr sz="1950" spc="270" baseline="29914" dirty="0">
                <a:latin typeface="Cambria Math"/>
                <a:cs typeface="Cambria Math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molecule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360157" y="916000"/>
            <a:ext cx="4783455" cy="1531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1965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electronic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configuration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 O-ion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 </a:t>
            </a:r>
            <a:r>
              <a:rPr sz="1800" spc="-10" dirty="0">
                <a:latin typeface="Times New Roman"/>
                <a:cs typeface="Times New Roman"/>
              </a:rPr>
              <a:t>1s</a:t>
            </a:r>
            <a:r>
              <a:rPr sz="1800" spc="-15" baseline="25462" dirty="0">
                <a:latin typeface="Times New Roman"/>
                <a:cs typeface="Times New Roman"/>
              </a:rPr>
              <a:t>2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2s</a:t>
            </a:r>
            <a:r>
              <a:rPr sz="1800" b="1" spc="-15" baseline="25462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2p</a:t>
            </a:r>
            <a:r>
              <a:rPr sz="1800" b="1" spc="-15" baseline="25462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r>
              <a:rPr sz="1800" spc="-10" dirty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1714"/>
              </a:spcBef>
            </a:pPr>
            <a:r>
              <a:rPr sz="1800" spc="-10" dirty="0">
                <a:latin typeface="Times New Roman"/>
                <a:cs typeface="Times New Roman"/>
              </a:rPr>
              <a:t>σ(2s)</a:t>
            </a:r>
            <a:r>
              <a:rPr sz="1800" spc="-15" baseline="25462" dirty="0">
                <a:latin typeface="Times New Roman"/>
                <a:cs typeface="Times New Roman"/>
              </a:rPr>
              <a:t>2</a:t>
            </a:r>
            <a:r>
              <a:rPr sz="1800" spc="-10" dirty="0">
                <a:latin typeface="Times New Roman"/>
                <a:cs typeface="Times New Roman"/>
              </a:rPr>
              <a:t>σ</a:t>
            </a:r>
            <a:r>
              <a:rPr sz="1800" spc="-15" baseline="25462" dirty="0">
                <a:latin typeface="Times New Roman"/>
                <a:cs typeface="Times New Roman"/>
              </a:rPr>
              <a:t>*</a:t>
            </a:r>
            <a:r>
              <a:rPr sz="1800" spc="-10" dirty="0">
                <a:latin typeface="Times New Roman"/>
                <a:cs typeface="Times New Roman"/>
              </a:rPr>
              <a:t>(2s)</a:t>
            </a:r>
            <a:r>
              <a:rPr sz="1800" spc="-15" baseline="25462" dirty="0">
                <a:latin typeface="Times New Roman"/>
                <a:cs typeface="Times New Roman"/>
              </a:rPr>
              <a:t>2</a:t>
            </a:r>
            <a:r>
              <a:rPr sz="1800" spc="-10" dirty="0">
                <a:latin typeface="Times New Roman"/>
                <a:cs typeface="Times New Roman"/>
              </a:rPr>
              <a:t>π(2p</a:t>
            </a:r>
            <a:r>
              <a:rPr sz="1800" spc="-15" baseline="-20833" dirty="0">
                <a:latin typeface="Times New Roman"/>
                <a:cs typeface="Times New Roman"/>
              </a:rPr>
              <a:t>x</a:t>
            </a:r>
            <a:r>
              <a:rPr sz="1800" spc="-10" dirty="0">
                <a:latin typeface="Times New Roman"/>
                <a:cs typeface="Times New Roman"/>
              </a:rPr>
              <a:t>)</a:t>
            </a:r>
            <a:r>
              <a:rPr sz="1800" spc="-15" baseline="25462" dirty="0">
                <a:latin typeface="Times New Roman"/>
                <a:cs typeface="Times New Roman"/>
              </a:rPr>
              <a:t>2</a:t>
            </a:r>
            <a:r>
              <a:rPr sz="1800" spc="-10" dirty="0">
                <a:latin typeface="Times New Roman"/>
                <a:cs typeface="Times New Roman"/>
              </a:rPr>
              <a:t>π(2p</a:t>
            </a:r>
            <a:r>
              <a:rPr sz="1800" spc="-15" baseline="-20833" dirty="0">
                <a:latin typeface="Times New Roman"/>
                <a:cs typeface="Times New Roman"/>
              </a:rPr>
              <a:t>y</a:t>
            </a:r>
            <a:r>
              <a:rPr sz="1800" spc="-10" dirty="0">
                <a:latin typeface="Times New Roman"/>
                <a:cs typeface="Times New Roman"/>
              </a:rPr>
              <a:t>)</a:t>
            </a:r>
            <a:r>
              <a:rPr sz="1800" spc="-15" baseline="25462" dirty="0">
                <a:latin typeface="Times New Roman"/>
                <a:cs typeface="Times New Roman"/>
              </a:rPr>
              <a:t>2</a:t>
            </a:r>
            <a:r>
              <a:rPr sz="1800" spc="-10" dirty="0">
                <a:latin typeface="Times New Roman"/>
                <a:cs typeface="Times New Roman"/>
              </a:rPr>
              <a:t>σ(2p</a:t>
            </a:r>
            <a:r>
              <a:rPr sz="1800" spc="-15" baseline="-20833" dirty="0">
                <a:latin typeface="Times New Roman"/>
                <a:cs typeface="Times New Roman"/>
              </a:rPr>
              <a:t>z</a:t>
            </a:r>
            <a:r>
              <a:rPr sz="1800" spc="-10" dirty="0">
                <a:latin typeface="Times New Roman"/>
                <a:cs typeface="Times New Roman"/>
              </a:rPr>
              <a:t>)</a:t>
            </a:r>
            <a:r>
              <a:rPr sz="1800" spc="-15" baseline="25462" dirty="0">
                <a:latin typeface="Times New Roman"/>
                <a:cs typeface="Times New Roman"/>
              </a:rPr>
              <a:t>2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π</a:t>
            </a:r>
            <a:r>
              <a:rPr sz="1800" b="1" spc="-15" baseline="25462" dirty="0">
                <a:solidFill>
                  <a:srgbClr val="FF0000"/>
                </a:solidFill>
                <a:latin typeface="Times New Roman"/>
                <a:cs typeface="Times New Roman"/>
              </a:rPr>
              <a:t>*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(2p</a:t>
            </a:r>
            <a:r>
              <a:rPr sz="1800" b="1" spc="-15" baseline="-20833" dirty="0">
                <a:solidFill>
                  <a:srgbClr val="FF0000"/>
                </a:solidFill>
                <a:latin typeface="Times New Roman"/>
                <a:cs typeface="Times New Roman"/>
              </a:rPr>
              <a:t>x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)</a:t>
            </a:r>
            <a:r>
              <a:rPr sz="1800" b="1" spc="-15" baseline="25462" dirty="0">
                <a:solidFill>
                  <a:srgbClr val="FF0000"/>
                </a:solidFill>
                <a:latin typeface="Times New Roman"/>
                <a:cs typeface="Times New Roman"/>
              </a:rPr>
              <a:t>0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π</a:t>
            </a:r>
            <a:r>
              <a:rPr sz="1800" b="1" spc="-15" baseline="25462" dirty="0">
                <a:solidFill>
                  <a:srgbClr val="FF0000"/>
                </a:solidFill>
                <a:latin typeface="Times New Roman"/>
                <a:cs typeface="Times New Roman"/>
              </a:rPr>
              <a:t>*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(2p</a:t>
            </a:r>
            <a:r>
              <a:rPr sz="1800" b="1" spc="-15" baseline="-20833" dirty="0">
                <a:solidFill>
                  <a:srgbClr val="FF0000"/>
                </a:solidFill>
                <a:latin typeface="Times New Roman"/>
                <a:cs typeface="Times New Roman"/>
              </a:rPr>
              <a:t>y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)</a:t>
            </a:r>
            <a:r>
              <a:rPr sz="1800" b="1" spc="-15" baseline="25462" dirty="0">
                <a:solidFill>
                  <a:srgbClr val="FF0000"/>
                </a:solidFill>
                <a:latin typeface="Times New Roman"/>
                <a:cs typeface="Times New Roman"/>
              </a:rPr>
              <a:t>0</a:t>
            </a:r>
            <a:r>
              <a:rPr sz="1800" spc="-10" dirty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988694" marR="800735" indent="373380">
              <a:lnSpc>
                <a:spcPct val="134700"/>
              </a:lnSpc>
            </a:pPr>
            <a:r>
              <a:rPr sz="1800" dirty="0">
                <a:latin typeface="Times New Roman"/>
                <a:cs typeface="Times New Roman"/>
              </a:rPr>
              <a:t>Bond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order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=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½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(8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2)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=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3 </a:t>
            </a:r>
            <a:r>
              <a:rPr sz="1800" dirty="0">
                <a:latin typeface="Times New Roman"/>
                <a:cs typeface="Times New Roman"/>
              </a:rPr>
              <a:t>Magnetic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property: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Diamagnetic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0439" y="916000"/>
            <a:ext cx="4783455" cy="1531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6065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electronic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configuration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 O-ion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 </a:t>
            </a:r>
            <a:r>
              <a:rPr sz="1800" spc="-10" dirty="0">
                <a:latin typeface="Times New Roman"/>
                <a:cs typeface="Times New Roman"/>
              </a:rPr>
              <a:t>1s</a:t>
            </a:r>
            <a:r>
              <a:rPr sz="1800" spc="-15" baseline="25462" dirty="0">
                <a:latin typeface="Times New Roman"/>
                <a:cs typeface="Times New Roman"/>
              </a:rPr>
              <a:t>2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2s</a:t>
            </a:r>
            <a:r>
              <a:rPr sz="1800" b="1" spc="-15" baseline="25462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2p</a:t>
            </a:r>
            <a:r>
              <a:rPr sz="1800" b="1" spc="-15" baseline="25462" dirty="0">
                <a:solidFill>
                  <a:srgbClr val="FF0000"/>
                </a:solidFill>
                <a:latin typeface="Times New Roman"/>
                <a:cs typeface="Times New Roman"/>
              </a:rPr>
              <a:t>3</a:t>
            </a:r>
            <a:r>
              <a:rPr sz="1800" spc="-10" dirty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1714"/>
              </a:spcBef>
            </a:pPr>
            <a:r>
              <a:rPr sz="1800" spc="-10" dirty="0">
                <a:latin typeface="Times New Roman"/>
                <a:cs typeface="Times New Roman"/>
              </a:rPr>
              <a:t>σ(2s)</a:t>
            </a:r>
            <a:r>
              <a:rPr sz="1800" spc="-15" baseline="25462" dirty="0">
                <a:latin typeface="Times New Roman"/>
                <a:cs typeface="Times New Roman"/>
              </a:rPr>
              <a:t>2</a:t>
            </a:r>
            <a:r>
              <a:rPr sz="1800" spc="-10" dirty="0">
                <a:latin typeface="Times New Roman"/>
                <a:cs typeface="Times New Roman"/>
              </a:rPr>
              <a:t>σ</a:t>
            </a:r>
            <a:r>
              <a:rPr sz="1800" spc="-15" baseline="25462" dirty="0">
                <a:latin typeface="Times New Roman"/>
                <a:cs typeface="Times New Roman"/>
              </a:rPr>
              <a:t>*</a:t>
            </a:r>
            <a:r>
              <a:rPr sz="1800" spc="-10" dirty="0">
                <a:latin typeface="Times New Roman"/>
                <a:cs typeface="Times New Roman"/>
              </a:rPr>
              <a:t>(2s)</a:t>
            </a:r>
            <a:r>
              <a:rPr sz="1800" spc="-15" baseline="25462" dirty="0">
                <a:latin typeface="Times New Roman"/>
                <a:cs typeface="Times New Roman"/>
              </a:rPr>
              <a:t>2</a:t>
            </a:r>
            <a:r>
              <a:rPr sz="1800" spc="-10" dirty="0">
                <a:latin typeface="Times New Roman"/>
                <a:cs typeface="Times New Roman"/>
              </a:rPr>
              <a:t>σ(2p</a:t>
            </a:r>
            <a:r>
              <a:rPr sz="1800" spc="-15" baseline="-20833" dirty="0">
                <a:latin typeface="Times New Roman"/>
                <a:cs typeface="Times New Roman"/>
              </a:rPr>
              <a:t>z</a:t>
            </a:r>
            <a:r>
              <a:rPr sz="1800" spc="-10" dirty="0">
                <a:latin typeface="Times New Roman"/>
                <a:cs typeface="Times New Roman"/>
              </a:rPr>
              <a:t>)</a:t>
            </a:r>
            <a:r>
              <a:rPr sz="1800" spc="-15" baseline="25462" dirty="0">
                <a:latin typeface="Times New Roman"/>
                <a:cs typeface="Times New Roman"/>
              </a:rPr>
              <a:t>2</a:t>
            </a:r>
            <a:r>
              <a:rPr sz="1800" spc="-10" dirty="0">
                <a:latin typeface="Times New Roman"/>
                <a:cs typeface="Times New Roman"/>
              </a:rPr>
              <a:t>π(2p</a:t>
            </a:r>
            <a:r>
              <a:rPr sz="1800" spc="-15" baseline="-20833" dirty="0">
                <a:latin typeface="Times New Roman"/>
                <a:cs typeface="Times New Roman"/>
              </a:rPr>
              <a:t>x</a:t>
            </a:r>
            <a:r>
              <a:rPr sz="1800" spc="-10" dirty="0">
                <a:latin typeface="Times New Roman"/>
                <a:cs typeface="Times New Roman"/>
              </a:rPr>
              <a:t>)</a:t>
            </a:r>
            <a:r>
              <a:rPr sz="1800" spc="-15" baseline="25462" dirty="0">
                <a:latin typeface="Times New Roman"/>
                <a:cs typeface="Times New Roman"/>
              </a:rPr>
              <a:t>2</a:t>
            </a:r>
            <a:r>
              <a:rPr sz="1800" spc="-10" dirty="0">
                <a:latin typeface="Times New Roman"/>
                <a:cs typeface="Times New Roman"/>
              </a:rPr>
              <a:t>π(2p</a:t>
            </a:r>
            <a:r>
              <a:rPr sz="1800" spc="-15" baseline="-20833" dirty="0">
                <a:latin typeface="Times New Roman"/>
                <a:cs typeface="Times New Roman"/>
              </a:rPr>
              <a:t>y</a:t>
            </a:r>
            <a:r>
              <a:rPr sz="1800" spc="-10" dirty="0">
                <a:latin typeface="Times New Roman"/>
                <a:cs typeface="Times New Roman"/>
              </a:rPr>
              <a:t>)</a:t>
            </a:r>
            <a:r>
              <a:rPr sz="1800" spc="-15" baseline="25462" dirty="0">
                <a:latin typeface="Times New Roman"/>
                <a:cs typeface="Times New Roman"/>
              </a:rPr>
              <a:t>2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π</a:t>
            </a:r>
            <a:r>
              <a:rPr sz="1800" b="1" spc="-15" baseline="25462" dirty="0">
                <a:solidFill>
                  <a:srgbClr val="FF0000"/>
                </a:solidFill>
                <a:latin typeface="Times New Roman"/>
                <a:cs typeface="Times New Roman"/>
              </a:rPr>
              <a:t>*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(2p</a:t>
            </a:r>
            <a:r>
              <a:rPr sz="1800" b="1" spc="-15" baseline="-20833" dirty="0">
                <a:solidFill>
                  <a:srgbClr val="FF0000"/>
                </a:solidFill>
                <a:latin typeface="Times New Roman"/>
                <a:cs typeface="Times New Roman"/>
              </a:rPr>
              <a:t>x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)</a:t>
            </a:r>
            <a:r>
              <a:rPr sz="1800" b="1" spc="-15" baseline="25462" dirty="0"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π</a:t>
            </a:r>
            <a:r>
              <a:rPr sz="1800" b="1" spc="-15" baseline="25462" dirty="0">
                <a:solidFill>
                  <a:srgbClr val="FF0000"/>
                </a:solidFill>
                <a:latin typeface="Times New Roman"/>
                <a:cs typeface="Times New Roman"/>
              </a:rPr>
              <a:t>*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(2p</a:t>
            </a:r>
            <a:r>
              <a:rPr sz="1800" b="1" spc="-15" baseline="-20833" dirty="0">
                <a:solidFill>
                  <a:srgbClr val="FF0000"/>
                </a:solidFill>
                <a:latin typeface="Times New Roman"/>
                <a:cs typeface="Times New Roman"/>
              </a:rPr>
              <a:t>y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)</a:t>
            </a:r>
            <a:r>
              <a:rPr sz="1800" b="1" spc="-15" baseline="25462" dirty="0">
                <a:solidFill>
                  <a:srgbClr val="FF0000"/>
                </a:solidFill>
                <a:latin typeface="Times New Roman"/>
                <a:cs typeface="Times New Roman"/>
              </a:rPr>
              <a:t>0</a:t>
            </a:r>
            <a:r>
              <a:rPr sz="1800" spc="-10" dirty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424815" marR="1289685" indent="-42545">
              <a:lnSpc>
                <a:spcPct val="134700"/>
              </a:lnSpc>
            </a:pPr>
            <a:r>
              <a:rPr sz="1800" dirty="0">
                <a:latin typeface="Times New Roman"/>
                <a:cs typeface="Times New Roman"/>
              </a:rPr>
              <a:t>Bond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order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=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½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(8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3)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=</a:t>
            </a:r>
            <a:r>
              <a:rPr sz="1800" spc="-20" dirty="0">
                <a:latin typeface="Times New Roman"/>
                <a:cs typeface="Times New Roman"/>
              </a:rPr>
              <a:t> 2.5. </a:t>
            </a:r>
            <a:r>
              <a:rPr sz="1800" dirty="0">
                <a:latin typeface="Times New Roman"/>
                <a:cs typeface="Times New Roman"/>
              </a:rPr>
              <a:t>Magnetic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property: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Paramagnetic</a:t>
            </a:r>
            <a:endParaRPr sz="1800">
              <a:latin typeface="Times New Roman"/>
              <a:cs typeface="Times New Roman"/>
            </a:endParaRPr>
          </a:p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5091" y="2619755"/>
            <a:ext cx="4326636" cy="3764228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318247" y="2743200"/>
            <a:ext cx="4530852" cy="385267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0095" y="424434"/>
            <a:ext cx="11577320" cy="3738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4475" algn="ctr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Times New Roman"/>
                <a:cs typeface="Times New Roman"/>
              </a:rPr>
              <a:t>Molecular</a:t>
            </a:r>
            <a:r>
              <a:rPr sz="1800" b="1" spc="-8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orbital</a:t>
            </a:r>
            <a:r>
              <a:rPr sz="1800" b="1" spc="-3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(MO)</a:t>
            </a:r>
            <a:r>
              <a:rPr sz="1800" b="1" spc="-3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theory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was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developed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by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F.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Hund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R.S.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Mullikan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1932</a:t>
            </a:r>
            <a:endParaRPr sz="1800">
              <a:latin typeface="Times New Roman"/>
              <a:cs typeface="Times New Roman"/>
            </a:endParaRPr>
          </a:p>
          <a:p>
            <a:pPr marL="297815" marR="5080" indent="-285750" algn="just">
              <a:lnSpc>
                <a:spcPct val="100000"/>
              </a:lnSpc>
              <a:spcBef>
                <a:spcPts val="1935"/>
              </a:spcBef>
              <a:buFont typeface="Wingdings"/>
              <a:buChar char=""/>
              <a:tabLst>
                <a:tab pos="299085" algn="l"/>
              </a:tabLst>
            </a:pPr>
            <a:r>
              <a:rPr sz="1900" dirty="0">
                <a:latin typeface="Calibri"/>
                <a:cs typeface="Calibri"/>
              </a:rPr>
              <a:t>In</a:t>
            </a:r>
            <a:r>
              <a:rPr sz="1900" spc="1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valence</a:t>
            </a:r>
            <a:r>
              <a:rPr sz="1900" spc="1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bond</a:t>
            </a:r>
            <a:r>
              <a:rPr sz="1900" spc="1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theory,</a:t>
            </a:r>
            <a:r>
              <a:rPr sz="1900" spc="135" dirty="0"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C00000"/>
                </a:solidFill>
                <a:latin typeface="Calibri"/>
                <a:cs typeface="Calibri"/>
              </a:rPr>
              <a:t>orbitals</a:t>
            </a:r>
            <a:r>
              <a:rPr sz="1900" b="1" spc="1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C00000"/>
                </a:solidFill>
                <a:latin typeface="Calibri"/>
                <a:cs typeface="Calibri"/>
              </a:rPr>
              <a:t>in</a:t>
            </a:r>
            <a:r>
              <a:rPr sz="1900" b="1" spc="14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C00000"/>
                </a:solidFill>
                <a:latin typeface="Calibri"/>
                <a:cs typeface="Calibri"/>
              </a:rPr>
              <a:t>a</a:t>
            </a:r>
            <a:r>
              <a:rPr sz="1900" b="1" spc="1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C00000"/>
                </a:solidFill>
                <a:latin typeface="Calibri"/>
                <a:cs typeface="Calibri"/>
              </a:rPr>
              <a:t>molecule</a:t>
            </a:r>
            <a:r>
              <a:rPr sz="1900" b="1" spc="15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C00000"/>
                </a:solidFill>
                <a:latin typeface="Calibri"/>
                <a:cs typeface="Calibri"/>
              </a:rPr>
              <a:t>are</a:t>
            </a:r>
            <a:r>
              <a:rPr sz="1900" b="1" spc="15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C00000"/>
                </a:solidFill>
                <a:latin typeface="Calibri"/>
                <a:cs typeface="Calibri"/>
              </a:rPr>
              <a:t>thought</a:t>
            </a:r>
            <a:r>
              <a:rPr sz="1900" b="1" spc="15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C00000"/>
                </a:solidFill>
                <a:latin typeface="Calibri"/>
                <a:cs typeface="Calibri"/>
              </a:rPr>
              <a:t>to</a:t>
            </a:r>
            <a:r>
              <a:rPr sz="1900" b="1" spc="14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C00000"/>
                </a:solidFill>
                <a:latin typeface="Calibri"/>
                <a:cs typeface="Calibri"/>
              </a:rPr>
              <a:t>be</a:t>
            </a:r>
            <a:r>
              <a:rPr sz="1900" b="1" spc="1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C00000"/>
                </a:solidFill>
                <a:latin typeface="Calibri"/>
                <a:cs typeface="Calibri"/>
              </a:rPr>
              <a:t>localized</a:t>
            </a:r>
            <a:r>
              <a:rPr sz="1900" b="1" spc="15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C00000"/>
                </a:solidFill>
                <a:latin typeface="Calibri"/>
                <a:cs typeface="Calibri"/>
              </a:rPr>
              <a:t>on</a:t>
            </a:r>
            <a:r>
              <a:rPr sz="1900" b="1" spc="14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C00000"/>
                </a:solidFill>
                <a:latin typeface="Calibri"/>
                <a:cs typeface="Calibri"/>
              </a:rPr>
              <a:t>atoms</a:t>
            </a:r>
            <a:r>
              <a:rPr sz="1900" dirty="0">
                <a:latin typeface="Calibri"/>
                <a:cs typeface="Calibri"/>
              </a:rPr>
              <a:t>,</a:t>
            </a:r>
            <a:r>
              <a:rPr sz="1900" spc="1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with</a:t>
            </a:r>
            <a:r>
              <a:rPr sz="1900" spc="1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some</a:t>
            </a:r>
            <a:r>
              <a:rPr sz="1900" spc="1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overlap</a:t>
            </a:r>
            <a:r>
              <a:rPr sz="1900" spc="15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of</a:t>
            </a:r>
            <a:r>
              <a:rPr sz="1900" spc="140" dirty="0">
                <a:latin typeface="Calibri"/>
                <a:cs typeface="Calibri"/>
              </a:rPr>
              <a:t> </a:t>
            </a:r>
            <a:r>
              <a:rPr sz="1900" spc="-25" dirty="0">
                <a:latin typeface="Calibri"/>
                <a:cs typeface="Calibri"/>
              </a:rPr>
              <a:t>the 	</a:t>
            </a:r>
            <a:r>
              <a:rPr sz="1900" dirty="0">
                <a:latin typeface="Calibri"/>
                <a:cs typeface="Calibri"/>
              </a:rPr>
              <a:t>orbitals</a:t>
            </a:r>
            <a:r>
              <a:rPr sz="1900" spc="-3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between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bonded</a:t>
            </a:r>
            <a:r>
              <a:rPr sz="1900" spc="-3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nuclei.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009900"/>
                </a:solidFill>
                <a:latin typeface="Calibri"/>
                <a:cs typeface="Calibri"/>
              </a:rPr>
              <a:t>In</a:t>
            </a:r>
            <a:r>
              <a:rPr sz="1900" spc="-40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009900"/>
                </a:solidFill>
                <a:latin typeface="Calibri"/>
                <a:cs typeface="Calibri"/>
              </a:rPr>
              <a:t>the</a:t>
            </a:r>
            <a:r>
              <a:rPr sz="1900" spc="-35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009900"/>
                </a:solidFill>
                <a:latin typeface="Calibri"/>
                <a:cs typeface="Calibri"/>
              </a:rPr>
              <a:t>molecular</a:t>
            </a:r>
            <a:r>
              <a:rPr sz="1900" spc="-35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009900"/>
                </a:solidFill>
                <a:latin typeface="Calibri"/>
                <a:cs typeface="Calibri"/>
              </a:rPr>
              <a:t>orbital</a:t>
            </a:r>
            <a:r>
              <a:rPr sz="1900" spc="-35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900" spc="-20" dirty="0">
                <a:solidFill>
                  <a:srgbClr val="009900"/>
                </a:solidFill>
                <a:latin typeface="Calibri"/>
                <a:cs typeface="Calibri"/>
              </a:rPr>
              <a:t>view,</a:t>
            </a:r>
            <a:r>
              <a:rPr sz="1900" spc="-30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009900"/>
                </a:solidFill>
                <a:latin typeface="Calibri"/>
                <a:cs typeface="Calibri"/>
              </a:rPr>
              <a:t>orbitals</a:t>
            </a:r>
            <a:r>
              <a:rPr sz="1900" b="1" spc="-35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009900"/>
                </a:solidFill>
                <a:latin typeface="Calibri"/>
                <a:cs typeface="Calibri"/>
              </a:rPr>
              <a:t>in</a:t>
            </a:r>
            <a:r>
              <a:rPr sz="1900" b="1" spc="-40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009900"/>
                </a:solidFill>
                <a:latin typeface="Calibri"/>
                <a:cs typeface="Calibri"/>
              </a:rPr>
              <a:t>a</a:t>
            </a:r>
            <a:r>
              <a:rPr sz="1900" b="1" spc="-35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009900"/>
                </a:solidFill>
                <a:latin typeface="Calibri"/>
                <a:cs typeface="Calibri"/>
              </a:rPr>
              <a:t>molecule</a:t>
            </a:r>
            <a:r>
              <a:rPr sz="1900" b="1" spc="-20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009900"/>
                </a:solidFill>
                <a:latin typeface="Calibri"/>
                <a:cs typeface="Calibri"/>
              </a:rPr>
              <a:t>are</a:t>
            </a:r>
            <a:r>
              <a:rPr sz="1900" b="1" spc="-30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009900"/>
                </a:solidFill>
                <a:latin typeface="Calibri"/>
                <a:cs typeface="Calibri"/>
              </a:rPr>
              <a:t>thought</a:t>
            </a:r>
            <a:r>
              <a:rPr sz="1900" b="1" spc="-30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009900"/>
                </a:solidFill>
                <a:latin typeface="Calibri"/>
                <a:cs typeface="Calibri"/>
              </a:rPr>
              <a:t>to</a:t>
            </a:r>
            <a:r>
              <a:rPr sz="1900" b="1" spc="-30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009900"/>
                </a:solidFill>
                <a:latin typeface="Calibri"/>
                <a:cs typeface="Calibri"/>
              </a:rPr>
              <a:t>be</a:t>
            </a:r>
            <a:r>
              <a:rPr sz="1900" b="1" spc="-30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009900"/>
                </a:solidFill>
                <a:latin typeface="Calibri"/>
                <a:cs typeface="Calibri"/>
              </a:rPr>
              <a:t>spread</a:t>
            </a:r>
            <a:r>
              <a:rPr sz="1900" b="1" spc="-30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900" b="1" spc="-25" dirty="0">
                <a:solidFill>
                  <a:srgbClr val="009900"/>
                </a:solidFill>
                <a:latin typeface="Calibri"/>
                <a:cs typeface="Calibri"/>
              </a:rPr>
              <a:t>out 	</a:t>
            </a:r>
            <a:r>
              <a:rPr sz="1900" b="1" spc="-10" dirty="0">
                <a:solidFill>
                  <a:srgbClr val="009900"/>
                </a:solidFill>
                <a:latin typeface="Calibri"/>
                <a:cs typeface="Calibri"/>
              </a:rPr>
              <a:t>(delocalized)</a:t>
            </a:r>
            <a:r>
              <a:rPr sz="1900" b="1" spc="-40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009900"/>
                </a:solidFill>
                <a:latin typeface="Calibri"/>
                <a:cs typeface="Calibri"/>
              </a:rPr>
              <a:t>over</a:t>
            </a:r>
            <a:r>
              <a:rPr sz="1900" b="1" spc="-55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009900"/>
                </a:solidFill>
                <a:latin typeface="Calibri"/>
                <a:cs typeface="Calibri"/>
              </a:rPr>
              <a:t>many</a:t>
            </a:r>
            <a:r>
              <a:rPr sz="1900" b="1" spc="-35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900" b="1" spc="-10" dirty="0">
                <a:solidFill>
                  <a:srgbClr val="009900"/>
                </a:solidFill>
                <a:latin typeface="Calibri"/>
                <a:cs typeface="Calibri"/>
              </a:rPr>
              <a:t>atoms</a:t>
            </a:r>
            <a:r>
              <a:rPr sz="1900" spc="-10" dirty="0">
                <a:latin typeface="Calibri"/>
                <a:cs typeface="Calibri"/>
              </a:rPr>
              <a:t>.</a:t>
            </a:r>
            <a:endParaRPr sz="1900">
              <a:latin typeface="Calibri"/>
              <a:cs typeface="Calibri"/>
            </a:endParaRPr>
          </a:p>
          <a:p>
            <a:pPr marL="297815" marR="8255" indent="-285750" algn="just">
              <a:lnSpc>
                <a:spcPct val="100000"/>
              </a:lnSpc>
              <a:buFont typeface="Wingdings"/>
              <a:buChar char=""/>
              <a:tabLst>
                <a:tab pos="299085" algn="l"/>
              </a:tabLst>
            </a:pPr>
            <a:r>
              <a:rPr sz="1900" spc="-10" dirty="0">
                <a:latin typeface="Calibri"/>
                <a:cs typeface="Calibri"/>
              </a:rPr>
              <a:t>Valence</a:t>
            </a:r>
            <a:r>
              <a:rPr sz="1900" spc="-3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bond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theory</a:t>
            </a:r>
            <a:r>
              <a:rPr sz="1900" spc="-2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is</a:t>
            </a:r>
            <a:r>
              <a:rPr sz="1900" spc="-2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often</a:t>
            </a:r>
            <a:r>
              <a:rPr sz="1900" spc="-2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referred</a:t>
            </a:r>
            <a:r>
              <a:rPr sz="1900" spc="-2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to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as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CC0099"/>
                </a:solidFill>
                <a:latin typeface="Calibri"/>
                <a:cs typeface="Calibri"/>
              </a:rPr>
              <a:t>localized</a:t>
            </a:r>
            <a:r>
              <a:rPr sz="1900" b="1" spc="-20" dirty="0">
                <a:solidFill>
                  <a:srgbClr val="CC0099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CC0099"/>
                </a:solidFill>
                <a:latin typeface="Calibri"/>
                <a:cs typeface="Calibri"/>
              </a:rPr>
              <a:t>bonding</a:t>
            </a:r>
            <a:r>
              <a:rPr sz="1900" b="1" spc="-30" dirty="0">
                <a:solidFill>
                  <a:srgbClr val="CC0099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CC0099"/>
                </a:solidFill>
                <a:latin typeface="Calibri"/>
                <a:cs typeface="Calibri"/>
              </a:rPr>
              <a:t>theory</a:t>
            </a:r>
            <a:r>
              <a:rPr sz="1900" b="1" spc="-20" dirty="0">
                <a:solidFill>
                  <a:srgbClr val="CC0099"/>
                </a:solidFill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while</a:t>
            </a:r>
            <a:r>
              <a:rPr sz="1900" spc="-1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molecular</a:t>
            </a:r>
            <a:r>
              <a:rPr sz="1900" spc="-3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orbital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theory</a:t>
            </a:r>
            <a:r>
              <a:rPr sz="1900" spc="-2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is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referred</a:t>
            </a:r>
            <a:r>
              <a:rPr sz="1900" spc="-25" dirty="0">
                <a:latin typeface="Calibri"/>
                <a:cs typeface="Calibri"/>
              </a:rPr>
              <a:t> to 	</a:t>
            </a:r>
            <a:r>
              <a:rPr sz="1900" dirty="0">
                <a:latin typeface="Calibri"/>
                <a:cs typeface="Calibri"/>
              </a:rPr>
              <a:t>as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a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b="1" spc="-10" dirty="0">
                <a:solidFill>
                  <a:srgbClr val="0000FF"/>
                </a:solidFill>
                <a:latin typeface="Calibri"/>
                <a:cs typeface="Calibri"/>
              </a:rPr>
              <a:t>delocalized</a:t>
            </a:r>
            <a:r>
              <a:rPr sz="1900" b="1" spc="-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0000FF"/>
                </a:solidFill>
                <a:latin typeface="Calibri"/>
                <a:cs typeface="Calibri"/>
              </a:rPr>
              <a:t>bonding</a:t>
            </a:r>
            <a:r>
              <a:rPr sz="1900" b="1" spc="-1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900" b="1" spc="-10" dirty="0">
                <a:solidFill>
                  <a:srgbClr val="0000FF"/>
                </a:solidFill>
                <a:latin typeface="Calibri"/>
                <a:cs typeface="Calibri"/>
              </a:rPr>
              <a:t>theory</a:t>
            </a:r>
            <a:r>
              <a:rPr sz="1900" spc="-10" dirty="0">
                <a:latin typeface="Calibri"/>
                <a:cs typeface="Calibri"/>
              </a:rPr>
              <a:t>.</a:t>
            </a:r>
            <a:endParaRPr sz="1900">
              <a:latin typeface="Calibri"/>
              <a:cs typeface="Calibri"/>
            </a:endParaRPr>
          </a:p>
          <a:p>
            <a:pPr marL="298450" indent="-285750" algn="just">
              <a:lnSpc>
                <a:spcPct val="100000"/>
              </a:lnSpc>
              <a:buFont typeface="Wingdings"/>
              <a:buChar char=""/>
              <a:tabLst>
                <a:tab pos="298450" algn="l"/>
              </a:tabLst>
            </a:pPr>
            <a:r>
              <a:rPr sz="1900" dirty="0">
                <a:latin typeface="Calibri"/>
                <a:cs typeface="Calibri"/>
              </a:rPr>
              <a:t>The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molecular</a:t>
            </a:r>
            <a:r>
              <a:rPr sz="1900" spc="-4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orbital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theory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is</a:t>
            </a:r>
            <a:r>
              <a:rPr sz="1900" spc="-6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used</a:t>
            </a:r>
            <a:r>
              <a:rPr sz="1900" spc="-50" dirty="0"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1900" b="1" spc="-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001F5F"/>
                </a:solidFill>
                <a:latin typeface="Calibri"/>
                <a:cs typeface="Calibri"/>
              </a:rPr>
              <a:t>predict</a:t>
            </a:r>
            <a:r>
              <a:rPr sz="1900" b="1" spc="-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1900" b="1" spc="-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001F5F"/>
                </a:solidFill>
                <a:latin typeface="Calibri"/>
                <a:cs typeface="Calibri"/>
              </a:rPr>
              <a:t>shapes</a:t>
            </a:r>
            <a:r>
              <a:rPr sz="1900" b="1" spc="-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1900" b="1" spc="-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001F5F"/>
                </a:solidFill>
                <a:latin typeface="Calibri"/>
                <a:cs typeface="Calibri"/>
              </a:rPr>
              <a:t>energies</a:t>
            </a:r>
            <a:r>
              <a:rPr sz="1900" b="1" spc="-3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1900" b="1" spc="-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001F5F"/>
                </a:solidFill>
                <a:latin typeface="Calibri"/>
                <a:cs typeface="Calibri"/>
              </a:rPr>
              <a:t>orbitals</a:t>
            </a:r>
            <a:r>
              <a:rPr sz="1900" b="1" spc="-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001F5F"/>
                </a:solidFill>
                <a:latin typeface="Calibri"/>
                <a:cs typeface="Calibri"/>
              </a:rPr>
              <a:t>that</a:t>
            </a:r>
            <a:r>
              <a:rPr sz="1900" b="1" spc="-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001F5F"/>
                </a:solidFill>
                <a:latin typeface="Calibri"/>
                <a:cs typeface="Calibri"/>
              </a:rPr>
              <a:t>contain</a:t>
            </a:r>
            <a:r>
              <a:rPr sz="1900" b="1" spc="-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900" b="1" dirty="0">
                <a:solidFill>
                  <a:srgbClr val="001F5F"/>
                </a:solidFill>
                <a:latin typeface="Calibri"/>
                <a:cs typeface="Calibri"/>
              </a:rPr>
              <a:t>no</a:t>
            </a:r>
            <a:r>
              <a:rPr sz="1900" b="1" spc="-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900" b="1" spc="-10" dirty="0">
                <a:solidFill>
                  <a:srgbClr val="001F5F"/>
                </a:solidFill>
                <a:latin typeface="Calibri"/>
                <a:cs typeface="Calibri"/>
              </a:rPr>
              <a:t>electrons</a:t>
            </a:r>
            <a:r>
              <a:rPr sz="1900" spc="-10" dirty="0">
                <a:latin typeface="Calibri"/>
                <a:cs typeface="Calibri"/>
              </a:rPr>
              <a:t>.</a:t>
            </a:r>
            <a:endParaRPr sz="1900">
              <a:latin typeface="Calibri"/>
              <a:cs typeface="Calibri"/>
            </a:endParaRPr>
          </a:p>
          <a:p>
            <a:pPr marR="500380" algn="ctr">
              <a:lnSpc>
                <a:spcPct val="100000"/>
              </a:lnSpc>
              <a:spcBef>
                <a:spcPts val="2060"/>
              </a:spcBef>
            </a:pP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Principle</a:t>
            </a:r>
            <a:r>
              <a:rPr sz="1800" b="1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1800" b="1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spc="-25" dirty="0">
                <a:solidFill>
                  <a:srgbClr val="FF0000"/>
                </a:solidFill>
                <a:latin typeface="Calibri"/>
                <a:cs typeface="Calibri"/>
              </a:rPr>
              <a:t>MOT</a:t>
            </a:r>
            <a:endParaRPr sz="1800">
              <a:latin typeface="Calibri"/>
              <a:cs typeface="Calibri"/>
            </a:endParaRPr>
          </a:p>
          <a:p>
            <a:pPr marL="199390" marR="167640" algn="just">
              <a:lnSpc>
                <a:spcPct val="98900"/>
              </a:lnSpc>
              <a:spcBef>
                <a:spcPts val="835"/>
              </a:spcBef>
            </a:pPr>
            <a:r>
              <a:rPr sz="1800" dirty="0">
                <a:latin typeface="Times New Roman"/>
                <a:cs typeface="Times New Roman"/>
              </a:rPr>
              <a:t>“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Any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number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atomic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orbitals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overlaps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form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molecular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orbitals,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1F5F"/>
                </a:solidFill>
                <a:latin typeface="Times New Roman"/>
                <a:cs typeface="Times New Roman"/>
              </a:rPr>
              <a:t>equal</a:t>
            </a:r>
            <a:r>
              <a:rPr sz="1800" b="1" spc="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1F5F"/>
                </a:solidFill>
                <a:latin typeface="Times New Roman"/>
                <a:cs typeface="Times New Roman"/>
              </a:rPr>
              <a:t>number</a:t>
            </a:r>
            <a:r>
              <a:rPr sz="18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molecular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orbitals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are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formed. </a:t>
            </a:r>
            <a:r>
              <a:rPr sz="1800" dirty="0">
                <a:latin typeface="Times New Roman"/>
                <a:cs typeface="Times New Roman"/>
              </a:rPr>
              <a:t>When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two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orbitals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overlap,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they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form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two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new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orbitals: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one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at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lower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energy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original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orbitals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one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higher </a:t>
            </a:r>
            <a:r>
              <a:rPr sz="1800" dirty="0">
                <a:latin typeface="Times New Roman"/>
                <a:cs typeface="Times New Roman"/>
              </a:rPr>
              <a:t>energy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original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orbitals”.</a:t>
            </a:r>
            <a:endParaRPr sz="18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5091" y="4445603"/>
            <a:ext cx="5797561" cy="2288902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19624" y="4369308"/>
            <a:ext cx="2840940" cy="2231641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390888" y="4800600"/>
            <a:ext cx="2752344" cy="1482852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310253" y="-41960"/>
            <a:ext cx="405701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Molecular</a:t>
            </a:r>
            <a:r>
              <a:rPr spc="-125" dirty="0"/>
              <a:t> </a:t>
            </a:r>
            <a:r>
              <a:rPr spc="-25" dirty="0"/>
              <a:t>Orbital</a:t>
            </a:r>
            <a:r>
              <a:rPr spc="-120" dirty="0"/>
              <a:t> </a:t>
            </a:r>
            <a:r>
              <a:rPr spc="-10" dirty="0"/>
              <a:t>Theory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10253" y="-41960"/>
            <a:ext cx="405701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Molecular</a:t>
            </a:r>
            <a:r>
              <a:rPr spc="-125" dirty="0"/>
              <a:t> </a:t>
            </a:r>
            <a:r>
              <a:rPr spc="-25" dirty="0"/>
              <a:t>Orbital</a:t>
            </a:r>
            <a:r>
              <a:rPr spc="-120" dirty="0"/>
              <a:t> </a:t>
            </a:r>
            <a:r>
              <a:rPr spc="-10" dirty="0"/>
              <a:t>Theory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15949" y="424434"/>
            <a:ext cx="12941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mbria Math"/>
                <a:cs typeface="Cambria Math"/>
              </a:rPr>
              <a:t>𝑶</a:t>
            </a:r>
            <a:r>
              <a:rPr sz="1950" baseline="29914" dirty="0">
                <a:latin typeface="Cambria Math"/>
                <a:cs typeface="Cambria Math"/>
              </a:rPr>
              <a:t>−</a:t>
            </a:r>
            <a:r>
              <a:rPr sz="1950" spc="292" baseline="29914" dirty="0">
                <a:latin typeface="Cambria Math"/>
                <a:cs typeface="Cambria Math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molecule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6745" y="501886"/>
            <a:ext cx="5027295" cy="1699895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694690">
              <a:lnSpc>
                <a:spcPct val="100000"/>
              </a:lnSpc>
              <a:spcBef>
                <a:spcPts val="420"/>
              </a:spcBef>
            </a:pPr>
            <a:r>
              <a:rPr sz="1300" spc="-50" dirty="0">
                <a:latin typeface="Cambria Math"/>
                <a:cs typeface="Cambria Math"/>
              </a:rPr>
              <a:t>𝟐</a:t>
            </a:r>
            <a:endParaRPr sz="1300">
              <a:latin typeface="Cambria Math"/>
              <a:cs typeface="Cambria Math"/>
            </a:endParaRPr>
          </a:p>
          <a:p>
            <a:pPr marL="38100">
              <a:lnSpc>
                <a:spcPct val="100000"/>
              </a:lnSpc>
              <a:spcBef>
                <a:spcPts val="415"/>
              </a:spcBef>
            </a:pPr>
            <a:r>
              <a:rPr sz="1800" dirty="0">
                <a:latin typeface="Times New Roman"/>
                <a:cs typeface="Times New Roman"/>
              </a:rPr>
              <a:t>electronic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configuration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O-ion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1s</a:t>
            </a:r>
            <a:r>
              <a:rPr sz="1800" spc="-15" baseline="25462" dirty="0">
                <a:latin typeface="Times New Roman"/>
                <a:cs typeface="Times New Roman"/>
              </a:rPr>
              <a:t>2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2s</a:t>
            </a:r>
            <a:r>
              <a:rPr sz="1800" b="1" spc="-15" baseline="25462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2p</a:t>
            </a:r>
            <a:r>
              <a:rPr sz="1800" b="1" spc="-15" baseline="25462" dirty="0">
                <a:solidFill>
                  <a:srgbClr val="FF0000"/>
                </a:solidFill>
                <a:latin typeface="Times New Roman"/>
                <a:cs typeface="Times New Roman"/>
              </a:rPr>
              <a:t>5</a:t>
            </a:r>
            <a:endParaRPr sz="1800" baseline="25462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750"/>
              </a:spcBef>
            </a:pPr>
            <a:r>
              <a:rPr sz="1800" dirty="0">
                <a:latin typeface="Times New Roman"/>
                <a:cs typeface="Times New Roman"/>
              </a:rPr>
              <a:t>σ(2s)</a:t>
            </a:r>
            <a:r>
              <a:rPr sz="1800" baseline="25462" dirty="0">
                <a:latin typeface="Times New Roman"/>
                <a:cs typeface="Times New Roman"/>
              </a:rPr>
              <a:t>2</a:t>
            </a:r>
            <a:r>
              <a:rPr sz="1800" spc="157" baseline="25462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σ</a:t>
            </a:r>
            <a:r>
              <a:rPr sz="1800" baseline="25462" dirty="0">
                <a:latin typeface="Times New Roman"/>
                <a:cs typeface="Times New Roman"/>
              </a:rPr>
              <a:t>*</a:t>
            </a:r>
            <a:r>
              <a:rPr sz="1800" dirty="0">
                <a:latin typeface="Times New Roman"/>
                <a:cs typeface="Times New Roman"/>
              </a:rPr>
              <a:t>(2s)</a:t>
            </a:r>
            <a:r>
              <a:rPr sz="1800" baseline="25462" dirty="0">
                <a:latin typeface="Times New Roman"/>
                <a:cs typeface="Times New Roman"/>
              </a:rPr>
              <a:t>2</a:t>
            </a:r>
            <a:r>
              <a:rPr sz="1800" spc="157" baseline="25462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σ(2p</a:t>
            </a:r>
            <a:r>
              <a:rPr sz="1800" baseline="-20833" dirty="0">
                <a:latin typeface="Times New Roman"/>
                <a:cs typeface="Times New Roman"/>
              </a:rPr>
              <a:t>z</a:t>
            </a:r>
            <a:r>
              <a:rPr sz="1800" dirty="0">
                <a:latin typeface="Times New Roman"/>
                <a:cs typeface="Times New Roman"/>
              </a:rPr>
              <a:t>)</a:t>
            </a:r>
            <a:r>
              <a:rPr sz="1800" baseline="25462" dirty="0">
                <a:latin typeface="Times New Roman"/>
                <a:cs typeface="Times New Roman"/>
              </a:rPr>
              <a:t>2</a:t>
            </a:r>
            <a:r>
              <a:rPr sz="1800" spc="157" baseline="25462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π(2p</a:t>
            </a:r>
            <a:r>
              <a:rPr sz="1800" baseline="-20833" dirty="0">
                <a:latin typeface="Times New Roman"/>
                <a:cs typeface="Times New Roman"/>
              </a:rPr>
              <a:t>x</a:t>
            </a:r>
            <a:r>
              <a:rPr sz="1800" dirty="0">
                <a:latin typeface="Times New Roman"/>
                <a:cs typeface="Times New Roman"/>
              </a:rPr>
              <a:t>)</a:t>
            </a:r>
            <a:r>
              <a:rPr sz="1800" baseline="25462" dirty="0">
                <a:latin typeface="Times New Roman"/>
                <a:cs typeface="Times New Roman"/>
              </a:rPr>
              <a:t>2</a:t>
            </a:r>
            <a:r>
              <a:rPr sz="1800" spc="127" baseline="25462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π(2p</a:t>
            </a:r>
            <a:r>
              <a:rPr sz="1800" baseline="-20833" dirty="0">
                <a:latin typeface="Times New Roman"/>
                <a:cs typeface="Times New Roman"/>
              </a:rPr>
              <a:t>y</a:t>
            </a:r>
            <a:r>
              <a:rPr sz="1800" dirty="0">
                <a:latin typeface="Times New Roman"/>
                <a:cs typeface="Times New Roman"/>
              </a:rPr>
              <a:t>)</a:t>
            </a:r>
            <a:r>
              <a:rPr sz="1800" baseline="25462" dirty="0">
                <a:latin typeface="Times New Roman"/>
                <a:cs typeface="Times New Roman"/>
              </a:rPr>
              <a:t>2</a:t>
            </a:r>
            <a:r>
              <a:rPr sz="1800" spc="217" baseline="25462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π</a:t>
            </a:r>
            <a:r>
              <a:rPr sz="1800" baseline="25462" dirty="0">
                <a:latin typeface="Times New Roman"/>
                <a:cs typeface="Times New Roman"/>
              </a:rPr>
              <a:t>*</a:t>
            </a:r>
            <a:r>
              <a:rPr sz="1800" dirty="0">
                <a:latin typeface="Times New Roman"/>
                <a:cs typeface="Times New Roman"/>
              </a:rPr>
              <a:t>(2p</a:t>
            </a:r>
            <a:r>
              <a:rPr sz="1800" baseline="-20833" dirty="0">
                <a:latin typeface="Times New Roman"/>
                <a:cs typeface="Times New Roman"/>
              </a:rPr>
              <a:t>x</a:t>
            </a:r>
            <a:r>
              <a:rPr sz="1800" dirty="0">
                <a:latin typeface="Times New Roman"/>
                <a:cs typeface="Times New Roman"/>
              </a:rPr>
              <a:t>)</a:t>
            </a:r>
            <a:r>
              <a:rPr sz="1800" baseline="25462" dirty="0">
                <a:latin typeface="Times New Roman"/>
                <a:cs typeface="Times New Roman"/>
              </a:rPr>
              <a:t>2</a:t>
            </a:r>
            <a:r>
              <a:rPr sz="1800" spc="127" baseline="25462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0000FF"/>
                </a:solidFill>
                <a:latin typeface="Times New Roman"/>
                <a:cs typeface="Times New Roman"/>
              </a:rPr>
              <a:t>π</a:t>
            </a:r>
            <a:r>
              <a:rPr sz="1800" b="1" spc="-15" baseline="25462" dirty="0">
                <a:solidFill>
                  <a:srgbClr val="0000FF"/>
                </a:solidFill>
                <a:latin typeface="Times New Roman"/>
                <a:cs typeface="Times New Roman"/>
              </a:rPr>
              <a:t>*</a:t>
            </a:r>
            <a:r>
              <a:rPr sz="1800" b="1" spc="-10" dirty="0">
                <a:solidFill>
                  <a:srgbClr val="0000FF"/>
                </a:solidFill>
                <a:latin typeface="Times New Roman"/>
                <a:cs typeface="Times New Roman"/>
              </a:rPr>
              <a:t>(2p</a:t>
            </a:r>
            <a:r>
              <a:rPr sz="1800" b="1" spc="-15" baseline="-20833" dirty="0">
                <a:solidFill>
                  <a:srgbClr val="0000FF"/>
                </a:solidFill>
                <a:latin typeface="Times New Roman"/>
                <a:cs typeface="Times New Roman"/>
              </a:rPr>
              <a:t>y</a:t>
            </a:r>
            <a:r>
              <a:rPr sz="1800" b="1" spc="-10" dirty="0">
                <a:solidFill>
                  <a:srgbClr val="0000FF"/>
                </a:solidFill>
                <a:latin typeface="Times New Roman"/>
                <a:cs typeface="Times New Roman"/>
              </a:rPr>
              <a:t>)</a:t>
            </a:r>
            <a:r>
              <a:rPr sz="1800" b="1" spc="-15" baseline="25462" dirty="0">
                <a:solidFill>
                  <a:srgbClr val="0000FF"/>
                </a:solidFill>
                <a:latin typeface="Times New Roman"/>
                <a:cs typeface="Times New Roman"/>
              </a:rPr>
              <a:t>1</a:t>
            </a:r>
            <a:endParaRPr sz="1800" baseline="25462">
              <a:latin typeface="Times New Roman"/>
              <a:cs typeface="Times New Roman"/>
            </a:endParaRPr>
          </a:p>
          <a:p>
            <a:pPr marL="38100" marR="1920239">
              <a:lnSpc>
                <a:spcPct val="134600"/>
              </a:lnSpc>
            </a:pPr>
            <a:r>
              <a:rPr sz="1800" dirty="0">
                <a:latin typeface="Times New Roman"/>
                <a:cs typeface="Times New Roman"/>
              </a:rPr>
              <a:t>Bond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order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= ½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(8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 5)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= </a:t>
            </a:r>
            <a:r>
              <a:rPr sz="1800" spc="-25" dirty="0">
                <a:latin typeface="Times New Roman"/>
                <a:cs typeface="Times New Roman"/>
              </a:rPr>
              <a:t>1.5 </a:t>
            </a:r>
            <a:r>
              <a:rPr sz="1800" dirty="0">
                <a:latin typeface="Times New Roman"/>
                <a:cs typeface="Times New Roman"/>
              </a:rPr>
              <a:t>Magnetic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property: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Paramagnetic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752585" y="442721"/>
            <a:ext cx="13931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mbria Math"/>
                <a:cs typeface="Cambria Math"/>
              </a:rPr>
              <a:t>𝑶</a:t>
            </a:r>
            <a:r>
              <a:rPr sz="1950" baseline="29914" dirty="0">
                <a:latin typeface="Cambria Math"/>
                <a:cs typeface="Cambria Math"/>
              </a:rPr>
              <a:t>𝟐−</a:t>
            </a:r>
            <a:r>
              <a:rPr sz="1950" spc="277" baseline="29914" dirty="0">
                <a:latin typeface="Cambria Math"/>
                <a:cs typeface="Cambria Math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molecule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76339" y="533586"/>
            <a:ext cx="5001895" cy="1668145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R="528955" algn="ctr">
              <a:lnSpc>
                <a:spcPct val="100000"/>
              </a:lnSpc>
              <a:spcBef>
                <a:spcPts val="315"/>
              </a:spcBef>
            </a:pPr>
            <a:r>
              <a:rPr sz="1300" spc="-50" dirty="0">
                <a:latin typeface="Cambria Math"/>
                <a:cs typeface="Cambria Math"/>
              </a:rPr>
              <a:t>𝟐</a:t>
            </a:r>
            <a:endParaRPr sz="1300">
              <a:latin typeface="Cambria Math"/>
              <a:cs typeface="Cambria Math"/>
            </a:endParaRPr>
          </a:p>
          <a:p>
            <a:pPr marL="549275">
              <a:lnSpc>
                <a:spcPct val="100000"/>
              </a:lnSpc>
              <a:spcBef>
                <a:spcPts val="270"/>
              </a:spcBef>
            </a:pPr>
            <a:r>
              <a:rPr sz="1800" dirty="0">
                <a:latin typeface="Times New Roman"/>
                <a:cs typeface="Times New Roman"/>
              </a:rPr>
              <a:t>electronic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configuration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O-ion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1s</a:t>
            </a:r>
            <a:r>
              <a:rPr sz="1800" spc="-15" baseline="25462" dirty="0">
                <a:latin typeface="Times New Roman"/>
                <a:cs typeface="Times New Roman"/>
              </a:rPr>
              <a:t>2</a:t>
            </a:r>
            <a:r>
              <a:rPr sz="1800" spc="-10" dirty="0">
                <a:latin typeface="Times New Roman"/>
                <a:cs typeface="Times New Roman"/>
              </a:rPr>
              <a:t>2s</a:t>
            </a:r>
            <a:r>
              <a:rPr sz="1800" spc="-15" baseline="25462" dirty="0">
                <a:latin typeface="Times New Roman"/>
                <a:cs typeface="Times New Roman"/>
              </a:rPr>
              <a:t>2</a:t>
            </a:r>
            <a:r>
              <a:rPr sz="1800" spc="-10" dirty="0">
                <a:latin typeface="Times New Roman"/>
                <a:cs typeface="Times New Roman"/>
              </a:rPr>
              <a:t>2p</a:t>
            </a:r>
            <a:r>
              <a:rPr sz="1800" spc="-15" baseline="25462" dirty="0">
                <a:latin typeface="Times New Roman"/>
                <a:cs typeface="Times New Roman"/>
              </a:rPr>
              <a:t>6</a:t>
            </a:r>
            <a:endParaRPr sz="1800" baseline="25462">
              <a:latin typeface="Times New Roman"/>
              <a:cs typeface="Times New Roman"/>
            </a:endParaRPr>
          </a:p>
          <a:p>
            <a:pPr marL="38100" marR="30480">
              <a:lnSpc>
                <a:spcPct val="128099"/>
              </a:lnSpc>
              <a:spcBef>
                <a:spcPts val="145"/>
              </a:spcBef>
            </a:pPr>
            <a:r>
              <a:rPr sz="1800" dirty="0">
                <a:latin typeface="Times New Roman"/>
                <a:cs typeface="Times New Roman"/>
              </a:rPr>
              <a:t>σ(2s)</a:t>
            </a:r>
            <a:r>
              <a:rPr sz="1800" baseline="25462" dirty="0">
                <a:latin typeface="Times New Roman"/>
                <a:cs typeface="Times New Roman"/>
              </a:rPr>
              <a:t>2</a:t>
            </a:r>
            <a:r>
              <a:rPr sz="1800" spc="157" baseline="25462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σ</a:t>
            </a:r>
            <a:r>
              <a:rPr sz="1800" baseline="25462" dirty="0">
                <a:latin typeface="Times New Roman"/>
                <a:cs typeface="Times New Roman"/>
              </a:rPr>
              <a:t>*</a:t>
            </a:r>
            <a:r>
              <a:rPr sz="1800" dirty="0">
                <a:latin typeface="Times New Roman"/>
                <a:cs typeface="Times New Roman"/>
              </a:rPr>
              <a:t>(2s)</a:t>
            </a:r>
            <a:r>
              <a:rPr sz="1800" baseline="25462" dirty="0">
                <a:latin typeface="Times New Roman"/>
                <a:cs typeface="Times New Roman"/>
              </a:rPr>
              <a:t>2</a:t>
            </a:r>
            <a:r>
              <a:rPr sz="1800" spc="157" baseline="25462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σ(2p</a:t>
            </a:r>
            <a:r>
              <a:rPr sz="1800" baseline="-20833" dirty="0">
                <a:latin typeface="Times New Roman"/>
                <a:cs typeface="Times New Roman"/>
              </a:rPr>
              <a:t>z</a:t>
            </a:r>
            <a:r>
              <a:rPr sz="1800" dirty="0">
                <a:latin typeface="Times New Roman"/>
                <a:cs typeface="Times New Roman"/>
              </a:rPr>
              <a:t>)</a:t>
            </a:r>
            <a:r>
              <a:rPr sz="1800" baseline="25462" dirty="0">
                <a:latin typeface="Times New Roman"/>
                <a:cs typeface="Times New Roman"/>
              </a:rPr>
              <a:t>2</a:t>
            </a:r>
            <a:r>
              <a:rPr sz="1800" spc="157" baseline="25462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π(2p</a:t>
            </a:r>
            <a:r>
              <a:rPr sz="1800" baseline="-20833" dirty="0">
                <a:latin typeface="Times New Roman"/>
                <a:cs typeface="Times New Roman"/>
              </a:rPr>
              <a:t>x</a:t>
            </a:r>
            <a:r>
              <a:rPr sz="1800" dirty="0">
                <a:latin typeface="Times New Roman"/>
                <a:cs typeface="Times New Roman"/>
              </a:rPr>
              <a:t>)</a:t>
            </a:r>
            <a:r>
              <a:rPr sz="1800" baseline="25462" dirty="0">
                <a:latin typeface="Times New Roman"/>
                <a:cs typeface="Times New Roman"/>
              </a:rPr>
              <a:t>2</a:t>
            </a:r>
            <a:r>
              <a:rPr sz="1800" spc="127" baseline="25462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π(2p</a:t>
            </a:r>
            <a:r>
              <a:rPr sz="1800" baseline="-20833" dirty="0">
                <a:latin typeface="Times New Roman"/>
                <a:cs typeface="Times New Roman"/>
              </a:rPr>
              <a:t>y</a:t>
            </a:r>
            <a:r>
              <a:rPr sz="1800" dirty="0">
                <a:latin typeface="Times New Roman"/>
                <a:cs typeface="Times New Roman"/>
              </a:rPr>
              <a:t>)</a:t>
            </a:r>
            <a:r>
              <a:rPr sz="1800" baseline="25462" dirty="0">
                <a:latin typeface="Times New Roman"/>
                <a:cs typeface="Times New Roman"/>
              </a:rPr>
              <a:t>2</a:t>
            </a:r>
            <a:r>
              <a:rPr sz="1800" spc="209" baseline="25462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π</a:t>
            </a:r>
            <a:r>
              <a:rPr sz="1800" baseline="25462" dirty="0">
                <a:latin typeface="Times New Roman"/>
                <a:cs typeface="Times New Roman"/>
              </a:rPr>
              <a:t>*</a:t>
            </a:r>
            <a:r>
              <a:rPr sz="1800" dirty="0">
                <a:latin typeface="Times New Roman"/>
                <a:cs typeface="Times New Roman"/>
              </a:rPr>
              <a:t>(2p</a:t>
            </a:r>
            <a:r>
              <a:rPr sz="1800" baseline="-20833" dirty="0">
                <a:latin typeface="Times New Roman"/>
                <a:cs typeface="Times New Roman"/>
              </a:rPr>
              <a:t>x</a:t>
            </a:r>
            <a:r>
              <a:rPr sz="1800" dirty="0">
                <a:latin typeface="Times New Roman"/>
                <a:cs typeface="Times New Roman"/>
              </a:rPr>
              <a:t>)</a:t>
            </a:r>
            <a:r>
              <a:rPr sz="1800" baseline="25462" dirty="0">
                <a:latin typeface="Times New Roman"/>
                <a:cs typeface="Times New Roman"/>
              </a:rPr>
              <a:t>2</a:t>
            </a:r>
            <a:r>
              <a:rPr sz="1800" spc="135" baseline="25462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π</a:t>
            </a:r>
            <a:r>
              <a:rPr sz="1800" spc="-15" baseline="25462" dirty="0">
                <a:latin typeface="Times New Roman"/>
                <a:cs typeface="Times New Roman"/>
              </a:rPr>
              <a:t>*</a:t>
            </a:r>
            <a:r>
              <a:rPr sz="1800" spc="-10" dirty="0">
                <a:latin typeface="Times New Roman"/>
                <a:cs typeface="Times New Roman"/>
              </a:rPr>
              <a:t>(2p</a:t>
            </a:r>
            <a:r>
              <a:rPr sz="1800" spc="-15" baseline="-20833" dirty="0">
                <a:latin typeface="Times New Roman"/>
                <a:cs typeface="Times New Roman"/>
              </a:rPr>
              <a:t>y</a:t>
            </a:r>
            <a:r>
              <a:rPr sz="1800" spc="-10" dirty="0">
                <a:latin typeface="Times New Roman"/>
                <a:cs typeface="Times New Roman"/>
              </a:rPr>
              <a:t>)</a:t>
            </a:r>
            <a:r>
              <a:rPr sz="1800" spc="-15" baseline="25462" dirty="0">
                <a:latin typeface="Times New Roman"/>
                <a:cs typeface="Times New Roman"/>
              </a:rPr>
              <a:t>2 </a:t>
            </a:r>
            <a:r>
              <a:rPr sz="1800" dirty="0">
                <a:latin typeface="Times New Roman"/>
                <a:cs typeface="Times New Roman"/>
              </a:rPr>
              <a:t>Bond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order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=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½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(8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6)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=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1</a:t>
            </a:r>
            <a:endParaRPr sz="18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885"/>
              </a:spcBef>
            </a:pPr>
            <a:r>
              <a:rPr sz="1800" dirty="0">
                <a:latin typeface="Times New Roman"/>
                <a:cs typeface="Times New Roman"/>
              </a:rPr>
              <a:t>Magnetic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property: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Diamagnetic</a:t>
            </a:r>
            <a:endParaRPr sz="18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2795" y="2250948"/>
            <a:ext cx="4491228" cy="4108704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600443" y="2269235"/>
            <a:ext cx="5177028" cy="4090416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10253" y="-41960"/>
            <a:ext cx="405701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Molecular</a:t>
            </a:r>
            <a:r>
              <a:rPr spc="-125" dirty="0"/>
              <a:t> </a:t>
            </a:r>
            <a:r>
              <a:rPr spc="-25" dirty="0"/>
              <a:t>Orbital</a:t>
            </a:r>
            <a:r>
              <a:rPr spc="-120" dirty="0"/>
              <a:t> </a:t>
            </a:r>
            <a:r>
              <a:rPr spc="-10" dirty="0"/>
              <a:t>Theory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7705" y="333375"/>
            <a:ext cx="6416040" cy="4000500"/>
          </a:xfrm>
          <a:prstGeom prst="rect">
            <a:avLst/>
          </a:prstGeom>
        </p:spPr>
        <p:txBody>
          <a:bodyPr vert="horz" wrap="square" lIns="0" tIns="103505" rIns="0" bIns="0" rtlCol="0">
            <a:spAutoFit/>
          </a:bodyPr>
          <a:lstStyle/>
          <a:p>
            <a:pPr marL="5202555">
              <a:lnSpc>
                <a:spcPct val="100000"/>
              </a:lnSpc>
              <a:spcBef>
                <a:spcPts val="815"/>
              </a:spcBef>
            </a:pPr>
            <a:r>
              <a:rPr sz="1800" b="1" dirty="0">
                <a:latin typeface="Times New Roman"/>
                <a:cs typeface="Times New Roman"/>
              </a:rPr>
              <a:t>F</a:t>
            </a:r>
            <a:r>
              <a:rPr sz="1800" b="1" baseline="-20833" dirty="0">
                <a:latin typeface="Times New Roman"/>
                <a:cs typeface="Times New Roman"/>
              </a:rPr>
              <a:t>2</a:t>
            </a:r>
            <a:r>
              <a:rPr sz="1800" b="1" spc="187" baseline="-20833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molecule</a:t>
            </a:r>
            <a:endParaRPr sz="1800">
              <a:latin typeface="Times New Roman"/>
              <a:cs typeface="Times New Roman"/>
            </a:endParaRPr>
          </a:p>
          <a:p>
            <a:pPr marL="80645">
              <a:lnSpc>
                <a:spcPct val="100000"/>
              </a:lnSpc>
              <a:spcBef>
                <a:spcPts val="715"/>
              </a:spcBef>
            </a:pPr>
            <a:r>
              <a:rPr sz="1800" dirty="0">
                <a:latin typeface="Times New Roman"/>
                <a:cs typeface="Times New Roman"/>
              </a:rPr>
              <a:t>Electronic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configuration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fluorine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1s</a:t>
            </a:r>
            <a:r>
              <a:rPr sz="1800" spc="-15" baseline="25462" dirty="0">
                <a:latin typeface="Times New Roman"/>
                <a:cs typeface="Times New Roman"/>
              </a:rPr>
              <a:t>2</a:t>
            </a:r>
            <a:r>
              <a:rPr sz="1800" b="1" spc="-10" dirty="0">
                <a:solidFill>
                  <a:srgbClr val="0000FF"/>
                </a:solidFill>
                <a:latin typeface="Times New Roman"/>
                <a:cs typeface="Times New Roman"/>
              </a:rPr>
              <a:t>2s</a:t>
            </a:r>
            <a:r>
              <a:rPr sz="1800" b="1" spc="-15" baseline="25462" dirty="0">
                <a:solidFill>
                  <a:srgbClr val="0000FF"/>
                </a:solidFill>
                <a:latin typeface="Times New Roman"/>
                <a:cs typeface="Times New Roman"/>
              </a:rPr>
              <a:t>2</a:t>
            </a:r>
            <a:r>
              <a:rPr sz="1800" b="1" spc="-10" dirty="0">
                <a:solidFill>
                  <a:srgbClr val="0000FF"/>
                </a:solidFill>
                <a:latin typeface="Times New Roman"/>
                <a:cs typeface="Times New Roman"/>
              </a:rPr>
              <a:t>2p</a:t>
            </a:r>
            <a:r>
              <a:rPr sz="1800" b="1" spc="-15" baseline="25462" dirty="0">
                <a:solidFill>
                  <a:srgbClr val="0000FF"/>
                </a:solidFill>
                <a:latin typeface="Times New Roman"/>
                <a:cs typeface="Times New Roman"/>
              </a:rPr>
              <a:t>5</a:t>
            </a:r>
            <a:endParaRPr sz="1800" baseline="25462">
              <a:latin typeface="Times New Roman"/>
              <a:cs typeface="Times New Roman"/>
            </a:endParaRPr>
          </a:p>
          <a:p>
            <a:pPr marL="80645">
              <a:lnSpc>
                <a:spcPct val="100000"/>
              </a:lnSpc>
              <a:spcBef>
                <a:spcPts val="1085"/>
              </a:spcBef>
            </a:pP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ground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electronic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configuration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</a:t>
            </a:r>
            <a:r>
              <a:rPr sz="1800" baseline="-20833" dirty="0">
                <a:latin typeface="Times New Roman"/>
                <a:cs typeface="Times New Roman"/>
              </a:rPr>
              <a:t>2</a:t>
            </a:r>
            <a:r>
              <a:rPr sz="1800" spc="172" baseline="-20833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molecule,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therefore,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-</a:t>
            </a:r>
            <a:endParaRPr sz="1800">
              <a:latin typeface="Times New Roman"/>
              <a:cs typeface="Times New Roman"/>
            </a:endParaRPr>
          </a:p>
          <a:p>
            <a:pPr marL="80645" marR="57150" indent="-5080">
              <a:lnSpc>
                <a:spcPts val="5720"/>
              </a:lnSpc>
              <a:spcBef>
                <a:spcPts val="105"/>
              </a:spcBef>
            </a:pPr>
            <a:r>
              <a:rPr sz="1800" dirty="0">
                <a:latin typeface="Times New Roman"/>
                <a:cs typeface="Times New Roman"/>
              </a:rPr>
              <a:t>σ(1s)</a:t>
            </a:r>
            <a:r>
              <a:rPr sz="1800" baseline="25462" dirty="0">
                <a:latin typeface="Times New Roman"/>
                <a:cs typeface="Times New Roman"/>
              </a:rPr>
              <a:t>2</a:t>
            </a:r>
            <a:r>
              <a:rPr sz="1800" spc="179" baseline="25462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σ</a:t>
            </a:r>
            <a:r>
              <a:rPr sz="1800" baseline="25462" dirty="0">
                <a:latin typeface="Times New Roman"/>
                <a:cs typeface="Times New Roman"/>
              </a:rPr>
              <a:t>*</a:t>
            </a:r>
            <a:r>
              <a:rPr sz="1800" dirty="0">
                <a:latin typeface="Times New Roman"/>
                <a:cs typeface="Times New Roman"/>
              </a:rPr>
              <a:t>(1s)</a:t>
            </a:r>
            <a:r>
              <a:rPr sz="1800" baseline="25462" dirty="0">
                <a:latin typeface="Times New Roman"/>
                <a:cs typeface="Times New Roman"/>
              </a:rPr>
              <a:t>2</a:t>
            </a:r>
            <a:r>
              <a:rPr sz="1800" spc="179" baseline="25462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σ(2s)</a:t>
            </a:r>
            <a:r>
              <a:rPr sz="1800" baseline="25462" dirty="0">
                <a:latin typeface="Times New Roman"/>
                <a:cs typeface="Times New Roman"/>
              </a:rPr>
              <a:t>2</a:t>
            </a:r>
            <a:r>
              <a:rPr sz="1800" spc="187" baseline="25462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σ</a:t>
            </a:r>
            <a:r>
              <a:rPr sz="1800" baseline="25462" dirty="0">
                <a:latin typeface="Times New Roman"/>
                <a:cs typeface="Times New Roman"/>
              </a:rPr>
              <a:t>*</a:t>
            </a:r>
            <a:r>
              <a:rPr sz="1800" dirty="0">
                <a:latin typeface="Times New Roman"/>
                <a:cs typeface="Times New Roman"/>
              </a:rPr>
              <a:t>(2s)</a:t>
            </a:r>
            <a:r>
              <a:rPr sz="1800" baseline="25462" dirty="0">
                <a:latin typeface="Times New Roman"/>
                <a:cs typeface="Times New Roman"/>
              </a:rPr>
              <a:t>2</a:t>
            </a:r>
            <a:r>
              <a:rPr sz="1800" spc="179" baseline="25462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σ(2p</a:t>
            </a:r>
            <a:r>
              <a:rPr sz="1800" baseline="-20833" dirty="0">
                <a:latin typeface="Times New Roman"/>
                <a:cs typeface="Times New Roman"/>
              </a:rPr>
              <a:t>z</a:t>
            </a:r>
            <a:r>
              <a:rPr sz="1800" dirty="0">
                <a:latin typeface="Times New Roman"/>
                <a:cs typeface="Times New Roman"/>
              </a:rPr>
              <a:t>)</a:t>
            </a:r>
            <a:r>
              <a:rPr sz="1800" baseline="25462" dirty="0">
                <a:latin typeface="Times New Roman"/>
                <a:cs typeface="Times New Roman"/>
              </a:rPr>
              <a:t>2</a:t>
            </a:r>
            <a:r>
              <a:rPr sz="1800" spc="187" baseline="25462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π(2p</a:t>
            </a:r>
            <a:r>
              <a:rPr sz="1800" baseline="-20833" dirty="0">
                <a:latin typeface="Times New Roman"/>
                <a:cs typeface="Times New Roman"/>
              </a:rPr>
              <a:t>x</a:t>
            </a:r>
            <a:r>
              <a:rPr sz="1800" dirty="0">
                <a:latin typeface="Times New Roman"/>
                <a:cs typeface="Times New Roman"/>
              </a:rPr>
              <a:t>)</a:t>
            </a:r>
            <a:r>
              <a:rPr sz="1800" baseline="25462" dirty="0">
                <a:latin typeface="Times New Roman"/>
                <a:cs typeface="Times New Roman"/>
              </a:rPr>
              <a:t>2</a:t>
            </a:r>
            <a:r>
              <a:rPr sz="1800" spc="150" baseline="25462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π(2p</a:t>
            </a:r>
            <a:r>
              <a:rPr sz="1800" baseline="-20833" dirty="0">
                <a:latin typeface="Times New Roman"/>
                <a:cs typeface="Times New Roman"/>
              </a:rPr>
              <a:t>y</a:t>
            </a:r>
            <a:r>
              <a:rPr sz="1800" dirty="0">
                <a:latin typeface="Times New Roman"/>
                <a:cs typeface="Times New Roman"/>
              </a:rPr>
              <a:t>)</a:t>
            </a:r>
            <a:r>
              <a:rPr sz="1800" baseline="25462" dirty="0">
                <a:latin typeface="Times New Roman"/>
                <a:cs typeface="Times New Roman"/>
              </a:rPr>
              <a:t>2</a:t>
            </a:r>
            <a:r>
              <a:rPr sz="1800" spc="232" baseline="25462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π</a:t>
            </a:r>
            <a:r>
              <a:rPr sz="1800" baseline="25462" dirty="0">
                <a:latin typeface="Times New Roman"/>
                <a:cs typeface="Times New Roman"/>
              </a:rPr>
              <a:t>*</a:t>
            </a:r>
            <a:r>
              <a:rPr sz="1800" dirty="0">
                <a:latin typeface="Times New Roman"/>
                <a:cs typeface="Times New Roman"/>
              </a:rPr>
              <a:t>(2p</a:t>
            </a:r>
            <a:r>
              <a:rPr sz="1800" baseline="-20833" dirty="0">
                <a:latin typeface="Times New Roman"/>
                <a:cs typeface="Times New Roman"/>
              </a:rPr>
              <a:t>x</a:t>
            </a:r>
            <a:r>
              <a:rPr sz="1800" dirty="0">
                <a:latin typeface="Times New Roman"/>
                <a:cs typeface="Times New Roman"/>
              </a:rPr>
              <a:t>)</a:t>
            </a:r>
            <a:r>
              <a:rPr sz="1800" baseline="25462" dirty="0">
                <a:latin typeface="Times New Roman"/>
                <a:cs typeface="Times New Roman"/>
              </a:rPr>
              <a:t>2</a:t>
            </a:r>
            <a:r>
              <a:rPr sz="1800" spc="157" baseline="25462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π</a:t>
            </a:r>
            <a:r>
              <a:rPr sz="1800" spc="-15" baseline="25462" dirty="0">
                <a:latin typeface="Times New Roman"/>
                <a:cs typeface="Times New Roman"/>
              </a:rPr>
              <a:t>*</a:t>
            </a:r>
            <a:r>
              <a:rPr sz="1800" spc="-10" dirty="0">
                <a:latin typeface="Times New Roman"/>
                <a:cs typeface="Times New Roman"/>
              </a:rPr>
              <a:t>(2p</a:t>
            </a:r>
            <a:r>
              <a:rPr sz="1800" spc="-15" baseline="-20833" dirty="0">
                <a:latin typeface="Times New Roman"/>
                <a:cs typeface="Times New Roman"/>
              </a:rPr>
              <a:t>y</a:t>
            </a:r>
            <a:r>
              <a:rPr sz="1800" spc="-10" dirty="0">
                <a:latin typeface="Times New Roman"/>
                <a:cs typeface="Times New Roman"/>
              </a:rPr>
              <a:t>)</a:t>
            </a:r>
            <a:r>
              <a:rPr sz="1800" spc="-15" baseline="25462" dirty="0">
                <a:latin typeface="Times New Roman"/>
                <a:cs typeface="Times New Roman"/>
              </a:rPr>
              <a:t>2 </a:t>
            </a:r>
            <a:r>
              <a:rPr sz="1800" dirty="0">
                <a:latin typeface="Times New Roman"/>
                <a:cs typeface="Times New Roman"/>
              </a:rPr>
              <a:t>From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electronic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configuration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</a:t>
            </a:r>
            <a:r>
              <a:rPr sz="1800" baseline="-20833" dirty="0">
                <a:latin typeface="Times New Roman"/>
                <a:cs typeface="Times New Roman"/>
              </a:rPr>
              <a:t>2</a:t>
            </a:r>
            <a:r>
              <a:rPr sz="1800" spc="284" baseline="-20833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molecule,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it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clear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b="1" spc="-25" dirty="0">
                <a:solidFill>
                  <a:srgbClr val="0000FF"/>
                </a:solidFill>
                <a:latin typeface="Times New Roman"/>
                <a:cs typeface="Times New Roman"/>
              </a:rPr>
              <a:t>ten</a:t>
            </a:r>
            <a:endParaRPr sz="1800">
              <a:latin typeface="Times New Roman"/>
              <a:cs typeface="Times New Roman"/>
            </a:endParaRPr>
          </a:p>
          <a:p>
            <a:pPr marL="80645">
              <a:lnSpc>
                <a:spcPts val="1375"/>
              </a:lnSpc>
            </a:pPr>
            <a:r>
              <a:rPr sz="1800" b="1" dirty="0">
                <a:solidFill>
                  <a:srgbClr val="0000FF"/>
                </a:solidFill>
                <a:latin typeface="Times New Roman"/>
                <a:cs typeface="Times New Roman"/>
              </a:rPr>
              <a:t>electrons</a:t>
            </a:r>
            <a:r>
              <a:rPr sz="1800" b="1" spc="33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00FF"/>
                </a:solidFill>
                <a:latin typeface="Times New Roman"/>
                <a:cs typeface="Times New Roman"/>
              </a:rPr>
              <a:t>are</a:t>
            </a:r>
            <a:r>
              <a:rPr sz="1800" b="1" spc="33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00FF"/>
                </a:solidFill>
                <a:latin typeface="Times New Roman"/>
                <a:cs typeface="Times New Roman"/>
              </a:rPr>
              <a:t>present</a:t>
            </a:r>
            <a:r>
              <a:rPr sz="1800" b="1" spc="33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00FF"/>
                </a:solidFill>
                <a:latin typeface="Times New Roman"/>
                <a:cs typeface="Times New Roman"/>
              </a:rPr>
              <a:t>in</a:t>
            </a:r>
            <a:r>
              <a:rPr sz="1800" b="1" spc="33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00FF"/>
                </a:solidFill>
                <a:latin typeface="Times New Roman"/>
                <a:cs typeface="Times New Roman"/>
              </a:rPr>
              <a:t>bonding</a:t>
            </a:r>
            <a:r>
              <a:rPr sz="1800" b="1" spc="33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00FF"/>
                </a:solidFill>
                <a:latin typeface="Times New Roman"/>
                <a:cs typeface="Times New Roman"/>
              </a:rPr>
              <a:t>molecular</a:t>
            </a:r>
            <a:r>
              <a:rPr sz="1800" b="1" spc="31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00FF"/>
                </a:solidFill>
                <a:latin typeface="Times New Roman"/>
                <a:cs typeface="Times New Roman"/>
              </a:rPr>
              <a:t>orbitals</a:t>
            </a:r>
            <a:r>
              <a:rPr sz="1800" b="1" spc="33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330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eight</a:t>
            </a:r>
            <a:endParaRPr sz="1800">
              <a:latin typeface="Times New Roman"/>
              <a:cs typeface="Times New Roman"/>
            </a:endParaRPr>
          </a:p>
          <a:p>
            <a:pPr marL="80645" marR="925194">
              <a:lnSpc>
                <a:spcPts val="2110"/>
              </a:lnSpc>
              <a:spcBef>
                <a:spcPts val="115"/>
              </a:spcBef>
            </a:pP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electrons</a:t>
            </a:r>
            <a:r>
              <a:rPr sz="1800" b="1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are</a:t>
            </a:r>
            <a:r>
              <a:rPr sz="1800" b="1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present</a:t>
            </a:r>
            <a:r>
              <a:rPr sz="1800" b="1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in</a:t>
            </a:r>
            <a:r>
              <a:rPr sz="1800" b="1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antibonding</a:t>
            </a:r>
            <a:r>
              <a:rPr sz="1800"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molecular</a:t>
            </a:r>
            <a:r>
              <a:rPr sz="1800" b="1" spc="-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orbitals</a:t>
            </a:r>
            <a:r>
              <a:rPr sz="1800" spc="-10" dirty="0">
                <a:latin typeface="Times New Roman"/>
                <a:cs typeface="Times New Roman"/>
              </a:rPr>
              <a:t>. </a:t>
            </a:r>
            <a:r>
              <a:rPr sz="1800" dirty="0">
                <a:latin typeface="Times New Roman"/>
                <a:cs typeface="Times New Roman"/>
              </a:rPr>
              <a:t>Its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bond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order, </a:t>
            </a:r>
            <a:r>
              <a:rPr sz="1800" dirty="0">
                <a:latin typeface="Times New Roman"/>
                <a:cs typeface="Times New Roman"/>
              </a:rPr>
              <a:t>therefore,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=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½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(10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8)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=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1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15"/>
              </a:spcBef>
            </a:pPr>
            <a:endParaRPr sz="1800">
              <a:latin typeface="Times New Roman"/>
              <a:cs typeface="Times New Roman"/>
            </a:endParaRPr>
          </a:p>
          <a:p>
            <a:pPr marL="80645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F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atoms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are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held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by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single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bond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it </a:t>
            </a:r>
            <a:r>
              <a:rPr sz="1800" b="1" dirty="0">
                <a:solidFill>
                  <a:srgbClr val="008000"/>
                </a:solidFill>
                <a:latin typeface="Times New Roman"/>
                <a:cs typeface="Times New Roman"/>
              </a:rPr>
              <a:t>diamagnetic</a:t>
            </a:r>
            <a:r>
              <a:rPr sz="1800" b="1" spc="-10" dirty="0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10" dirty="0">
                <a:latin typeface="Times New Roman"/>
                <a:cs typeface="Times New Roman"/>
              </a:rPr>
              <a:t> nature.</a:t>
            </a:r>
            <a:endParaRPr sz="18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25995" y="769619"/>
            <a:ext cx="5164836" cy="4622292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10253" y="-41960"/>
            <a:ext cx="405701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Molecular</a:t>
            </a:r>
            <a:r>
              <a:rPr spc="-125" dirty="0"/>
              <a:t> </a:t>
            </a:r>
            <a:r>
              <a:rPr spc="-25" dirty="0"/>
              <a:t>Orbital</a:t>
            </a:r>
            <a:r>
              <a:rPr spc="-120" dirty="0"/>
              <a:t> </a:t>
            </a:r>
            <a:r>
              <a:rPr spc="-10" dirty="0"/>
              <a:t>Theory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9036" y="294005"/>
            <a:ext cx="6425565" cy="4422140"/>
          </a:xfrm>
          <a:prstGeom prst="rect">
            <a:avLst/>
          </a:prstGeom>
        </p:spPr>
        <p:txBody>
          <a:bodyPr vert="horz" wrap="square" lIns="0" tIns="142875" rIns="0" bIns="0" rtlCol="0">
            <a:spAutoFit/>
          </a:bodyPr>
          <a:lstStyle/>
          <a:p>
            <a:pPr marL="5198745">
              <a:lnSpc>
                <a:spcPct val="100000"/>
              </a:lnSpc>
              <a:spcBef>
                <a:spcPts val="1125"/>
              </a:spcBef>
            </a:pPr>
            <a:r>
              <a:rPr sz="1800" b="1" dirty="0">
                <a:latin typeface="Times New Roman"/>
                <a:cs typeface="Times New Roman"/>
              </a:rPr>
              <a:t>N</a:t>
            </a:r>
            <a:r>
              <a:rPr sz="1800" b="1" baseline="-20833" dirty="0">
                <a:latin typeface="Times New Roman"/>
                <a:cs typeface="Times New Roman"/>
              </a:rPr>
              <a:t>2</a:t>
            </a:r>
            <a:r>
              <a:rPr sz="1800" b="1" spc="179" baseline="-20833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molecule</a:t>
            </a:r>
            <a:endParaRPr sz="1800">
              <a:latin typeface="Times New Roman"/>
              <a:cs typeface="Times New Roman"/>
            </a:endParaRPr>
          </a:p>
          <a:p>
            <a:pPr marL="108585">
              <a:lnSpc>
                <a:spcPct val="100000"/>
              </a:lnSpc>
              <a:spcBef>
                <a:spcPts val="1025"/>
              </a:spcBef>
            </a:pP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electronic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configuration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nitrogen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1s</a:t>
            </a:r>
            <a:r>
              <a:rPr sz="1800" spc="-15" baseline="25462" dirty="0">
                <a:latin typeface="Times New Roman"/>
                <a:cs typeface="Times New Roman"/>
              </a:rPr>
              <a:t>2</a:t>
            </a:r>
            <a:r>
              <a:rPr sz="1800" spc="-10" dirty="0">
                <a:latin typeface="Times New Roman"/>
                <a:cs typeface="Times New Roman"/>
              </a:rPr>
              <a:t>2s</a:t>
            </a:r>
            <a:r>
              <a:rPr sz="1800" spc="-15" baseline="25462" dirty="0">
                <a:latin typeface="Times New Roman"/>
                <a:cs typeface="Times New Roman"/>
              </a:rPr>
              <a:t>2</a:t>
            </a:r>
            <a:r>
              <a:rPr sz="1800" spc="-10" dirty="0">
                <a:latin typeface="Times New Roman"/>
                <a:cs typeface="Times New Roman"/>
              </a:rPr>
              <a:t>2p</a:t>
            </a:r>
            <a:r>
              <a:rPr sz="1800" spc="-15" baseline="25462" dirty="0">
                <a:latin typeface="Times New Roman"/>
                <a:cs typeface="Times New Roman"/>
              </a:rPr>
              <a:t>3</a:t>
            </a:r>
            <a:r>
              <a:rPr sz="1800" spc="-10" dirty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108585">
              <a:lnSpc>
                <a:spcPct val="100000"/>
              </a:lnSpc>
              <a:spcBef>
                <a:spcPts val="1775"/>
              </a:spcBef>
              <a:tabLst>
                <a:tab pos="783590" algn="l"/>
                <a:tab pos="1205865" algn="l"/>
                <a:tab pos="2108200" algn="l"/>
                <a:tab pos="3074035" algn="l"/>
                <a:tab pos="3392804" algn="l"/>
                <a:tab pos="3833495" algn="l"/>
                <a:tab pos="4330065" algn="l"/>
                <a:tab pos="5118100" algn="l"/>
              </a:tabLst>
            </a:pPr>
            <a:r>
              <a:rPr sz="1800" spc="-10" dirty="0">
                <a:latin typeface="Times New Roman"/>
                <a:cs typeface="Times New Roman"/>
              </a:rPr>
              <a:t>There</a:t>
            </a:r>
            <a:r>
              <a:rPr sz="1800" dirty="0">
                <a:latin typeface="Times New Roman"/>
                <a:cs typeface="Times New Roman"/>
              </a:rPr>
              <a:t>	</a:t>
            </a:r>
            <a:r>
              <a:rPr sz="1800" spc="-25" dirty="0">
                <a:latin typeface="Times New Roman"/>
                <a:cs typeface="Times New Roman"/>
              </a:rPr>
              <a:t>are</a:t>
            </a:r>
            <a:r>
              <a:rPr sz="1800" dirty="0">
                <a:latin typeface="Times New Roman"/>
                <a:cs typeface="Times New Roman"/>
              </a:rPr>
              <a:t>	</a:t>
            </a:r>
            <a:r>
              <a:rPr sz="1800" spc="-10" dirty="0">
                <a:latin typeface="Times New Roman"/>
                <a:cs typeface="Times New Roman"/>
              </a:rPr>
              <a:t>fourteen</a:t>
            </a:r>
            <a:r>
              <a:rPr sz="1800" dirty="0">
                <a:latin typeface="Times New Roman"/>
                <a:cs typeface="Times New Roman"/>
              </a:rPr>
              <a:t>	</a:t>
            </a:r>
            <a:r>
              <a:rPr sz="1800" spc="-10" dirty="0">
                <a:latin typeface="Times New Roman"/>
                <a:cs typeface="Times New Roman"/>
              </a:rPr>
              <a:t>electrons</a:t>
            </a:r>
            <a:r>
              <a:rPr sz="1800" dirty="0">
                <a:latin typeface="Times New Roman"/>
                <a:cs typeface="Times New Roman"/>
              </a:rPr>
              <a:t>	</a:t>
            </a:r>
            <a:r>
              <a:rPr sz="1800" spc="-25" dirty="0">
                <a:latin typeface="Times New Roman"/>
                <a:cs typeface="Times New Roman"/>
              </a:rPr>
              <a:t>in</a:t>
            </a:r>
            <a:r>
              <a:rPr sz="1800" dirty="0">
                <a:latin typeface="Times New Roman"/>
                <a:cs typeface="Times New Roman"/>
              </a:rPr>
              <a:t>	</a:t>
            </a:r>
            <a:r>
              <a:rPr sz="1800" spc="-25" dirty="0">
                <a:latin typeface="Times New Roman"/>
                <a:cs typeface="Times New Roman"/>
              </a:rPr>
              <a:t>N</a:t>
            </a:r>
            <a:r>
              <a:rPr sz="1800" spc="-37" baseline="-20833" dirty="0">
                <a:latin typeface="Times New Roman"/>
                <a:cs typeface="Times New Roman"/>
              </a:rPr>
              <a:t>2</a:t>
            </a:r>
            <a:r>
              <a:rPr sz="1800" spc="-25" dirty="0">
                <a:latin typeface="Times New Roman"/>
                <a:cs typeface="Times New Roman"/>
              </a:rPr>
              <a:t>.</a:t>
            </a:r>
            <a:r>
              <a:rPr sz="1800" dirty="0">
                <a:latin typeface="Times New Roman"/>
                <a:cs typeface="Times New Roman"/>
              </a:rPr>
              <a:t>	</a:t>
            </a:r>
            <a:r>
              <a:rPr sz="1800" spc="-25" dirty="0">
                <a:latin typeface="Times New Roman"/>
                <a:cs typeface="Times New Roman"/>
              </a:rPr>
              <a:t>The</a:t>
            </a:r>
            <a:r>
              <a:rPr sz="1800" dirty="0">
                <a:latin typeface="Times New Roman"/>
                <a:cs typeface="Times New Roman"/>
              </a:rPr>
              <a:t>	</a:t>
            </a:r>
            <a:r>
              <a:rPr sz="1800" spc="-10" dirty="0">
                <a:latin typeface="Times New Roman"/>
                <a:cs typeface="Times New Roman"/>
              </a:rPr>
              <a:t>ground</a:t>
            </a:r>
            <a:r>
              <a:rPr sz="1800" dirty="0">
                <a:latin typeface="Times New Roman"/>
                <a:cs typeface="Times New Roman"/>
              </a:rPr>
              <a:t>	</a:t>
            </a:r>
            <a:r>
              <a:rPr sz="1800" spc="-10" dirty="0">
                <a:latin typeface="Times New Roman"/>
                <a:cs typeface="Times New Roman"/>
              </a:rPr>
              <a:t>electronic</a:t>
            </a:r>
            <a:endParaRPr sz="1800">
              <a:latin typeface="Times New Roman"/>
              <a:cs typeface="Times New Roman"/>
            </a:endParaRPr>
          </a:p>
          <a:p>
            <a:pPr marL="108585">
              <a:lnSpc>
                <a:spcPct val="100000"/>
              </a:lnSpc>
              <a:spcBef>
                <a:spcPts val="1080"/>
              </a:spcBef>
            </a:pPr>
            <a:r>
              <a:rPr sz="1800" dirty="0">
                <a:latin typeface="Times New Roman"/>
                <a:cs typeface="Times New Roman"/>
              </a:rPr>
              <a:t>configuration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</a:t>
            </a:r>
            <a:r>
              <a:rPr sz="1800" baseline="-20833" dirty="0">
                <a:latin typeface="Times New Roman"/>
                <a:cs typeface="Times New Roman"/>
              </a:rPr>
              <a:t>2</a:t>
            </a:r>
            <a:r>
              <a:rPr sz="1800" spc="179" baseline="-20833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molecule,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therefore,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-50" dirty="0">
                <a:latin typeface="Times New Roman"/>
                <a:cs typeface="Times New Roman"/>
              </a:rPr>
              <a:t> –</a:t>
            </a:r>
            <a:endParaRPr sz="1800">
              <a:latin typeface="Times New Roman"/>
              <a:cs typeface="Times New Roman"/>
            </a:endParaRPr>
          </a:p>
          <a:p>
            <a:pPr marL="108585" marR="1019810" indent="622935">
              <a:lnSpc>
                <a:spcPct val="167200"/>
              </a:lnSpc>
              <a:spcBef>
                <a:spcPts val="625"/>
              </a:spcBef>
            </a:pPr>
            <a:r>
              <a:rPr sz="1800" dirty="0">
                <a:latin typeface="Times New Roman"/>
                <a:cs typeface="Times New Roman"/>
              </a:rPr>
              <a:t>σ(1s)</a:t>
            </a:r>
            <a:r>
              <a:rPr sz="1800" baseline="25462" dirty="0">
                <a:latin typeface="Times New Roman"/>
                <a:cs typeface="Times New Roman"/>
              </a:rPr>
              <a:t>2</a:t>
            </a:r>
            <a:r>
              <a:rPr sz="1800" spc="165" baseline="25462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σ</a:t>
            </a:r>
            <a:r>
              <a:rPr sz="1800" baseline="25462" dirty="0">
                <a:latin typeface="Times New Roman"/>
                <a:cs typeface="Times New Roman"/>
              </a:rPr>
              <a:t>*</a:t>
            </a:r>
            <a:r>
              <a:rPr sz="1800" dirty="0">
                <a:latin typeface="Times New Roman"/>
                <a:cs typeface="Times New Roman"/>
              </a:rPr>
              <a:t>(1s)</a:t>
            </a:r>
            <a:r>
              <a:rPr sz="1800" baseline="25462" dirty="0">
                <a:latin typeface="Times New Roman"/>
                <a:cs typeface="Times New Roman"/>
              </a:rPr>
              <a:t>2</a:t>
            </a:r>
            <a:r>
              <a:rPr sz="1800" spc="165" baseline="25462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σ(2s)</a:t>
            </a:r>
            <a:r>
              <a:rPr sz="1800" baseline="25462" dirty="0">
                <a:latin typeface="Times New Roman"/>
                <a:cs typeface="Times New Roman"/>
              </a:rPr>
              <a:t>2</a:t>
            </a:r>
            <a:r>
              <a:rPr sz="1800" spc="165" baseline="25462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σ</a:t>
            </a:r>
            <a:r>
              <a:rPr sz="1800" baseline="25462" dirty="0">
                <a:latin typeface="Times New Roman"/>
                <a:cs typeface="Times New Roman"/>
              </a:rPr>
              <a:t>*</a:t>
            </a:r>
            <a:r>
              <a:rPr sz="1800" dirty="0">
                <a:latin typeface="Times New Roman"/>
                <a:cs typeface="Times New Roman"/>
              </a:rPr>
              <a:t>(2s)</a:t>
            </a:r>
            <a:r>
              <a:rPr sz="1800" baseline="25462" dirty="0">
                <a:latin typeface="Times New Roman"/>
                <a:cs typeface="Times New Roman"/>
              </a:rPr>
              <a:t>2</a:t>
            </a:r>
            <a:r>
              <a:rPr sz="1800" spc="165" baseline="25462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π(2p</a:t>
            </a:r>
            <a:r>
              <a:rPr sz="1800" baseline="-20833" dirty="0">
                <a:latin typeface="Times New Roman"/>
                <a:cs typeface="Times New Roman"/>
              </a:rPr>
              <a:t>x</a:t>
            </a:r>
            <a:r>
              <a:rPr sz="1800" dirty="0">
                <a:latin typeface="Times New Roman"/>
                <a:cs typeface="Times New Roman"/>
              </a:rPr>
              <a:t>)</a:t>
            </a:r>
            <a:r>
              <a:rPr sz="1800" baseline="25462" dirty="0">
                <a:latin typeface="Times New Roman"/>
                <a:cs typeface="Times New Roman"/>
              </a:rPr>
              <a:t>2</a:t>
            </a:r>
            <a:r>
              <a:rPr sz="1800" spc="142" baseline="25462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π(2p</a:t>
            </a:r>
            <a:r>
              <a:rPr sz="1800" baseline="-20833" dirty="0">
                <a:latin typeface="Times New Roman"/>
                <a:cs typeface="Times New Roman"/>
              </a:rPr>
              <a:t>y</a:t>
            </a:r>
            <a:r>
              <a:rPr sz="1800" dirty="0">
                <a:latin typeface="Times New Roman"/>
                <a:cs typeface="Times New Roman"/>
              </a:rPr>
              <a:t>)</a:t>
            </a:r>
            <a:r>
              <a:rPr sz="1800" baseline="25462" dirty="0">
                <a:latin typeface="Times New Roman"/>
                <a:cs typeface="Times New Roman"/>
              </a:rPr>
              <a:t>2</a:t>
            </a:r>
            <a:r>
              <a:rPr sz="1800" spc="202" baseline="25462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σ(2p</a:t>
            </a:r>
            <a:r>
              <a:rPr sz="1800" spc="-15" baseline="-20833" dirty="0">
                <a:latin typeface="Times New Roman"/>
                <a:cs typeface="Times New Roman"/>
              </a:rPr>
              <a:t>z</a:t>
            </a:r>
            <a:r>
              <a:rPr sz="1800" spc="-10" dirty="0">
                <a:latin typeface="Times New Roman"/>
                <a:cs typeface="Times New Roman"/>
              </a:rPr>
              <a:t>)</a:t>
            </a:r>
            <a:r>
              <a:rPr sz="1800" spc="-15" baseline="25462" dirty="0">
                <a:latin typeface="Times New Roman"/>
                <a:cs typeface="Times New Roman"/>
              </a:rPr>
              <a:t>2 </a:t>
            </a:r>
            <a:r>
              <a:rPr sz="1800" dirty="0">
                <a:latin typeface="Times New Roman"/>
                <a:cs typeface="Times New Roman"/>
              </a:rPr>
              <a:t>Bond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order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</a:t>
            </a:r>
            <a:r>
              <a:rPr sz="1800" baseline="-20833" dirty="0">
                <a:latin typeface="Times New Roman"/>
                <a:cs typeface="Times New Roman"/>
              </a:rPr>
              <a:t>2</a:t>
            </a:r>
            <a:r>
              <a:rPr sz="1800" spc="217" baseline="-20833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=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½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(10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4)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=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3.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0"/>
              </a:spcBef>
            </a:pPr>
            <a:endParaRPr sz="1800">
              <a:latin typeface="Times New Roman"/>
              <a:cs typeface="Times New Roman"/>
            </a:endParaRPr>
          </a:p>
          <a:p>
            <a:pPr marL="63500" marR="440690" algn="just">
              <a:lnSpc>
                <a:spcPct val="98900"/>
              </a:lnSpc>
            </a:pPr>
            <a:r>
              <a:rPr sz="1800" dirty="0">
                <a:latin typeface="Times New Roman"/>
                <a:cs typeface="Times New Roman"/>
              </a:rPr>
              <a:t>It</a:t>
            </a:r>
            <a:r>
              <a:rPr sz="1800" spc="3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3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important</a:t>
            </a:r>
            <a:r>
              <a:rPr sz="1800" spc="3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3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note</a:t>
            </a:r>
            <a:r>
              <a:rPr sz="1800" spc="3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</a:t>
            </a:r>
            <a:r>
              <a:rPr sz="1800" spc="3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triple</a:t>
            </a:r>
            <a:r>
              <a:rPr sz="1800" spc="3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bond</a:t>
            </a:r>
            <a:r>
              <a:rPr sz="1800" spc="3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3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</a:t>
            </a:r>
            <a:r>
              <a:rPr sz="1800" baseline="-20833" dirty="0">
                <a:latin typeface="Times New Roman"/>
                <a:cs typeface="Times New Roman"/>
              </a:rPr>
              <a:t>2</a:t>
            </a:r>
            <a:r>
              <a:rPr sz="1800" spc="727" baseline="-20833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consists</a:t>
            </a:r>
            <a:r>
              <a:rPr sz="1800" spc="3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33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one </a:t>
            </a:r>
            <a:r>
              <a:rPr sz="1800" dirty="0">
                <a:latin typeface="Times New Roman"/>
                <a:cs typeface="Times New Roman"/>
              </a:rPr>
              <a:t>sigma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ant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two</a:t>
            </a:r>
            <a:r>
              <a:rPr sz="1800" i="1" spc="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pi</a:t>
            </a:r>
            <a:r>
              <a:rPr sz="1800" i="1" spc="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bonds</a:t>
            </a:r>
            <a:r>
              <a:rPr sz="1800" i="1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because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presence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two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electrons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10" dirty="0">
                <a:latin typeface="Times New Roman"/>
                <a:cs typeface="Times New Roman"/>
              </a:rPr>
              <a:t> sigma-</a:t>
            </a:r>
            <a:r>
              <a:rPr sz="1800" dirty="0">
                <a:latin typeface="Times New Roman"/>
                <a:cs typeface="Times New Roman"/>
              </a:rPr>
              <a:t>orbital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 four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electrons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two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pi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molecular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orbitals.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800">
              <a:latin typeface="Times New Roman"/>
              <a:cs typeface="Times New Roman"/>
            </a:endParaRPr>
          </a:p>
          <a:p>
            <a:pPr marL="108585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N</a:t>
            </a:r>
            <a:r>
              <a:rPr sz="1800" baseline="-20833" dirty="0">
                <a:latin typeface="Times New Roman"/>
                <a:cs typeface="Times New Roman"/>
              </a:rPr>
              <a:t>2</a:t>
            </a:r>
            <a:r>
              <a:rPr sz="1800" spc="209" baseline="-20833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diamagnetic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nature.</a:t>
            </a:r>
            <a:endParaRPr sz="18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26539" y="843066"/>
            <a:ext cx="4672801" cy="459992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14295" y="76637"/>
            <a:ext cx="4788322" cy="291221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50389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Molecular</a:t>
            </a:r>
            <a:r>
              <a:rPr spc="-125" dirty="0"/>
              <a:t> </a:t>
            </a:r>
            <a:r>
              <a:rPr spc="-25" dirty="0"/>
              <a:t>Orbital</a:t>
            </a:r>
            <a:r>
              <a:rPr spc="-120" dirty="0"/>
              <a:t> </a:t>
            </a:r>
            <a:r>
              <a:rPr spc="-10" dirty="0"/>
              <a:t>Theory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07009" y="764794"/>
            <a:ext cx="45764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"/>
              <a:tabLst>
                <a:tab pos="298450" algn="l"/>
              </a:tabLst>
            </a:pPr>
            <a:r>
              <a:rPr sz="1800" dirty="0">
                <a:latin typeface="Calibri"/>
                <a:cs typeface="Calibri"/>
              </a:rPr>
              <a:t>Each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line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diagram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represents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orbital.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7009" y="1253109"/>
            <a:ext cx="64585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"/>
              <a:tabLst>
                <a:tab pos="298450" algn="l"/>
                <a:tab pos="810895" algn="l"/>
                <a:tab pos="1837055" algn="l"/>
                <a:tab pos="2228215" algn="l"/>
                <a:tab pos="2705735" algn="l"/>
                <a:tab pos="3801745" algn="l"/>
                <a:tab pos="4665980" algn="l"/>
                <a:tab pos="5022215" algn="l"/>
                <a:tab pos="6130290" algn="l"/>
              </a:tabLst>
            </a:pPr>
            <a:r>
              <a:rPr sz="1800" spc="-25" dirty="0">
                <a:latin typeface="Calibri"/>
                <a:cs typeface="Calibri"/>
              </a:rPr>
              <a:t>The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10" dirty="0">
                <a:latin typeface="Calibri"/>
                <a:cs typeface="Calibri"/>
              </a:rPr>
              <a:t>electrons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20" dirty="0">
                <a:latin typeface="Calibri"/>
                <a:cs typeface="Calibri"/>
              </a:rPr>
              <a:t>fill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25" dirty="0">
                <a:latin typeface="Calibri"/>
                <a:cs typeface="Calibri"/>
              </a:rPr>
              <a:t>the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10" dirty="0">
                <a:latin typeface="Calibri"/>
                <a:cs typeface="Calibri"/>
              </a:rPr>
              <a:t>molecular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10" dirty="0">
                <a:latin typeface="Calibri"/>
                <a:cs typeface="Calibri"/>
              </a:rPr>
              <a:t>orbitals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25" dirty="0">
                <a:latin typeface="Calibri"/>
                <a:cs typeface="Calibri"/>
              </a:rPr>
              <a:t>of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10" dirty="0">
                <a:latin typeface="Calibri"/>
                <a:cs typeface="Calibri"/>
              </a:rPr>
              <a:t>molecules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20" dirty="0">
                <a:latin typeface="Calibri"/>
                <a:cs typeface="Calibri"/>
              </a:rPr>
              <a:t>like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7009" y="1421002"/>
            <a:ext cx="6461760" cy="2021839"/>
          </a:xfrm>
          <a:prstGeom prst="rect">
            <a:avLst/>
          </a:prstGeom>
        </p:spPr>
        <p:txBody>
          <a:bodyPr vert="horz" wrap="square" lIns="0" tIns="118745" rIns="0" bIns="0" rtlCol="0">
            <a:spAutoFit/>
          </a:bodyPr>
          <a:lstStyle/>
          <a:p>
            <a:pPr marL="299085">
              <a:lnSpc>
                <a:spcPct val="100000"/>
              </a:lnSpc>
              <a:spcBef>
                <a:spcPts val="935"/>
              </a:spcBef>
            </a:pPr>
            <a:r>
              <a:rPr sz="1800" dirty="0">
                <a:latin typeface="Calibri"/>
                <a:cs typeface="Calibri"/>
              </a:rPr>
              <a:t>electrons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fill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atomic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orbitals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atoms</a:t>
            </a:r>
            <a:endParaRPr sz="1800">
              <a:latin typeface="Calibri"/>
              <a:cs typeface="Calibri"/>
            </a:endParaRPr>
          </a:p>
          <a:p>
            <a:pPr marL="297815" marR="5080" indent="-285750">
              <a:lnSpc>
                <a:spcPts val="1939"/>
              </a:lnSpc>
              <a:spcBef>
                <a:spcPts val="1090"/>
              </a:spcBef>
              <a:buFont typeface="Wingdings"/>
              <a:buChar char=""/>
              <a:tabLst>
                <a:tab pos="299085" algn="l"/>
              </a:tabLst>
            </a:pPr>
            <a:r>
              <a:rPr sz="1800" dirty="0">
                <a:latin typeface="Calibri"/>
                <a:cs typeface="Calibri"/>
              </a:rPr>
              <a:t>Electrons</a:t>
            </a:r>
            <a:r>
              <a:rPr sz="1800" spc="4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go</a:t>
            </a:r>
            <a:r>
              <a:rPr sz="1800" spc="4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into</a:t>
            </a:r>
            <a:r>
              <a:rPr sz="1800" spc="4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4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lowest</a:t>
            </a:r>
            <a:r>
              <a:rPr sz="1800" spc="48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energy</a:t>
            </a:r>
            <a:r>
              <a:rPr sz="1800" spc="4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orbital</a:t>
            </a:r>
            <a:r>
              <a:rPr sz="1800" spc="4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available</a:t>
            </a:r>
            <a:r>
              <a:rPr sz="1800" spc="4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46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form 	</a:t>
            </a:r>
            <a:r>
              <a:rPr sz="1800" dirty="0">
                <a:latin typeface="Calibri"/>
                <a:cs typeface="Calibri"/>
              </a:rPr>
              <a:t>lowest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potential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energy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for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molecule.</a:t>
            </a:r>
            <a:endParaRPr sz="1800">
              <a:latin typeface="Calibri"/>
              <a:cs typeface="Calibri"/>
            </a:endParaRPr>
          </a:p>
          <a:p>
            <a:pPr marL="297815" marR="5080" indent="-285750">
              <a:lnSpc>
                <a:spcPts val="1950"/>
              </a:lnSpc>
              <a:buFont typeface="Wingdings"/>
              <a:buChar char=""/>
              <a:tabLst>
                <a:tab pos="299085" algn="l"/>
              </a:tabLst>
            </a:pPr>
            <a:r>
              <a:rPr sz="1800" dirty="0">
                <a:latin typeface="Calibri"/>
                <a:cs typeface="Calibri"/>
              </a:rPr>
              <a:t>The</a:t>
            </a:r>
            <a:r>
              <a:rPr sz="1800" spc="2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maximum</a:t>
            </a:r>
            <a:r>
              <a:rPr sz="1800" spc="2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number</a:t>
            </a:r>
            <a:r>
              <a:rPr sz="1800" spc="2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2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electrons</a:t>
            </a:r>
            <a:r>
              <a:rPr sz="1800" spc="2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2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each</a:t>
            </a:r>
            <a:r>
              <a:rPr sz="1800" spc="2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molecular</a:t>
            </a:r>
            <a:r>
              <a:rPr sz="1800" spc="2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orbital</a:t>
            </a:r>
            <a:r>
              <a:rPr sz="1800" spc="24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is 	</a:t>
            </a:r>
            <a:r>
              <a:rPr sz="1800" dirty="0">
                <a:latin typeface="Calibri"/>
                <a:cs typeface="Calibri"/>
              </a:rPr>
              <a:t>two.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(Pauli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exclusion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principle)</a:t>
            </a:r>
            <a:endParaRPr sz="1800">
              <a:latin typeface="Calibri"/>
              <a:cs typeface="Calibri"/>
            </a:endParaRPr>
          </a:p>
          <a:p>
            <a:pPr marL="298450" indent="-285750">
              <a:lnSpc>
                <a:spcPts val="1800"/>
              </a:lnSpc>
              <a:buFont typeface="Wingdings"/>
              <a:buChar char=""/>
              <a:tabLst>
                <a:tab pos="298450" algn="l"/>
              </a:tabLst>
            </a:pPr>
            <a:r>
              <a:rPr sz="1800" dirty="0">
                <a:latin typeface="Calibri"/>
                <a:cs typeface="Calibri"/>
              </a:rPr>
              <a:t>One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electron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goes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into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orbitals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equal</a:t>
            </a:r>
            <a:r>
              <a:rPr sz="1800" spc="-10" dirty="0">
                <a:latin typeface="Calibri"/>
                <a:cs typeface="Calibri"/>
              </a:rPr>
              <a:t> energy,</a:t>
            </a:r>
            <a:r>
              <a:rPr sz="1800" dirty="0">
                <a:latin typeface="Calibri"/>
                <a:cs typeface="Calibri"/>
              </a:rPr>
              <a:t> with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parallel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spin,</a:t>
            </a:r>
            <a:endParaRPr sz="1800">
              <a:latin typeface="Calibri"/>
              <a:cs typeface="Calibri"/>
            </a:endParaRPr>
          </a:p>
          <a:p>
            <a:pPr marL="299085">
              <a:lnSpc>
                <a:spcPts val="2050"/>
              </a:lnSpc>
            </a:pPr>
            <a:r>
              <a:rPr sz="1800" dirty="0">
                <a:latin typeface="Calibri"/>
                <a:cs typeface="Calibri"/>
              </a:rPr>
              <a:t>before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they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begin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pair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up.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(Hund's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Rule.)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776729" y="3528881"/>
            <a:ext cx="4119857" cy="3173546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357115" y="3430522"/>
            <a:ext cx="2842260" cy="3319272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16285" y="3559627"/>
            <a:ext cx="3789370" cy="329837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10253" y="-41960"/>
            <a:ext cx="405701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Molecular</a:t>
            </a:r>
            <a:r>
              <a:rPr spc="-125" dirty="0"/>
              <a:t> </a:t>
            </a:r>
            <a:r>
              <a:rPr spc="-25" dirty="0"/>
              <a:t>Orbital</a:t>
            </a:r>
            <a:r>
              <a:rPr spc="-120" dirty="0"/>
              <a:t> </a:t>
            </a:r>
            <a:r>
              <a:rPr spc="-10" dirty="0"/>
              <a:t>Theory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336931"/>
            <a:ext cx="4316730" cy="3257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8430" indent="-133350">
              <a:lnSpc>
                <a:spcPts val="2385"/>
              </a:lnSpc>
              <a:spcBef>
                <a:spcPts val="100"/>
              </a:spcBef>
              <a:buSzPct val="95000"/>
              <a:buFont typeface="Calibri"/>
              <a:buChar char="•"/>
              <a:tabLst>
                <a:tab pos="138430" algn="l"/>
              </a:tabLst>
            </a:pPr>
            <a:r>
              <a:rPr sz="2000" b="1" spc="-10" dirty="0">
                <a:latin typeface="Calibri"/>
                <a:cs typeface="Calibri"/>
              </a:rPr>
              <a:t>Atomic</a:t>
            </a:r>
            <a:r>
              <a:rPr sz="2000" b="1" spc="-7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orbitals</a:t>
            </a:r>
            <a:r>
              <a:rPr sz="2000" b="1" spc="-5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mix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together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and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make:</a:t>
            </a:r>
            <a:endParaRPr sz="2000">
              <a:latin typeface="Calibri"/>
              <a:cs typeface="Calibri"/>
            </a:endParaRPr>
          </a:p>
          <a:p>
            <a:pPr marL="689610" lvl="1" indent="-219710">
              <a:lnSpc>
                <a:spcPts val="2865"/>
              </a:lnSpc>
              <a:buClr>
                <a:srgbClr val="000000"/>
              </a:buClr>
              <a:buSzPct val="120000"/>
              <a:buFont typeface="Calibri"/>
              <a:buChar char="–"/>
              <a:tabLst>
                <a:tab pos="689610" algn="l"/>
              </a:tabLst>
            </a:pP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Bonding</a:t>
            </a:r>
            <a:r>
              <a:rPr sz="2000" b="1" spc="-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1F5F"/>
                </a:solidFill>
                <a:latin typeface="Calibri"/>
                <a:cs typeface="Calibri"/>
              </a:rPr>
              <a:t>Orbitals</a:t>
            </a:r>
            <a:endParaRPr sz="2000">
              <a:latin typeface="Calibri"/>
              <a:cs typeface="Calibri"/>
            </a:endParaRPr>
          </a:p>
          <a:p>
            <a:pPr marL="927100" marR="203200">
              <a:lnSpc>
                <a:spcPct val="100000"/>
              </a:lnSpc>
              <a:spcBef>
                <a:spcPts val="30"/>
              </a:spcBef>
            </a:pPr>
            <a:r>
              <a:rPr sz="2000" dirty="0">
                <a:latin typeface="Calibri"/>
                <a:cs typeface="Calibri"/>
              </a:rPr>
              <a:t>Electrons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these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orbitals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help </a:t>
            </a:r>
            <a:r>
              <a:rPr sz="2000" dirty="0">
                <a:latin typeface="Calibri"/>
                <a:cs typeface="Calibri"/>
              </a:rPr>
              <a:t>hold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atoms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near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each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other</a:t>
            </a:r>
            <a:endParaRPr sz="2000">
              <a:latin typeface="Calibri"/>
              <a:cs typeface="Calibri"/>
            </a:endParaRPr>
          </a:p>
          <a:p>
            <a:pPr marL="689610" lvl="1" indent="-219710">
              <a:lnSpc>
                <a:spcPts val="2850"/>
              </a:lnSpc>
              <a:buClr>
                <a:srgbClr val="000000"/>
              </a:buClr>
              <a:buSzPct val="120000"/>
              <a:buFont typeface="Calibri"/>
              <a:buChar char="–"/>
              <a:tabLst>
                <a:tab pos="689610" algn="l"/>
              </a:tabLst>
            </a:pPr>
            <a:r>
              <a:rPr sz="2000" b="1" dirty="0">
                <a:solidFill>
                  <a:srgbClr val="009900"/>
                </a:solidFill>
                <a:latin typeface="Calibri"/>
                <a:cs typeface="Calibri"/>
              </a:rPr>
              <a:t>Antibonding</a:t>
            </a:r>
            <a:r>
              <a:rPr sz="2000" b="1" spc="-75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9900"/>
                </a:solidFill>
                <a:latin typeface="Calibri"/>
                <a:cs typeface="Calibri"/>
              </a:rPr>
              <a:t>Orbitals</a:t>
            </a:r>
            <a:endParaRPr sz="2000">
              <a:latin typeface="Calibri"/>
              <a:cs typeface="Calibri"/>
            </a:endParaRPr>
          </a:p>
          <a:p>
            <a:pPr marL="927100">
              <a:lnSpc>
                <a:spcPct val="100000"/>
              </a:lnSpc>
              <a:spcBef>
                <a:spcPts val="30"/>
              </a:spcBef>
            </a:pPr>
            <a:r>
              <a:rPr sz="2000" dirty="0">
                <a:latin typeface="Calibri"/>
                <a:cs typeface="Calibri"/>
              </a:rPr>
              <a:t>Electrons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these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orbitals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push</a:t>
            </a:r>
            <a:endParaRPr sz="2000">
              <a:latin typeface="Calibri"/>
              <a:cs typeface="Calibri"/>
            </a:endParaRPr>
          </a:p>
          <a:p>
            <a:pPr marL="927100">
              <a:lnSpc>
                <a:spcPts val="2385"/>
              </a:lnSpc>
            </a:pPr>
            <a:r>
              <a:rPr sz="2000" dirty="0">
                <a:latin typeface="Calibri"/>
                <a:cs typeface="Calibri"/>
              </a:rPr>
              <a:t>atoms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apart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from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each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other</a:t>
            </a:r>
            <a:endParaRPr sz="2000">
              <a:latin typeface="Calibri"/>
              <a:cs typeface="Calibri"/>
            </a:endParaRPr>
          </a:p>
          <a:p>
            <a:pPr marL="689610" lvl="1" indent="-219710">
              <a:lnSpc>
                <a:spcPts val="2865"/>
              </a:lnSpc>
              <a:buClr>
                <a:srgbClr val="000000"/>
              </a:buClr>
              <a:buSzPct val="120000"/>
              <a:buFont typeface="Calibri"/>
              <a:buChar char="–"/>
              <a:tabLst>
                <a:tab pos="689610" algn="l"/>
              </a:tabLst>
            </a:pPr>
            <a:r>
              <a:rPr sz="2000" b="1" dirty="0">
                <a:solidFill>
                  <a:srgbClr val="FF0000"/>
                </a:solidFill>
                <a:latin typeface="Calibri"/>
                <a:cs typeface="Calibri"/>
              </a:rPr>
              <a:t>Nonbonding</a:t>
            </a:r>
            <a:r>
              <a:rPr sz="2000" b="1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FF0000"/>
                </a:solidFill>
                <a:latin typeface="Calibri"/>
                <a:cs typeface="Calibri"/>
              </a:rPr>
              <a:t>Orbitals</a:t>
            </a:r>
            <a:endParaRPr sz="2000">
              <a:latin typeface="Calibri"/>
              <a:cs typeface="Calibri"/>
            </a:endParaRPr>
          </a:p>
          <a:p>
            <a:pPr marL="927100" marR="165735">
              <a:lnSpc>
                <a:spcPct val="100000"/>
              </a:lnSpc>
              <a:spcBef>
                <a:spcPts val="30"/>
              </a:spcBef>
            </a:pPr>
            <a:r>
              <a:rPr sz="2000" dirty="0">
                <a:latin typeface="Calibri"/>
                <a:cs typeface="Calibri"/>
              </a:rPr>
              <a:t>Electrons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these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orbitals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have </a:t>
            </a:r>
            <a:r>
              <a:rPr sz="2000" dirty="0">
                <a:latin typeface="Calibri"/>
                <a:cs typeface="Calibri"/>
              </a:rPr>
              <a:t>no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effect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bonding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29454" y="272262"/>
            <a:ext cx="3522979" cy="276923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38430" indent="-133350">
              <a:lnSpc>
                <a:spcPct val="100000"/>
              </a:lnSpc>
              <a:spcBef>
                <a:spcPts val="580"/>
              </a:spcBef>
              <a:buSzPct val="95000"/>
              <a:buFont typeface="Calibri"/>
              <a:buChar char="•"/>
              <a:tabLst>
                <a:tab pos="138430" algn="l"/>
              </a:tabLst>
            </a:pPr>
            <a:r>
              <a:rPr sz="2000" b="1" dirty="0">
                <a:latin typeface="Calibri"/>
                <a:cs typeface="Calibri"/>
              </a:rPr>
              <a:t>Molecular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Orbitals</a:t>
            </a:r>
            <a:r>
              <a:rPr sz="2000" b="1" spc="-60" dirty="0">
                <a:latin typeface="Calibri"/>
                <a:cs typeface="Calibri"/>
              </a:rPr>
              <a:t> </a:t>
            </a:r>
            <a:r>
              <a:rPr sz="2000" b="1" spc="-20" dirty="0">
                <a:latin typeface="Calibri"/>
                <a:cs typeface="Calibri"/>
              </a:rPr>
              <a:t>can:</a:t>
            </a:r>
            <a:endParaRPr sz="2000">
              <a:latin typeface="Calibri"/>
              <a:cs typeface="Calibri"/>
            </a:endParaRPr>
          </a:p>
          <a:p>
            <a:pPr marL="651510" lvl="1" indent="-181610">
              <a:lnSpc>
                <a:spcPct val="100000"/>
              </a:lnSpc>
              <a:spcBef>
                <a:spcPts val="480"/>
              </a:spcBef>
              <a:buChar char="–"/>
              <a:tabLst>
                <a:tab pos="651510" algn="l"/>
              </a:tabLst>
            </a:pPr>
            <a:r>
              <a:rPr sz="2000" dirty="0">
                <a:latin typeface="Calibri"/>
                <a:cs typeface="Calibri"/>
              </a:rPr>
              <a:t>be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Sigma</a:t>
            </a:r>
            <a:r>
              <a:rPr sz="2000" b="1" spc="-1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or</a:t>
            </a:r>
            <a:r>
              <a:rPr sz="2000" b="1" spc="-1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spc="-25" dirty="0">
                <a:solidFill>
                  <a:srgbClr val="0000FF"/>
                </a:solidFill>
                <a:latin typeface="Calibri"/>
                <a:cs typeface="Calibri"/>
              </a:rPr>
              <a:t>Pi</a:t>
            </a:r>
            <a:endParaRPr sz="2000">
              <a:latin typeface="Calibri"/>
              <a:cs typeface="Calibri"/>
            </a:endParaRPr>
          </a:p>
          <a:p>
            <a:pPr marL="469900" marR="356235" lvl="1" indent="181610">
              <a:lnSpc>
                <a:spcPct val="100000"/>
              </a:lnSpc>
              <a:spcBef>
                <a:spcPts val="480"/>
              </a:spcBef>
              <a:buChar char="–"/>
              <a:tabLst>
                <a:tab pos="651510" algn="l"/>
              </a:tabLst>
            </a:pPr>
            <a:r>
              <a:rPr sz="2000" dirty="0">
                <a:latin typeface="Calibri"/>
                <a:cs typeface="Calibri"/>
              </a:rPr>
              <a:t>be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spread</a:t>
            </a:r>
            <a:r>
              <a:rPr sz="20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over</a:t>
            </a:r>
            <a:r>
              <a:rPr sz="2000" b="1" spc="-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00FF"/>
                </a:solidFill>
                <a:latin typeface="Calibri"/>
                <a:cs typeface="Calibri"/>
              </a:rPr>
              <a:t>multiple atoms</a:t>
            </a:r>
            <a:endParaRPr sz="2000">
              <a:latin typeface="Calibri"/>
              <a:cs typeface="Calibri"/>
            </a:endParaRPr>
          </a:p>
          <a:p>
            <a:pPr marL="651510" lvl="1" indent="-181610">
              <a:lnSpc>
                <a:spcPct val="100000"/>
              </a:lnSpc>
              <a:spcBef>
                <a:spcPts val="480"/>
              </a:spcBef>
              <a:buFont typeface="Calibri"/>
              <a:buChar char="–"/>
              <a:tabLst>
                <a:tab pos="651510" algn="l"/>
              </a:tabLst>
            </a:pPr>
            <a:r>
              <a:rPr sz="2000" b="1" spc="-10" dirty="0">
                <a:solidFill>
                  <a:srgbClr val="0000FF"/>
                </a:solidFill>
                <a:latin typeface="Calibri"/>
                <a:cs typeface="Calibri"/>
              </a:rPr>
              <a:t>Paramagnetic</a:t>
            </a:r>
            <a:r>
              <a:rPr sz="2000" spc="-10" dirty="0">
                <a:latin typeface="Calibri"/>
                <a:cs typeface="Calibri"/>
              </a:rPr>
              <a:t>: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compound</a:t>
            </a:r>
            <a:endParaRPr sz="200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with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any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unpaired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electrons</a:t>
            </a:r>
            <a:endParaRPr sz="2000">
              <a:latin typeface="Calibri"/>
              <a:cs typeface="Calibri"/>
            </a:endParaRPr>
          </a:p>
          <a:p>
            <a:pPr marL="469900" marR="165100" lvl="1" indent="181610">
              <a:lnSpc>
                <a:spcPct val="100000"/>
              </a:lnSpc>
              <a:spcBef>
                <a:spcPts val="480"/>
              </a:spcBef>
              <a:buClr>
                <a:srgbClr val="000000"/>
              </a:buClr>
              <a:buFont typeface="Calibri"/>
              <a:buChar char="–"/>
              <a:tabLst>
                <a:tab pos="651510" algn="l"/>
              </a:tabLst>
            </a:pPr>
            <a:r>
              <a:rPr sz="2000" b="1" dirty="0">
                <a:solidFill>
                  <a:srgbClr val="0000FF"/>
                </a:solidFill>
                <a:latin typeface="Calibri"/>
                <a:cs typeface="Calibri"/>
              </a:rPr>
              <a:t>Diamagnetic</a:t>
            </a:r>
            <a:r>
              <a:rPr sz="2000" dirty="0">
                <a:latin typeface="Calibri"/>
                <a:cs typeface="Calibri"/>
              </a:rPr>
              <a:t>: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unpaired electrons.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76242" y="3131820"/>
            <a:ext cx="11848465" cy="3409315"/>
            <a:chOff x="76242" y="3131820"/>
            <a:chExt cx="11848465" cy="3409315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190788" y="3131820"/>
              <a:ext cx="3733888" cy="3284838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242" y="3729416"/>
              <a:ext cx="5413184" cy="2569348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449824" y="3393948"/>
              <a:ext cx="2699004" cy="3147060"/>
            </a:xfrm>
            <a:prstGeom prst="rect">
              <a:avLst/>
            </a:prstGeom>
          </p:spPr>
        </p:pic>
      </p:grp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148828" y="487680"/>
            <a:ext cx="3704844" cy="238201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10253" y="-41960"/>
            <a:ext cx="4057015" cy="7664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3754"/>
              </a:lnSpc>
              <a:spcBef>
                <a:spcPts val="105"/>
              </a:spcBef>
            </a:pPr>
            <a:r>
              <a:rPr spc="-25" dirty="0"/>
              <a:t>Molecular</a:t>
            </a:r>
            <a:r>
              <a:rPr spc="-125" dirty="0"/>
              <a:t> </a:t>
            </a:r>
            <a:r>
              <a:rPr spc="-25" dirty="0"/>
              <a:t>Orbital</a:t>
            </a:r>
            <a:r>
              <a:rPr spc="-120" dirty="0"/>
              <a:t> </a:t>
            </a:r>
            <a:r>
              <a:rPr spc="-10" dirty="0"/>
              <a:t>Theory</a:t>
            </a:r>
          </a:p>
          <a:p>
            <a:pPr marR="25400" algn="ctr">
              <a:lnSpc>
                <a:spcPts val="2075"/>
              </a:lnSpc>
            </a:pPr>
            <a:r>
              <a:rPr sz="18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Comparison</a:t>
            </a:r>
            <a:r>
              <a:rPr sz="1800" b="1" u="sng" spc="-3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sz="1800" b="1" u="sng" spc="-1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bonding</a:t>
            </a:r>
            <a:r>
              <a:rPr sz="1800" b="1" u="sng" spc="-1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theories</a:t>
            </a:r>
            <a:r>
              <a:rPr sz="1800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:</a:t>
            </a:r>
            <a:endParaRPr sz="18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77672" y="976249"/>
          <a:ext cx="11327765" cy="485647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64200"/>
                <a:gridCol w="5663565"/>
              </a:tblGrid>
              <a:tr h="53784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2000" b="1" spc="-20" dirty="0">
                          <a:latin typeface="Calibri"/>
                          <a:cs typeface="Calibri"/>
                        </a:rPr>
                        <a:t>Valence</a:t>
                      </a:r>
                      <a:r>
                        <a:rPr sz="20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Bond</a:t>
                      </a:r>
                      <a:r>
                        <a:rPr sz="2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Theory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88900" marB="0">
                    <a:lnR w="6350">
                      <a:solidFill>
                        <a:srgbClr val="FF0000"/>
                      </a:solidFill>
                      <a:prstDash val="solid"/>
                    </a:lnR>
                    <a:lnT w="12700">
                      <a:solidFill>
                        <a:srgbClr val="FFC000"/>
                      </a:solidFill>
                      <a:prstDash val="solid"/>
                    </a:lnT>
                    <a:lnB w="12700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2000" b="1" dirty="0">
                          <a:latin typeface="Calibri"/>
                          <a:cs typeface="Calibri"/>
                        </a:rPr>
                        <a:t>Molecular</a:t>
                      </a:r>
                      <a:r>
                        <a:rPr sz="20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Orbital</a:t>
                      </a:r>
                      <a:r>
                        <a:rPr sz="20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Theory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88900" marB="0">
                    <a:lnL w="6350">
                      <a:solidFill>
                        <a:srgbClr val="FF0000"/>
                      </a:solidFill>
                      <a:prstDash val="solid"/>
                    </a:lnL>
                    <a:lnT w="12700">
                      <a:solidFill>
                        <a:srgbClr val="FFC000"/>
                      </a:solidFill>
                      <a:prstDash val="solid"/>
                    </a:lnT>
                    <a:lnB w="12700">
                      <a:solidFill>
                        <a:srgbClr val="FFC000"/>
                      </a:solidFill>
                      <a:prstDash val="solid"/>
                    </a:lnB>
                  </a:tcPr>
                </a:tc>
              </a:tr>
              <a:tr h="86296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75"/>
                        </a:spcBef>
                        <a:tabLst>
                          <a:tab pos="3298190" algn="l"/>
                        </a:tabLst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considers</a:t>
                      </a:r>
                      <a:r>
                        <a:rPr sz="2000" spc="4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bonds</a:t>
                      </a:r>
                      <a:r>
                        <a:rPr sz="2000" spc="4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as</a:t>
                      </a:r>
                      <a:r>
                        <a:rPr sz="2000" spc="4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localized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	between</a:t>
                      </a:r>
                      <a:r>
                        <a:rPr sz="2000" spc="4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one</a:t>
                      </a:r>
                      <a:r>
                        <a:rPr sz="2000" spc="25" dirty="0">
                          <a:latin typeface="Calibri"/>
                          <a:cs typeface="Calibri"/>
                        </a:rPr>
                        <a:t> 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pair</a:t>
                      </a:r>
                      <a:r>
                        <a:rPr sz="2000" spc="4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of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atoms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R w="6350">
                      <a:solidFill>
                        <a:srgbClr val="FF0000"/>
                      </a:solidFill>
                      <a:prstDash val="solid"/>
                    </a:lnR>
                    <a:lnT w="12700">
                      <a:solidFill>
                        <a:srgbClr val="FFC000"/>
                      </a:solidFill>
                      <a:prstDash val="solid"/>
                    </a:lnT>
                    <a:solidFill>
                      <a:srgbClr val="FFC000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considers</a:t>
                      </a:r>
                      <a:r>
                        <a:rPr sz="2000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electrons</a:t>
                      </a:r>
                      <a:r>
                        <a:rPr sz="20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delocalized</a:t>
                      </a:r>
                      <a:r>
                        <a:rPr sz="20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throughout</a:t>
                      </a:r>
                      <a:r>
                        <a:rPr sz="2000" spc="-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the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entire</a:t>
                      </a:r>
                      <a:r>
                        <a:rPr sz="20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molecule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L w="6350">
                      <a:solidFill>
                        <a:srgbClr val="FF0000"/>
                      </a:solidFill>
                      <a:prstDash val="solid"/>
                    </a:lnL>
                    <a:lnT w="12700">
                      <a:solidFill>
                        <a:srgbClr val="FFC000"/>
                      </a:solidFill>
                      <a:prstDash val="solid"/>
                    </a:lnT>
                    <a:solidFill>
                      <a:srgbClr val="FFC000">
                        <a:alpha val="19999"/>
                      </a:srgbClr>
                    </a:solidFill>
                  </a:tcPr>
                </a:tc>
              </a:tr>
              <a:tr h="864869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creates</a:t>
                      </a:r>
                      <a:r>
                        <a:rPr sz="2000" spc="2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bonds</a:t>
                      </a:r>
                      <a:r>
                        <a:rPr sz="2000" spc="2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from</a:t>
                      </a:r>
                      <a:r>
                        <a:rPr sz="2000" spc="2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overlap</a:t>
                      </a:r>
                      <a:r>
                        <a:rPr sz="2000" spc="2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000" spc="2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atomic</a:t>
                      </a:r>
                      <a:r>
                        <a:rPr sz="2000" spc="2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orbitals</a:t>
                      </a:r>
                      <a:r>
                        <a:rPr sz="2000" spc="2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(s,</a:t>
                      </a:r>
                      <a:r>
                        <a:rPr sz="2000" spc="2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p,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d…)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hybrid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orbitals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(sp,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sp</a:t>
                      </a:r>
                      <a:r>
                        <a:rPr sz="1950" baseline="25641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sp</a:t>
                      </a:r>
                      <a:r>
                        <a:rPr sz="1950" spc="-15" baseline="25641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…)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R w="6350">
                      <a:solidFill>
                        <a:srgbClr val="FF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combines</a:t>
                      </a:r>
                      <a:r>
                        <a:rPr sz="20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atomic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orbitals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form</a:t>
                      </a:r>
                      <a:r>
                        <a:rPr sz="20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molecular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orbitals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(σ,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σ*,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π,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π*)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6350">
                      <a:solidFill>
                        <a:srgbClr val="FF0000"/>
                      </a:solidFill>
                      <a:prstDash val="solid"/>
                    </a:lnL>
                  </a:tcPr>
                </a:tc>
              </a:tr>
              <a:tr h="86296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forms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σ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π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bonds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R w="6350">
                      <a:solidFill>
                        <a:srgbClr val="FF0000"/>
                      </a:solidFill>
                      <a:prstDash val="solid"/>
                    </a:lnR>
                    <a:solidFill>
                      <a:srgbClr val="FFC000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creates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bonding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antibonding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interactions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based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on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which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orbitals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are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filled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6350">
                      <a:solidFill>
                        <a:srgbClr val="FF0000"/>
                      </a:solidFill>
                      <a:prstDash val="solid"/>
                    </a:lnL>
                    <a:solidFill>
                      <a:srgbClr val="FFC000">
                        <a:alpha val="19999"/>
                      </a:srgbClr>
                    </a:solidFill>
                  </a:tcPr>
                </a:tc>
              </a:tr>
              <a:tr h="864869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predicts</a:t>
                      </a:r>
                      <a:r>
                        <a:rPr sz="2000" spc="3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molecular</a:t>
                      </a:r>
                      <a:r>
                        <a:rPr sz="2000" spc="3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shape</a:t>
                      </a:r>
                      <a:r>
                        <a:rPr sz="2000" spc="3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based</a:t>
                      </a:r>
                      <a:r>
                        <a:rPr sz="2000" spc="3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on</a:t>
                      </a:r>
                      <a:r>
                        <a:rPr sz="2000" spc="3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2000" spc="3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number</a:t>
                      </a:r>
                      <a:r>
                        <a:rPr sz="2000" spc="3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of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regions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electron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density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0795" marB="0">
                    <a:lnR w="6350">
                      <a:solidFill>
                        <a:srgbClr val="FF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predicts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arrangement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electrons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molecules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0795" marB="0">
                    <a:lnL w="6350">
                      <a:solidFill>
                        <a:srgbClr val="FF0000"/>
                      </a:solidFill>
                      <a:prstDash val="solid"/>
                    </a:lnL>
                  </a:tcPr>
                </a:tc>
              </a:tr>
              <a:tr h="86296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needs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multiple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structures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2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describe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resonance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R w="6350">
                      <a:solidFill>
                        <a:srgbClr val="FF0000"/>
                      </a:solidFill>
                      <a:prstDash val="solid"/>
                    </a:lnR>
                    <a:lnB w="12700">
                      <a:solidFill>
                        <a:srgbClr val="FFC000"/>
                      </a:solidFill>
                      <a:prstDash val="solid"/>
                    </a:lnB>
                    <a:solidFill>
                      <a:srgbClr val="FFC000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No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needs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multiple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structures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describe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resonance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6350">
                      <a:solidFill>
                        <a:srgbClr val="FF0000"/>
                      </a:solidFill>
                      <a:prstDash val="solid"/>
                    </a:lnL>
                    <a:lnB w="12700">
                      <a:solidFill>
                        <a:srgbClr val="FFC000"/>
                      </a:solidFill>
                      <a:prstDash val="solid"/>
                    </a:lnB>
                    <a:solidFill>
                      <a:srgbClr val="FFC000">
                        <a:alpha val="19999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10253" y="-41960"/>
            <a:ext cx="405701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Molecular</a:t>
            </a:r>
            <a:r>
              <a:rPr spc="-125" dirty="0"/>
              <a:t> </a:t>
            </a:r>
            <a:r>
              <a:rPr spc="-25" dirty="0"/>
              <a:t>Orbital</a:t>
            </a:r>
            <a:r>
              <a:rPr spc="-120" dirty="0"/>
              <a:t> </a:t>
            </a:r>
            <a:r>
              <a:rPr spc="-10" dirty="0"/>
              <a:t>Theory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91287" y="327913"/>
            <a:ext cx="11627485" cy="3372485"/>
          </a:xfrm>
          <a:prstGeom prst="rect">
            <a:avLst/>
          </a:prstGeom>
        </p:spPr>
        <p:txBody>
          <a:bodyPr vert="horz" wrap="square" lIns="0" tIns="107314" rIns="0" bIns="0" rtlCol="0">
            <a:spAutoFit/>
          </a:bodyPr>
          <a:lstStyle/>
          <a:p>
            <a:pPr marL="1967230">
              <a:lnSpc>
                <a:spcPct val="100000"/>
              </a:lnSpc>
              <a:spcBef>
                <a:spcPts val="844"/>
              </a:spcBef>
            </a:pPr>
            <a:r>
              <a:rPr sz="1800" b="1" dirty="0">
                <a:latin typeface="Calibri"/>
                <a:cs typeface="Calibri"/>
              </a:rPr>
              <a:t>Linear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combination</a:t>
            </a:r>
            <a:r>
              <a:rPr sz="1800" b="1" spc="-6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of</a:t>
            </a:r>
            <a:r>
              <a:rPr sz="1800" b="1" spc="-1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atomic</a:t>
            </a:r>
            <a:r>
              <a:rPr sz="1800" b="1" spc="-5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orbitals</a:t>
            </a:r>
            <a:r>
              <a:rPr sz="1800" b="1" spc="-5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to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give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molecular</a:t>
            </a:r>
            <a:r>
              <a:rPr sz="1800" b="1" spc="-5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orbitals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spc="-20" dirty="0">
                <a:latin typeface="Calibri"/>
                <a:cs typeface="Calibri"/>
              </a:rPr>
              <a:t>LCAO-</a:t>
            </a:r>
            <a:r>
              <a:rPr sz="1800" b="1" dirty="0">
                <a:latin typeface="Calibri"/>
                <a:cs typeface="Calibri"/>
              </a:rPr>
              <a:t>MO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approach</a:t>
            </a:r>
            <a:endParaRPr sz="1800">
              <a:latin typeface="Calibri"/>
              <a:cs typeface="Calibri"/>
            </a:endParaRPr>
          </a:p>
          <a:p>
            <a:pPr marL="40640" marR="20955">
              <a:lnSpc>
                <a:spcPct val="100000"/>
              </a:lnSpc>
              <a:spcBef>
                <a:spcPts val="750"/>
              </a:spcBef>
            </a:pPr>
            <a:r>
              <a:rPr sz="1800" dirty="0">
                <a:latin typeface="Calibri"/>
                <a:cs typeface="Calibri"/>
              </a:rPr>
              <a:t>The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technique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used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construct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CC0099"/>
                </a:solidFill>
                <a:latin typeface="Calibri"/>
                <a:cs typeface="Calibri"/>
              </a:rPr>
              <a:t>molecular</a:t>
            </a:r>
            <a:r>
              <a:rPr sz="1800" b="1" spc="15" dirty="0">
                <a:solidFill>
                  <a:srgbClr val="CC0099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CC0099"/>
                </a:solidFill>
                <a:latin typeface="Calibri"/>
                <a:cs typeface="Calibri"/>
              </a:rPr>
              <a:t>wave</a:t>
            </a:r>
            <a:r>
              <a:rPr sz="1800" b="1" spc="20" dirty="0">
                <a:solidFill>
                  <a:srgbClr val="CC0099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CC0099"/>
                </a:solidFill>
                <a:latin typeface="Calibri"/>
                <a:cs typeface="Calibri"/>
              </a:rPr>
              <a:t>functions</a:t>
            </a:r>
            <a:r>
              <a:rPr sz="1800" b="1" spc="15" dirty="0">
                <a:solidFill>
                  <a:srgbClr val="CC0099"/>
                </a:solidFill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is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known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as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9900"/>
                </a:solidFill>
                <a:latin typeface="Calibri"/>
                <a:cs typeface="Calibri"/>
              </a:rPr>
              <a:t>linear</a:t>
            </a:r>
            <a:r>
              <a:rPr sz="1800" b="1" spc="10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9900"/>
                </a:solidFill>
                <a:latin typeface="Calibri"/>
                <a:cs typeface="Calibri"/>
              </a:rPr>
              <a:t>combination</a:t>
            </a:r>
            <a:r>
              <a:rPr sz="1800" b="1" spc="15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9900"/>
                </a:solidFill>
                <a:latin typeface="Calibri"/>
                <a:cs typeface="Calibri"/>
              </a:rPr>
              <a:t>of</a:t>
            </a:r>
            <a:r>
              <a:rPr sz="1800" b="1" spc="15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9900"/>
                </a:solidFill>
                <a:latin typeface="Calibri"/>
                <a:cs typeface="Calibri"/>
              </a:rPr>
              <a:t>atomic</a:t>
            </a:r>
            <a:r>
              <a:rPr sz="1800" b="1" spc="15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9900"/>
                </a:solidFill>
                <a:latin typeface="Calibri"/>
                <a:cs typeface="Calibri"/>
              </a:rPr>
              <a:t>orbitals</a:t>
            </a:r>
            <a:r>
              <a:rPr sz="1800" b="1" spc="10" dirty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(denoted </a:t>
            </a:r>
            <a:r>
              <a:rPr sz="1800" dirty="0">
                <a:latin typeface="Calibri"/>
                <a:cs typeface="Calibri"/>
              </a:rPr>
              <a:t>as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LCAO-</a:t>
            </a:r>
            <a:r>
              <a:rPr sz="1800" dirty="0">
                <a:latin typeface="Calibri"/>
                <a:cs typeface="Calibri"/>
              </a:rPr>
              <a:t>MO).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linear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combination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atomic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orbitals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can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be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written </a:t>
            </a:r>
            <a:r>
              <a:rPr sz="1800" spc="-10" dirty="0">
                <a:latin typeface="Calibri"/>
                <a:cs typeface="Calibri"/>
              </a:rPr>
              <a:t>mathematically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as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50" dirty="0">
                <a:latin typeface="Calibri"/>
                <a:cs typeface="Calibri"/>
              </a:rPr>
              <a:t>–</a:t>
            </a:r>
            <a:endParaRPr sz="1800">
              <a:latin typeface="Calibri"/>
              <a:cs typeface="Calibri"/>
            </a:endParaRPr>
          </a:p>
          <a:p>
            <a:pPr marL="2508250">
              <a:lnSpc>
                <a:spcPct val="100000"/>
              </a:lnSpc>
              <a:spcBef>
                <a:spcPts val="780"/>
              </a:spcBef>
              <a:tabLst>
                <a:tab pos="3119120" algn="l"/>
                <a:tab pos="7089775" algn="l"/>
              </a:tabLst>
            </a:pPr>
            <a:r>
              <a:rPr sz="1800" dirty="0">
                <a:latin typeface="Cambria Math"/>
                <a:cs typeface="Cambria Math"/>
              </a:rPr>
              <a:t>𝜑</a:t>
            </a:r>
            <a:r>
              <a:rPr sz="1800" spc="65" dirty="0">
                <a:latin typeface="Cambria Math"/>
                <a:cs typeface="Cambria Math"/>
              </a:rPr>
              <a:t>  </a:t>
            </a:r>
            <a:r>
              <a:rPr sz="1800" spc="-50" dirty="0">
                <a:latin typeface="Cambria Math"/>
                <a:cs typeface="Cambria Math"/>
              </a:rPr>
              <a:t>=</a:t>
            </a:r>
            <a:r>
              <a:rPr sz="1800" dirty="0">
                <a:latin typeface="Cambria Math"/>
                <a:cs typeface="Cambria Math"/>
              </a:rPr>
              <a:t>	</a:t>
            </a:r>
            <a:r>
              <a:rPr sz="2700" baseline="1543" dirty="0">
                <a:latin typeface="Cambria Math"/>
                <a:cs typeface="Cambria Math"/>
              </a:rPr>
              <a:t>∑</a:t>
            </a:r>
            <a:r>
              <a:rPr sz="2700" spc="-135" baseline="1543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𝑎</a:t>
            </a:r>
            <a:r>
              <a:rPr sz="1950" baseline="-17094" dirty="0">
                <a:latin typeface="Cambria Math"/>
                <a:cs typeface="Cambria Math"/>
              </a:rPr>
              <a:t>𝑖</a:t>
            </a:r>
            <a:r>
              <a:rPr sz="1950" spc="390" baseline="-17094" dirty="0">
                <a:latin typeface="Cambria Math"/>
                <a:cs typeface="Cambria Math"/>
              </a:rPr>
              <a:t> </a:t>
            </a:r>
            <a:r>
              <a:rPr sz="1800" spc="-25" dirty="0">
                <a:latin typeface="Cambria Math"/>
                <a:cs typeface="Cambria Math"/>
              </a:rPr>
              <a:t>∅</a:t>
            </a:r>
            <a:r>
              <a:rPr sz="1950" spc="-37" baseline="-17094" dirty="0">
                <a:latin typeface="Cambria Math"/>
                <a:cs typeface="Cambria Math"/>
              </a:rPr>
              <a:t>𝑖</a:t>
            </a:r>
            <a:r>
              <a:rPr sz="1950" baseline="-17094" dirty="0">
                <a:latin typeface="Cambria Math"/>
                <a:cs typeface="Cambria Math"/>
              </a:rPr>
              <a:t>	</a:t>
            </a:r>
            <a:r>
              <a:rPr sz="1800" spc="-25" dirty="0">
                <a:latin typeface="Calibri"/>
                <a:cs typeface="Calibri"/>
              </a:rPr>
              <a:t>(1)</a:t>
            </a:r>
            <a:endParaRPr sz="1800">
              <a:latin typeface="Calibri"/>
              <a:cs typeface="Calibri"/>
            </a:endParaRPr>
          </a:p>
          <a:p>
            <a:pPr marL="40640">
              <a:lnSpc>
                <a:spcPts val="2380"/>
              </a:lnSpc>
              <a:spcBef>
                <a:spcPts val="790"/>
              </a:spcBef>
            </a:pPr>
            <a:r>
              <a:rPr sz="1800" dirty="0">
                <a:latin typeface="Times New Roman"/>
                <a:cs typeface="Times New Roman"/>
              </a:rPr>
              <a:t>Where,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Cambria Math"/>
                <a:cs typeface="Cambria Math"/>
              </a:rPr>
              <a:t>𝜑</a:t>
            </a:r>
            <a:r>
              <a:rPr sz="1800" spc="180" dirty="0">
                <a:latin typeface="Cambria Math"/>
                <a:cs typeface="Cambria Math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molecular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wave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function,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Cambria Math"/>
                <a:cs typeface="Cambria Math"/>
              </a:rPr>
              <a:t>∅</a:t>
            </a:r>
            <a:r>
              <a:rPr sz="1800" spc="140" dirty="0">
                <a:latin typeface="Cambria Math"/>
                <a:cs typeface="Cambria Math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atomic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wave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function,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a</a:t>
            </a:r>
            <a:r>
              <a:rPr sz="2000" i="1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weighting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coefficient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gives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relative</a:t>
            </a:r>
            <a:endParaRPr sz="1800">
              <a:latin typeface="Times New Roman"/>
              <a:cs typeface="Times New Roman"/>
            </a:endParaRPr>
          </a:p>
          <a:p>
            <a:pPr marL="40640">
              <a:lnSpc>
                <a:spcPts val="2140"/>
              </a:lnSpc>
            </a:pPr>
            <a:r>
              <a:rPr sz="1800" dirty="0">
                <a:latin typeface="Times New Roman"/>
                <a:cs typeface="Times New Roman"/>
              </a:rPr>
              <a:t>weight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“mix”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atomic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wave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functions.</a:t>
            </a:r>
            <a:endParaRPr sz="1800">
              <a:latin typeface="Times New Roman"/>
              <a:cs typeface="Times New Roman"/>
            </a:endParaRPr>
          </a:p>
          <a:p>
            <a:pPr marL="40640">
              <a:lnSpc>
                <a:spcPct val="100000"/>
              </a:lnSpc>
              <a:spcBef>
                <a:spcPts val="425"/>
              </a:spcBef>
            </a:pP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diatomic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molecule,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=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2,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–</a:t>
            </a:r>
            <a:endParaRPr sz="1800">
              <a:latin typeface="Times New Roman"/>
              <a:cs typeface="Times New Roman"/>
            </a:endParaRPr>
          </a:p>
          <a:p>
            <a:pPr marL="2461260">
              <a:lnSpc>
                <a:spcPct val="100000"/>
              </a:lnSpc>
              <a:spcBef>
                <a:spcPts val="1095"/>
              </a:spcBef>
              <a:tabLst>
                <a:tab pos="3072765" algn="l"/>
                <a:tab pos="4022090" algn="l"/>
              </a:tabLst>
            </a:pPr>
            <a:r>
              <a:rPr sz="1800" dirty="0">
                <a:latin typeface="Cambria Math"/>
                <a:cs typeface="Cambria Math"/>
              </a:rPr>
              <a:t>𝜑</a:t>
            </a:r>
            <a:r>
              <a:rPr sz="1800" spc="70" dirty="0">
                <a:latin typeface="Cambria Math"/>
                <a:cs typeface="Cambria Math"/>
              </a:rPr>
              <a:t>  </a:t>
            </a:r>
            <a:r>
              <a:rPr sz="1800" spc="-50" dirty="0">
                <a:latin typeface="Cambria Math"/>
                <a:cs typeface="Cambria Math"/>
              </a:rPr>
              <a:t>=</a:t>
            </a:r>
            <a:r>
              <a:rPr sz="1800" dirty="0">
                <a:latin typeface="Cambria Math"/>
                <a:cs typeface="Cambria Math"/>
              </a:rPr>
              <a:t>	𝑎</a:t>
            </a:r>
            <a:r>
              <a:rPr sz="1950" baseline="-14957" dirty="0">
                <a:latin typeface="Cambria Math"/>
                <a:cs typeface="Cambria Math"/>
              </a:rPr>
              <a:t>1</a:t>
            </a:r>
            <a:r>
              <a:rPr sz="1950" spc="262" baseline="-14957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∅</a:t>
            </a:r>
            <a:r>
              <a:rPr sz="1950" baseline="-14957" dirty="0">
                <a:latin typeface="Cambria Math"/>
                <a:cs typeface="Cambria Math"/>
              </a:rPr>
              <a:t>1</a:t>
            </a:r>
            <a:r>
              <a:rPr sz="1950" spc="209" baseline="-14957" dirty="0">
                <a:latin typeface="Cambria Math"/>
                <a:cs typeface="Cambria Math"/>
              </a:rPr>
              <a:t>  </a:t>
            </a:r>
            <a:r>
              <a:rPr sz="1800" spc="-50" dirty="0">
                <a:latin typeface="Cambria Math"/>
                <a:cs typeface="Cambria Math"/>
              </a:rPr>
              <a:t>+</a:t>
            </a:r>
            <a:r>
              <a:rPr sz="1800" dirty="0">
                <a:latin typeface="Cambria Math"/>
                <a:cs typeface="Cambria Math"/>
              </a:rPr>
              <a:t>	𝑎</a:t>
            </a:r>
            <a:r>
              <a:rPr sz="1950" baseline="-14957" dirty="0">
                <a:latin typeface="Cambria Math"/>
                <a:cs typeface="Cambria Math"/>
              </a:rPr>
              <a:t>2</a:t>
            </a:r>
            <a:r>
              <a:rPr sz="1950" spc="330" baseline="-14957" dirty="0">
                <a:latin typeface="Cambria Math"/>
                <a:cs typeface="Cambria Math"/>
              </a:rPr>
              <a:t> </a:t>
            </a:r>
            <a:r>
              <a:rPr sz="1800" spc="-25" dirty="0">
                <a:latin typeface="Cambria Math"/>
                <a:cs typeface="Cambria Math"/>
              </a:rPr>
              <a:t>∅</a:t>
            </a:r>
            <a:r>
              <a:rPr sz="1950" spc="-37" baseline="-14957" dirty="0">
                <a:latin typeface="Cambria Math"/>
                <a:cs typeface="Cambria Math"/>
              </a:rPr>
              <a:t>2</a:t>
            </a:r>
            <a:endParaRPr sz="1950" baseline="-14957">
              <a:latin typeface="Cambria Math"/>
              <a:cs typeface="Cambria Math"/>
            </a:endParaRPr>
          </a:p>
          <a:p>
            <a:pPr marL="25400">
              <a:lnSpc>
                <a:spcPts val="2135"/>
              </a:lnSpc>
              <a:spcBef>
                <a:spcPts val="10"/>
              </a:spcBef>
            </a:pP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average</a:t>
            </a:r>
            <a:r>
              <a:rPr sz="1800" b="1" spc="11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value</a:t>
            </a:r>
            <a:r>
              <a:rPr sz="1800" b="1" spc="11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for</a:t>
            </a:r>
            <a:r>
              <a:rPr sz="1800" b="1" spc="9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1800" b="1" spc="10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dynamical</a:t>
            </a:r>
            <a:r>
              <a:rPr sz="1800" b="1" spc="11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variable</a:t>
            </a:r>
            <a:r>
              <a:rPr sz="1800" b="1" spc="1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i="1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1800" b="1" i="1" spc="9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whose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operator</a:t>
            </a:r>
            <a:r>
              <a:rPr sz="1800" b="1" i="1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α</a:t>
            </a:r>
            <a:r>
              <a:rPr sz="1800" dirty="0">
                <a:latin typeface="Times New Roman"/>
                <a:cs typeface="Times New Roman"/>
              </a:rPr>
              <a:t>,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calculated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by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using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following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relationship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Cambria Math"/>
                <a:cs typeface="Cambria Math"/>
              </a:rPr>
              <a:t>(𝑟,</a:t>
            </a:r>
            <a:r>
              <a:rPr sz="1800" spc="-95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𝜃,</a:t>
            </a:r>
            <a:r>
              <a:rPr sz="1800" spc="-95" dirty="0">
                <a:latin typeface="Cambria Math"/>
                <a:cs typeface="Cambria Math"/>
              </a:rPr>
              <a:t> </a:t>
            </a:r>
            <a:r>
              <a:rPr sz="1800" spc="-25" dirty="0">
                <a:latin typeface="Cambria Math"/>
                <a:cs typeface="Cambria Math"/>
              </a:rPr>
              <a:t>𝜑)</a:t>
            </a:r>
            <a:endParaRPr sz="1800">
              <a:latin typeface="Cambria Math"/>
              <a:cs typeface="Cambria Math"/>
            </a:endParaRPr>
          </a:p>
          <a:p>
            <a:pPr marL="25400">
              <a:lnSpc>
                <a:spcPts val="2135"/>
              </a:lnSpc>
            </a:pPr>
            <a:r>
              <a:rPr sz="1800" dirty="0">
                <a:latin typeface="Times New Roman"/>
                <a:cs typeface="Times New Roman"/>
              </a:rPr>
              <a:t>are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polar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co-</a:t>
            </a:r>
            <a:r>
              <a:rPr sz="1800" dirty="0">
                <a:latin typeface="Times New Roman"/>
                <a:cs typeface="Times New Roman"/>
              </a:rPr>
              <a:t>ordinates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energy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-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634488" y="4007230"/>
            <a:ext cx="271145" cy="208915"/>
          </a:xfrm>
          <a:custGeom>
            <a:avLst/>
            <a:gdLst/>
            <a:ahLst/>
            <a:cxnLst/>
            <a:rect l="l" t="t" r="r" b="b"/>
            <a:pathLst>
              <a:path w="271144" h="208914">
                <a:moveTo>
                  <a:pt x="226313" y="0"/>
                </a:moveTo>
                <a:lnTo>
                  <a:pt x="214375" y="4064"/>
                </a:lnTo>
                <a:lnTo>
                  <a:pt x="250189" y="104394"/>
                </a:lnTo>
                <a:lnTo>
                  <a:pt x="214375" y="204597"/>
                </a:lnTo>
                <a:lnTo>
                  <a:pt x="226313" y="208788"/>
                </a:lnTo>
                <a:lnTo>
                  <a:pt x="270763" y="108458"/>
                </a:lnTo>
                <a:lnTo>
                  <a:pt x="270763" y="100203"/>
                </a:lnTo>
                <a:lnTo>
                  <a:pt x="226313" y="0"/>
                </a:lnTo>
                <a:close/>
              </a:path>
              <a:path w="271144" h="208914">
                <a:moveTo>
                  <a:pt x="44576" y="0"/>
                </a:moveTo>
                <a:lnTo>
                  <a:pt x="0" y="100330"/>
                </a:lnTo>
                <a:lnTo>
                  <a:pt x="0" y="108585"/>
                </a:lnTo>
                <a:lnTo>
                  <a:pt x="44576" y="208788"/>
                </a:lnTo>
                <a:lnTo>
                  <a:pt x="56387" y="204851"/>
                </a:lnTo>
                <a:lnTo>
                  <a:pt x="20574" y="104521"/>
                </a:lnTo>
                <a:lnTo>
                  <a:pt x="56387" y="4191"/>
                </a:lnTo>
                <a:lnTo>
                  <a:pt x="445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690622" y="3936238"/>
            <a:ext cx="47370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89560" algn="l"/>
              </a:tabLst>
            </a:pPr>
            <a:r>
              <a:rPr sz="1800" spc="-50" dirty="0">
                <a:latin typeface="Cambria Math"/>
                <a:cs typeface="Cambria Math"/>
              </a:rPr>
              <a:t>𝑎</a:t>
            </a:r>
            <a:r>
              <a:rPr sz="1800" dirty="0">
                <a:latin typeface="Cambria Math"/>
                <a:cs typeface="Cambria Math"/>
              </a:rPr>
              <a:t>	</a:t>
            </a:r>
            <a:r>
              <a:rPr sz="1800" spc="-50" dirty="0">
                <a:latin typeface="Cambria Math"/>
                <a:cs typeface="Cambria Math"/>
              </a:rPr>
              <a:t>=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266694" y="4103496"/>
            <a:ext cx="1228725" cy="15240"/>
          </a:xfrm>
          <a:custGeom>
            <a:avLst/>
            <a:gdLst/>
            <a:ahLst/>
            <a:cxnLst/>
            <a:rect l="l" t="t" r="r" b="b"/>
            <a:pathLst>
              <a:path w="1228725" h="15239">
                <a:moveTo>
                  <a:pt x="1228343" y="0"/>
                </a:moveTo>
                <a:lnTo>
                  <a:pt x="0" y="0"/>
                </a:lnTo>
                <a:lnTo>
                  <a:pt x="0" y="15239"/>
                </a:lnTo>
                <a:lnTo>
                  <a:pt x="1228343" y="15239"/>
                </a:lnTo>
                <a:lnTo>
                  <a:pt x="122834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229101" y="3751833"/>
            <a:ext cx="13011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mbria Math"/>
                <a:cs typeface="Cambria Math"/>
              </a:rPr>
              <a:t>∫</a:t>
            </a:r>
            <a:r>
              <a:rPr sz="1800" spc="-100" dirty="0">
                <a:latin typeface="Cambria Math"/>
                <a:cs typeface="Cambria Math"/>
              </a:rPr>
              <a:t> </a:t>
            </a:r>
            <a:r>
              <a:rPr sz="2700" baseline="3086" dirty="0">
                <a:latin typeface="Cambria Math"/>
                <a:cs typeface="Cambria Math"/>
              </a:rPr>
              <a:t>𝜑</a:t>
            </a:r>
            <a:r>
              <a:rPr sz="1950" baseline="32051" dirty="0">
                <a:latin typeface="Cambria Math"/>
                <a:cs typeface="Cambria Math"/>
              </a:rPr>
              <a:t>∗</a:t>
            </a:r>
            <a:r>
              <a:rPr sz="1950" spc="292" baseline="32051" dirty="0">
                <a:latin typeface="Cambria Math"/>
                <a:cs typeface="Cambria Math"/>
              </a:rPr>
              <a:t> </a:t>
            </a:r>
            <a:r>
              <a:rPr sz="2700" baseline="3086" dirty="0">
                <a:latin typeface="Cambria Math"/>
                <a:cs typeface="Cambria Math"/>
              </a:rPr>
              <a:t>𝛼</a:t>
            </a:r>
            <a:r>
              <a:rPr sz="2700" spc="705" baseline="3086" dirty="0">
                <a:latin typeface="Cambria Math"/>
                <a:cs typeface="Cambria Math"/>
              </a:rPr>
              <a:t> </a:t>
            </a:r>
            <a:r>
              <a:rPr sz="2700" baseline="3086" dirty="0">
                <a:latin typeface="Cambria Math"/>
                <a:cs typeface="Cambria Math"/>
              </a:rPr>
              <a:t>𝜑</a:t>
            </a:r>
            <a:r>
              <a:rPr sz="2700" spc="690" baseline="3086" dirty="0">
                <a:latin typeface="Cambria Math"/>
                <a:cs typeface="Cambria Math"/>
              </a:rPr>
              <a:t> </a:t>
            </a:r>
            <a:r>
              <a:rPr sz="2700" spc="-37" baseline="3086" dirty="0">
                <a:latin typeface="Cambria Math"/>
                <a:cs typeface="Cambria Math"/>
              </a:rPr>
              <a:t>𝑑𝑟</a:t>
            </a:r>
            <a:endParaRPr sz="2700" baseline="3086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402838" y="4108450"/>
            <a:ext cx="9531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mbria Math"/>
                <a:cs typeface="Cambria Math"/>
              </a:rPr>
              <a:t>∫</a:t>
            </a:r>
            <a:r>
              <a:rPr sz="1800" spc="-65" dirty="0">
                <a:latin typeface="Cambria Math"/>
                <a:cs typeface="Cambria Math"/>
              </a:rPr>
              <a:t> </a:t>
            </a:r>
            <a:r>
              <a:rPr sz="2700" baseline="3086" dirty="0">
                <a:latin typeface="Cambria Math"/>
                <a:cs typeface="Cambria Math"/>
              </a:rPr>
              <a:t>𝜑</a:t>
            </a:r>
            <a:r>
              <a:rPr sz="1950" baseline="27777" dirty="0">
                <a:latin typeface="Cambria Math"/>
                <a:cs typeface="Cambria Math"/>
              </a:rPr>
              <a:t>∗</a:t>
            </a:r>
            <a:r>
              <a:rPr sz="2700" baseline="3086" dirty="0">
                <a:latin typeface="Cambria Math"/>
                <a:cs typeface="Cambria Math"/>
              </a:rPr>
              <a:t>𝜑</a:t>
            </a:r>
            <a:r>
              <a:rPr sz="2700" spc="179" baseline="3086" dirty="0">
                <a:latin typeface="Cambria Math"/>
                <a:cs typeface="Cambria Math"/>
              </a:rPr>
              <a:t> </a:t>
            </a:r>
            <a:r>
              <a:rPr sz="2700" spc="-37" baseline="3086" dirty="0">
                <a:latin typeface="Cambria Math"/>
                <a:cs typeface="Cambria Math"/>
              </a:rPr>
              <a:t>𝑑𝑟</a:t>
            </a:r>
            <a:endParaRPr sz="2700" baseline="3086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444744" y="3959732"/>
            <a:ext cx="4127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mbria Math"/>
                <a:cs typeface="Cambria Math"/>
              </a:rPr>
              <a:t>𝐸</a:t>
            </a:r>
            <a:r>
              <a:rPr sz="1800" spc="165" dirty="0">
                <a:latin typeface="Cambria Math"/>
                <a:cs typeface="Cambria Math"/>
              </a:rPr>
              <a:t> </a:t>
            </a:r>
            <a:r>
              <a:rPr sz="1800" spc="-50" dirty="0">
                <a:latin typeface="Cambria Math"/>
                <a:cs typeface="Cambria Math"/>
              </a:rPr>
              <a:t>=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958204" y="4126991"/>
            <a:ext cx="1257300" cy="15240"/>
          </a:xfrm>
          <a:custGeom>
            <a:avLst/>
            <a:gdLst/>
            <a:ahLst/>
            <a:cxnLst/>
            <a:rect l="l" t="t" r="r" b="b"/>
            <a:pathLst>
              <a:path w="1257300" h="15239">
                <a:moveTo>
                  <a:pt x="1257300" y="0"/>
                </a:moveTo>
                <a:lnTo>
                  <a:pt x="0" y="0"/>
                </a:lnTo>
                <a:lnTo>
                  <a:pt x="0" y="15239"/>
                </a:lnTo>
                <a:lnTo>
                  <a:pt x="1257300" y="15239"/>
                </a:lnTo>
                <a:lnTo>
                  <a:pt x="12573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920740" y="3775329"/>
            <a:ext cx="13315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mbria Math"/>
                <a:cs typeface="Cambria Math"/>
              </a:rPr>
              <a:t>∫</a:t>
            </a:r>
            <a:r>
              <a:rPr sz="1800" spc="-95" dirty="0">
                <a:latin typeface="Cambria Math"/>
                <a:cs typeface="Cambria Math"/>
              </a:rPr>
              <a:t> </a:t>
            </a:r>
            <a:r>
              <a:rPr sz="2700" baseline="3086" dirty="0">
                <a:latin typeface="Cambria Math"/>
                <a:cs typeface="Cambria Math"/>
              </a:rPr>
              <a:t>𝜑</a:t>
            </a:r>
            <a:r>
              <a:rPr sz="1950" baseline="32051" dirty="0">
                <a:latin typeface="Cambria Math"/>
                <a:cs typeface="Cambria Math"/>
              </a:rPr>
              <a:t>∗</a:t>
            </a:r>
            <a:r>
              <a:rPr sz="1950" spc="300" baseline="32051" dirty="0">
                <a:latin typeface="Cambria Math"/>
                <a:cs typeface="Cambria Math"/>
              </a:rPr>
              <a:t> </a:t>
            </a:r>
            <a:r>
              <a:rPr sz="2700" spc="-1552" baseline="3086" dirty="0">
                <a:latin typeface="Cambria Math"/>
                <a:cs typeface="Cambria Math"/>
              </a:rPr>
              <a:t>𝐻</a:t>
            </a:r>
            <a:r>
              <a:rPr sz="2700" spc="-7" baseline="13888" dirty="0">
                <a:latin typeface="Cambria Math"/>
                <a:cs typeface="Cambria Math"/>
              </a:rPr>
              <a:t>^</a:t>
            </a:r>
            <a:r>
              <a:rPr sz="2700" spc="719" baseline="13888" dirty="0">
                <a:latin typeface="Cambria Math"/>
                <a:cs typeface="Cambria Math"/>
              </a:rPr>
              <a:t> </a:t>
            </a:r>
            <a:r>
              <a:rPr sz="2700" baseline="3086" dirty="0">
                <a:latin typeface="Cambria Math"/>
                <a:cs typeface="Cambria Math"/>
              </a:rPr>
              <a:t>𝜑</a:t>
            </a:r>
            <a:r>
              <a:rPr sz="2700" spc="697" baseline="3086" dirty="0">
                <a:latin typeface="Cambria Math"/>
                <a:cs typeface="Cambria Math"/>
              </a:rPr>
              <a:t> </a:t>
            </a:r>
            <a:r>
              <a:rPr sz="2700" spc="-37" baseline="3086" dirty="0">
                <a:latin typeface="Cambria Math"/>
                <a:cs typeface="Cambria Math"/>
              </a:rPr>
              <a:t>𝑑𝑟</a:t>
            </a:r>
            <a:endParaRPr sz="2700" baseline="3086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109715" y="4131945"/>
            <a:ext cx="95376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mbria Math"/>
                <a:cs typeface="Cambria Math"/>
              </a:rPr>
              <a:t>∫</a:t>
            </a:r>
            <a:r>
              <a:rPr sz="1800" spc="-50" dirty="0">
                <a:latin typeface="Cambria Math"/>
                <a:cs typeface="Cambria Math"/>
              </a:rPr>
              <a:t> </a:t>
            </a:r>
            <a:r>
              <a:rPr sz="2700" baseline="3086" dirty="0">
                <a:latin typeface="Cambria Math"/>
                <a:cs typeface="Cambria Math"/>
              </a:rPr>
              <a:t>𝜑</a:t>
            </a:r>
            <a:r>
              <a:rPr sz="1950" baseline="27777" dirty="0">
                <a:latin typeface="Cambria Math"/>
                <a:cs typeface="Cambria Math"/>
              </a:rPr>
              <a:t>∗</a:t>
            </a:r>
            <a:r>
              <a:rPr sz="2700" baseline="3086" dirty="0">
                <a:latin typeface="Cambria Math"/>
                <a:cs typeface="Cambria Math"/>
              </a:rPr>
              <a:t>𝜑</a:t>
            </a:r>
            <a:r>
              <a:rPr sz="2700" spc="165" baseline="3086" dirty="0">
                <a:latin typeface="Cambria Math"/>
                <a:cs typeface="Cambria Math"/>
              </a:rPr>
              <a:t> </a:t>
            </a:r>
            <a:r>
              <a:rPr sz="2700" spc="-37" baseline="3086" dirty="0">
                <a:latin typeface="Cambria Math"/>
                <a:cs typeface="Cambria Math"/>
              </a:rPr>
              <a:t>𝑑𝑟</a:t>
            </a:r>
            <a:endParaRPr sz="2700" baseline="3086">
              <a:latin typeface="Cambria Math"/>
              <a:cs typeface="Cambria Math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94436" y="4403597"/>
            <a:ext cx="105949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Where,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1035" dirty="0">
                <a:latin typeface="Cambria Math"/>
                <a:cs typeface="Cambria Math"/>
              </a:rPr>
              <a:t>𝐻</a:t>
            </a:r>
            <a:r>
              <a:rPr sz="2700" spc="-7" baseline="10802" dirty="0">
                <a:latin typeface="Cambria Math"/>
                <a:cs typeface="Cambria Math"/>
              </a:rPr>
              <a:t>^</a:t>
            </a:r>
            <a:r>
              <a:rPr sz="2700" spc="187" baseline="10802" dirty="0">
                <a:latin typeface="Cambria Math"/>
                <a:cs typeface="Cambria Math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Hamiltonian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operator,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operator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total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energy.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Substituted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equation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(1)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Cambria Math"/>
                <a:cs typeface="Cambria Math"/>
              </a:rPr>
              <a:t>𝜑</a:t>
            </a:r>
            <a:r>
              <a:rPr sz="1800" spc="60" dirty="0">
                <a:latin typeface="Cambria Math"/>
                <a:cs typeface="Cambria Math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equation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-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753995" y="4982971"/>
            <a:ext cx="4114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mbria Math"/>
                <a:cs typeface="Cambria Math"/>
              </a:rPr>
              <a:t>𝐸</a:t>
            </a:r>
            <a:r>
              <a:rPr sz="1800" spc="155" dirty="0">
                <a:latin typeface="Cambria Math"/>
                <a:cs typeface="Cambria Math"/>
              </a:rPr>
              <a:t> </a:t>
            </a:r>
            <a:r>
              <a:rPr sz="1800" spc="-50" dirty="0">
                <a:latin typeface="Cambria Math"/>
                <a:cs typeface="Cambria Math"/>
              </a:rPr>
              <a:t>=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267836" y="5150103"/>
            <a:ext cx="4330065" cy="15240"/>
          </a:xfrm>
          <a:custGeom>
            <a:avLst/>
            <a:gdLst/>
            <a:ahLst/>
            <a:cxnLst/>
            <a:rect l="l" t="t" r="r" b="b"/>
            <a:pathLst>
              <a:path w="4330065" h="15239">
                <a:moveTo>
                  <a:pt x="4329684" y="0"/>
                </a:moveTo>
                <a:lnTo>
                  <a:pt x="0" y="0"/>
                </a:lnTo>
                <a:lnTo>
                  <a:pt x="0" y="15240"/>
                </a:lnTo>
                <a:lnTo>
                  <a:pt x="4329684" y="15240"/>
                </a:lnTo>
                <a:lnTo>
                  <a:pt x="43296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422015" y="4856226"/>
            <a:ext cx="1812289" cy="212090"/>
          </a:xfrm>
          <a:custGeom>
            <a:avLst/>
            <a:gdLst/>
            <a:ahLst/>
            <a:cxnLst/>
            <a:rect l="l" t="t" r="r" b="b"/>
            <a:pathLst>
              <a:path w="1812289" h="212089">
                <a:moveTo>
                  <a:pt x="1744345" y="0"/>
                </a:moveTo>
                <a:lnTo>
                  <a:pt x="1741297" y="8636"/>
                </a:lnTo>
                <a:lnTo>
                  <a:pt x="1753582" y="13946"/>
                </a:lnTo>
                <a:lnTo>
                  <a:pt x="1764141" y="21304"/>
                </a:lnTo>
                <a:lnTo>
                  <a:pt x="1785532" y="55429"/>
                </a:lnTo>
                <a:lnTo>
                  <a:pt x="1791792" y="86536"/>
                </a:lnTo>
                <a:lnTo>
                  <a:pt x="1791819" y="86723"/>
                </a:lnTo>
                <a:lnTo>
                  <a:pt x="1789461" y="140509"/>
                </a:lnTo>
                <a:lnTo>
                  <a:pt x="1772914" y="180911"/>
                </a:lnTo>
                <a:lnTo>
                  <a:pt x="1741677" y="203200"/>
                </a:lnTo>
                <a:lnTo>
                  <a:pt x="1744345" y="211709"/>
                </a:lnTo>
                <a:lnTo>
                  <a:pt x="1784814" y="187706"/>
                </a:lnTo>
                <a:lnTo>
                  <a:pt x="1807543" y="143335"/>
                </a:lnTo>
                <a:lnTo>
                  <a:pt x="1811909" y="105918"/>
                </a:lnTo>
                <a:lnTo>
                  <a:pt x="1810824" y="86723"/>
                </a:lnTo>
                <a:lnTo>
                  <a:pt x="1794383" y="37084"/>
                </a:lnTo>
                <a:lnTo>
                  <a:pt x="1759700" y="5544"/>
                </a:lnTo>
                <a:lnTo>
                  <a:pt x="1744345" y="0"/>
                </a:lnTo>
                <a:close/>
              </a:path>
              <a:path w="1812289" h="212089">
                <a:moveTo>
                  <a:pt x="67563" y="0"/>
                </a:moveTo>
                <a:lnTo>
                  <a:pt x="27166" y="24110"/>
                </a:lnTo>
                <a:lnTo>
                  <a:pt x="4381" y="68595"/>
                </a:lnTo>
                <a:lnTo>
                  <a:pt x="0" y="105918"/>
                </a:lnTo>
                <a:lnTo>
                  <a:pt x="989" y="123517"/>
                </a:lnTo>
                <a:lnTo>
                  <a:pt x="17399" y="174751"/>
                </a:lnTo>
                <a:lnTo>
                  <a:pt x="52153" y="206184"/>
                </a:lnTo>
                <a:lnTo>
                  <a:pt x="67563" y="211709"/>
                </a:lnTo>
                <a:lnTo>
                  <a:pt x="70231" y="203200"/>
                </a:lnTo>
                <a:lnTo>
                  <a:pt x="58183" y="197866"/>
                </a:lnTo>
                <a:lnTo>
                  <a:pt x="47767" y="190436"/>
                </a:lnTo>
                <a:lnTo>
                  <a:pt x="26376" y="155763"/>
                </a:lnTo>
                <a:lnTo>
                  <a:pt x="19351" y="105918"/>
                </a:lnTo>
                <a:lnTo>
                  <a:pt x="19304" y="104775"/>
                </a:lnTo>
                <a:lnTo>
                  <a:pt x="20089" y="86723"/>
                </a:lnTo>
                <a:lnTo>
                  <a:pt x="31876" y="42163"/>
                </a:lnTo>
                <a:lnTo>
                  <a:pt x="58398" y="13946"/>
                </a:lnTo>
                <a:lnTo>
                  <a:pt x="70612" y="8636"/>
                </a:lnTo>
                <a:lnTo>
                  <a:pt x="6756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5266690" y="4742179"/>
            <a:ext cx="2413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700" spc="-1589" baseline="-10802" dirty="0">
                <a:latin typeface="Cambria Math"/>
                <a:cs typeface="Cambria Math"/>
              </a:rPr>
              <a:t>𝐻</a:t>
            </a:r>
            <a:r>
              <a:rPr sz="1800" spc="-30" dirty="0">
                <a:latin typeface="Cambria Math"/>
                <a:cs typeface="Cambria Math"/>
              </a:rPr>
              <a:t>^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599810" y="4856226"/>
            <a:ext cx="1632585" cy="212090"/>
          </a:xfrm>
          <a:custGeom>
            <a:avLst/>
            <a:gdLst/>
            <a:ahLst/>
            <a:cxnLst/>
            <a:rect l="l" t="t" r="r" b="b"/>
            <a:pathLst>
              <a:path w="1632584" h="212089">
                <a:moveTo>
                  <a:pt x="1564513" y="0"/>
                </a:moveTo>
                <a:lnTo>
                  <a:pt x="1561464" y="8636"/>
                </a:lnTo>
                <a:lnTo>
                  <a:pt x="1573750" y="13946"/>
                </a:lnTo>
                <a:lnTo>
                  <a:pt x="1584309" y="21304"/>
                </a:lnTo>
                <a:lnTo>
                  <a:pt x="1605700" y="55429"/>
                </a:lnTo>
                <a:lnTo>
                  <a:pt x="1611960" y="86536"/>
                </a:lnTo>
                <a:lnTo>
                  <a:pt x="1611987" y="86723"/>
                </a:lnTo>
                <a:lnTo>
                  <a:pt x="1612772" y="104775"/>
                </a:lnTo>
                <a:lnTo>
                  <a:pt x="1611987" y="123517"/>
                </a:lnTo>
                <a:lnTo>
                  <a:pt x="1609629" y="140509"/>
                </a:lnTo>
                <a:lnTo>
                  <a:pt x="1593082" y="180911"/>
                </a:lnTo>
                <a:lnTo>
                  <a:pt x="1561845" y="203200"/>
                </a:lnTo>
                <a:lnTo>
                  <a:pt x="1564513" y="211709"/>
                </a:lnTo>
                <a:lnTo>
                  <a:pt x="1604982" y="187706"/>
                </a:lnTo>
                <a:lnTo>
                  <a:pt x="1627711" y="143335"/>
                </a:lnTo>
                <a:lnTo>
                  <a:pt x="1632077" y="105918"/>
                </a:lnTo>
                <a:lnTo>
                  <a:pt x="1630992" y="86723"/>
                </a:lnTo>
                <a:lnTo>
                  <a:pt x="1630981" y="86536"/>
                </a:lnTo>
                <a:lnTo>
                  <a:pt x="1614550" y="37084"/>
                </a:lnTo>
                <a:lnTo>
                  <a:pt x="1579868" y="5544"/>
                </a:lnTo>
                <a:lnTo>
                  <a:pt x="1564513" y="0"/>
                </a:lnTo>
                <a:close/>
              </a:path>
              <a:path w="1632584" h="212089">
                <a:moveTo>
                  <a:pt x="67563" y="0"/>
                </a:moveTo>
                <a:lnTo>
                  <a:pt x="27166" y="24110"/>
                </a:lnTo>
                <a:lnTo>
                  <a:pt x="4381" y="68595"/>
                </a:lnTo>
                <a:lnTo>
                  <a:pt x="0" y="105918"/>
                </a:lnTo>
                <a:lnTo>
                  <a:pt x="989" y="123517"/>
                </a:lnTo>
                <a:lnTo>
                  <a:pt x="17399" y="174751"/>
                </a:lnTo>
                <a:lnTo>
                  <a:pt x="52153" y="206184"/>
                </a:lnTo>
                <a:lnTo>
                  <a:pt x="67563" y="211709"/>
                </a:lnTo>
                <a:lnTo>
                  <a:pt x="70230" y="203200"/>
                </a:lnTo>
                <a:lnTo>
                  <a:pt x="58183" y="197866"/>
                </a:lnTo>
                <a:lnTo>
                  <a:pt x="47767" y="190436"/>
                </a:lnTo>
                <a:lnTo>
                  <a:pt x="26376" y="155763"/>
                </a:lnTo>
                <a:lnTo>
                  <a:pt x="19351" y="105918"/>
                </a:lnTo>
                <a:lnTo>
                  <a:pt x="19303" y="104775"/>
                </a:lnTo>
                <a:lnTo>
                  <a:pt x="20089" y="86723"/>
                </a:lnTo>
                <a:lnTo>
                  <a:pt x="31876" y="42163"/>
                </a:lnTo>
                <a:lnTo>
                  <a:pt x="58398" y="13946"/>
                </a:lnTo>
                <a:lnTo>
                  <a:pt x="70612" y="8636"/>
                </a:lnTo>
                <a:lnTo>
                  <a:pt x="6756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3204845" y="4798567"/>
            <a:ext cx="44405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100"/>
              </a:spcBef>
              <a:tabLst>
                <a:tab pos="1329690" algn="l"/>
                <a:tab pos="2470150" algn="l"/>
                <a:tab pos="3417570" algn="l"/>
                <a:tab pos="4147820" algn="l"/>
              </a:tabLst>
            </a:pPr>
            <a:r>
              <a:rPr sz="1800" dirty="0">
                <a:latin typeface="Cambria Math"/>
                <a:cs typeface="Cambria Math"/>
              </a:rPr>
              <a:t>∫</a:t>
            </a:r>
            <a:r>
              <a:rPr sz="1800" spc="375" dirty="0">
                <a:latin typeface="Cambria Math"/>
                <a:cs typeface="Cambria Math"/>
              </a:rPr>
              <a:t> </a:t>
            </a:r>
            <a:r>
              <a:rPr sz="2700" baseline="3086" dirty="0">
                <a:latin typeface="Cambria Math"/>
                <a:cs typeface="Cambria Math"/>
              </a:rPr>
              <a:t>𝑎</a:t>
            </a:r>
            <a:r>
              <a:rPr sz="1950" baseline="-12820" dirty="0">
                <a:latin typeface="Cambria Math"/>
                <a:cs typeface="Cambria Math"/>
              </a:rPr>
              <a:t>1</a:t>
            </a:r>
            <a:r>
              <a:rPr sz="1950" spc="284" baseline="-12820" dirty="0">
                <a:latin typeface="Cambria Math"/>
                <a:cs typeface="Cambria Math"/>
              </a:rPr>
              <a:t> </a:t>
            </a:r>
            <a:r>
              <a:rPr sz="2700" baseline="3086" dirty="0">
                <a:latin typeface="Cambria Math"/>
                <a:cs typeface="Cambria Math"/>
              </a:rPr>
              <a:t>∅</a:t>
            </a:r>
            <a:r>
              <a:rPr sz="1950" baseline="-12820" dirty="0">
                <a:latin typeface="Cambria Math"/>
                <a:cs typeface="Cambria Math"/>
              </a:rPr>
              <a:t>1</a:t>
            </a:r>
            <a:r>
              <a:rPr sz="1950" baseline="40598" dirty="0">
                <a:latin typeface="Cambria Math"/>
                <a:cs typeface="Cambria Math"/>
              </a:rPr>
              <a:t>∗</a:t>
            </a:r>
            <a:r>
              <a:rPr sz="1950" spc="240" baseline="40598" dirty="0">
                <a:latin typeface="Cambria Math"/>
                <a:cs typeface="Cambria Math"/>
              </a:rPr>
              <a:t>  </a:t>
            </a:r>
            <a:r>
              <a:rPr sz="2700" spc="-75" baseline="3086" dirty="0">
                <a:latin typeface="Cambria Math"/>
                <a:cs typeface="Cambria Math"/>
              </a:rPr>
              <a:t>+</a:t>
            </a:r>
            <a:r>
              <a:rPr sz="2700" baseline="3086" dirty="0">
                <a:latin typeface="Cambria Math"/>
                <a:cs typeface="Cambria Math"/>
              </a:rPr>
              <a:t>	𝑎</a:t>
            </a:r>
            <a:r>
              <a:rPr sz="1950" baseline="-12820" dirty="0">
                <a:latin typeface="Cambria Math"/>
                <a:cs typeface="Cambria Math"/>
              </a:rPr>
              <a:t>2</a:t>
            </a:r>
            <a:r>
              <a:rPr sz="1950" spc="330" baseline="-12820" dirty="0">
                <a:latin typeface="Cambria Math"/>
                <a:cs typeface="Cambria Math"/>
              </a:rPr>
              <a:t> </a:t>
            </a:r>
            <a:r>
              <a:rPr sz="2700" spc="-37" baseline="3086" dirty="0">
                <a:latin typeface="Cambria Math"/>
                <a:cs typeface="Cambria Math"/>
              </a:rPr>
              <a:t>∅</a:t>
            </a:r>
            <a:r>
              <a:rPr sz="1950" spc="-37" baseline="-12820" dirty="0">
                <a:latin typeface="Cambria Math"/>
                <a:cs typeface="Cambria Math"/>
              </a:rPr>
              <a:t>2</a:t>
            </a:r>
            <a:r>
              <a:rPr sz="1950" spc="-37" baseline="40598" dirty="0">
                <a:latin typeface="Cambria Math"/>
                <a:cs typeface="Cambria Math"/>
              </a:rPr>
              <a:t>∗</a:t>
            </a:r>
            <a:r>
              <a:rPr sz="1950" baseline="40598" dirty="0">
                <a:latin typeface="Cambria Math"/>
                <a:cs typeface="Cambria Math"/>
              </a:rPr>
              <a:t>	</a:t>
            </a:r>
            <a:r>
              <a:rPr sz="2700" baseline="3086" dirty="0">
                <a:latin typeface="Cambria Math"/>
                <a:cs typeface="Cambria Math"/>
              </a:rPr>
              <a:t>𝑎</a:t>
            </a:r>
            <a:r>
              <a:rPr sz="1950" baseline="-12820" dirty="0">
                <a:latin typeface="Cambria Math"/>
                <a:cs typeface="Cambria Math"/>
              </a:rPr>
              <a:t>1</a:t>
            </a:r>
            <a:r>
              <a:rPr sz="1950" spc="247" baseline="-12820" dirty="0">
                <a:latin typeface="Cambria Math"/>
                <a:cs typeface="Cambria Math"/>
              </a:rPr>
              <a:t> </a:t>
            </a:r>
            <a:r>
              <a:rPr sz="2700" baseline="3086" dirty="0">
                <a:latin typeface="Cambria Math"/>
                <a:cs typeface="Cambria Math"/>
              </a:rPr>
              <a:t>∅</a:t>
            </a:r>
            <a:r>
              <a:rPr sz="1950" baseline="-12820" dirty="0">
                <a:latin typeface="Cambria Math"/>
                <a:cs typeface="Cambria Math"/>
              </a:rPr>
              <a:t>1</a:t>
            </a:r>
            <a:r>
              <a:rPr sz="1950" spc="217" baseline="-12820" dirty="0">
                <a:latin typeface="Cambria Math"/>
                <a:cs typeface="Cambria Math"/>
              </a:rPr>
              <a:t>  </a:t>
            </a:r>
            <a:r>
              <a:rPr sz="2700" spc="-75" baseline="3086" dirty="0">
                <a:latin typeface="Cambria Math"/>
                <a:cs typeface="Cambria Math"/>
              </a:rPr>
              <a:t>+</a:t>
            </a:r>
            <a:r>
              <a:rPr sz="2700" baseline="3086" dirty="0">
                <a:latin typeface="Cambria Math"/>
                <a:cs typeface="Cambria Math"/>
              </a:rPr>
              <a:t>	𝑎</a:t>
            </a:r>
            <a:r>
              <a:rPr sz="1950" baseline="-12820" dirty="0">
                <a:latin typeface="Cambria Math"/>
                <a:cs typeface="Cambria Math"/>
              </a:rPr>
              <a:t>2</a:t>
            </a:r>
            <a:r>
              <a:rPr sz="1950" spc="330" baseline="-12820" dirty="0">
                <a:latin typeface="Cambria Math"/>
                <a:cs typeface="Cambria Math"/>
              </a:rPr>
              <a:t> </a:t>
            </a:r>
            <a:r>
              <a:rPr sz="2700" spc="-37" baseline="3086" dirty="0">
                <a:latin typeface="Cambria Math"/>
                <a:cs typeface="Cambria Math"/>
              </a:rPr>
              <a:t>∅</a:t>
            </a:r>
            <a:r>
              <a:rPr sz="1950" spc="-37" baseline="-12820" dirty="0">
                <a:latin typeface="Cambria Math"/>
                <a:cs typeface="Cambria Math"/>
              </a:rPr>
              <a:t>2</a:t>
            </a:r>
            <a:r>
              <a:rPr sz="1950" baseline="-12820" dirty="0">
                <a:latin typeface="Cambria Math"/>
                <a:cs typeface="Cambria Math"/>
              </a:rPr>
              <a:t>	</a:t>
            </a:r>
            <a:r>
              <a:rPr sz="2700" spc="-37" baseline="3086" dirty="0">
                <a:latin typeface="Cambria Math"/>
                <a:cs typeface="Cambria Math"/>
              </a:rPr>
              <a:t>𝑑𝑟</a:t>
            </a:r>
            <a:endParaRPr sz="2700" baseline="3086">
              <a:latin typeface="Cambria Math"/>
              <a:cs typeface="Cambria Math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533266" y="5212841"/>
            <a:ext cx="1813560" cy="212090"/>
          </a:xfrm>
          <a:custGeom>
            <a:avLst/>
            <a:gdLst/>
            <a:ahLst/>
            <a:cxnLst/>
            <a:rect l="l" t="t" r="r" b="b"/>
            <a:pathLst>
              <a:path w="1813560" h="212089">
                <a:moveTo>
                  <a:pt x="1745869" y="0"/>
                </a:moveTo>
                <a:lnTo>
                  <a:pt x="1742821" y="8635"/>
                </a:lnTo>
                <a:lnTo>
                  <a:pt x="1755106" y="13946"/>
                </a:lnTo>
                <a:lnTo>
                  <a:pt x="1765665" y="21304"/>
                </a:lnTo>
                <a:lnTo>
                  <a:pt x="1787056" y="55429"/>
                </a:lnTo>
                <a:lnTo>
                  <a:pt x="1793316" y="86536"/>
                </a:lnTo>
                <a:lnTo>
                  <a:pt x="1793343" y="86723"/>
                </a:lnTo>
                <a:lnTo>
                  <a:pt x="1790985" y="140509"/>
                </a:lnTo>
                <a:lnTo>
                  <a:pt x="1774438" y="180911"/>
                </a:lnTo>
                <a:lnTo>
                  <a:pt x="1743202" y="203199"/>
                </a:lnTo>
                <a:lnTo>
                  <a:pt x="1745869" y="211708"/>
                </a:lnTo>
                <a:lnTo>
                  <a:pt x="1786338" y="187705"/>
                </a:lnTo>
                <a:lnTo>
                  <a:pt x="1809067" y="143335"/>
                </a:lnTo>
                <a:lnTo>
                  <a:pt x="1813433" y="105917"/>
                </a:lnTo>
                <a:lnTo>
                  <a:pt x="1812348" y="86723"/>
                </a:lnTo>
                <a:lnTo>
                  <a:pt x="1795907" y="37083"/>
                </a:lnTo>
                <a:lnTo>
                  <a:pt x="1761224" y="5544"/>
                </a:lnTo>
                <a:lnTo>
                  <a:pt x="1745869" y="0"/>
                </a:lnTo>
                <a:close/>
              </a:path>
              <a:path w="1813560" h="212089">
                <a:moveTo>
                  <a:pt x="67563" y="0"/>
                </a:moveTo>
                <a:lnTo>
                  <a:pt x="27166" y="24110"/>
                </a:lnTo>
                <a:lnTo>
                  <a:pt x="4381" y="68595"/>
                </a:lnTo>
                <a:lnTo>
                  <a:pt x="0" y="105917"/>
                </a:lnTo>
                <a:lnTo>
                  <a:pt x="989" y="123517"/>
                </a:lnTo>
                <a:lnTo>
                  <a:pt x="17399" y="174751"/>
                </a:lnTo>
                <a:lnTo>
                  <a:pt x="52153" y="206184"/>
                </a:lnTo>
                <a:lnTo>
                  <a:pt x="67563" y="211708"/>
                </a:lnTo>
                <a:lnTo>
                  <a:pt x="70231" y="203199"/>
                </a:lnTo>
                <a:lnTo>
                  <a:pt x="58183" y="197865"/>
                </a:lnTo>
                <a:lnTo>
                  <a:pt x="47767" y="190436"/>
                </a:lnTo>
                <a:lnTo>
                  <a:pt x="26376" y="155763"/>
                </a:lnTo>
                <a:lnTo>
                  <a:pt x="19351" y="105917"/>
                </a:lnTo>
                <a:lnTo>
                  <a:pt x="19304" y="104774"/>
                </a:lnTo>
                <a:lnTo>
                  <a:pt x="20089" y="86723"/>
                </a:lnTo>
                <a:lnTo>
                  <a:pt x="31877" y="42163"/>
                </a:lnTo>
                <a:lnTo>
                  <a:pt x="58398" y="13946"/>
                </a:lnTo>
                <a:lnTo>
                  <a:pt x="70612" y="8635"/>
                </a:lnTo>
                <a:lnTo>
                  <a:pt x="6756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3366896" y="5155183"/>
            <a:ext cx="11398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21334" algn="l"/>
                <a:tab pos="955675" algn="l"/>
              </a:tabLst>
            </a:pPr>
            <a:r>
              <a:rPr sz="1800" dirty="0">
                <a:latin typeface="Cambria Math"/>
                <a:cs typeface="Cambria Math"/>
              </a:rPr>
              <a:t>∫</a:t>
            </a:r>
            <a:r>
              <a:rPr sz="1800" spc="350" dirty="0">
                <a:latin typeface="Cambria Math"/>
                <a:cs typeface="Cambria Math"/>
              </a:rPr>
              <a:t> </a:t>
            </a:r>
            <a:r>
              <a:rPr sz="2700" spc="-75" baseline="3086" dirty="0">
                <a:latin typeface="Cambria Math"/>
                <a:cs typeface="Cambria Math"/>
              </a:rPr>
              <a:t>𝑎</a:t>
            </a:r>
            <a:r>
              <a:rPr sz="2700" baseline="3086" dirty="0">
                <a:latin typeface="Cambria Math"/>
                <a:cs typeface="Cambria Math"/>
              </a:rPr>
              <a:t>	</a:t>
            </a:r>
            <a:r>
              <a:rPr sz="2700" spc="-75" baseline="3086" dirty="0">
                <a:latin typeface="Cambria Math"/>
                <a:cs typeface="Cambria Math"/>
              </a:rPr>
              <a:t>∅</a:t>
            </a:r>
            <a:r>
              <a:rPr sz="2700" baseline="3086" dirty="0">
                <a:latin typeface="Cambria Math"/>
                <a:cs typeface="Cambria Math"/>
              </a:rPr>
              <a:t>	</a:t>
            </a:r>
            <a:r>
              <a:rPr sz="2700" spc="-75" baseline="3086" dirty="0">
                <a:latin typeface="Cambria Math"/>
                <a:cs typeface="Cambria Math"/>
              </a:rPr>
              <a:t>+</a:t>
            </a:r>
            <a:endParaRPr sz="2700" baseline="3086">
              <a:latin typeface="Cambria Math"/>
              <a:cs typeface="Cambria Math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119753" y="5094223"/>
            <a:ext cx="1156970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1062355" algn="l"/>
              </a:tabLst>
            </a:pPr>
            <a:r>
              <a:rPr sz="1300" spc="-50" dirty="0">
                <a:latin typeface="Cambria Math"/>
                <a:cs typeface="Cambria Math"/>
              </a:rPr>
              <a:t>∗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0" dirty="0">
                <a:latin typeface="Cambria Math"/>
                <a:cs typeface="Cambria Math"/>
              </a:rPr>
              <a:t>∗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5487034" y="5212841"/>
            <a:ext cx="1632585" cy="212090"/>
          </a:xfrm>
          <a:custGeom>
            <a:avLst/>
            <a:gdLst/>
            <a:ahLst/>
            <a:cxnLst/>
            <a:rect l="l" t="t" r="r" b="b"/>
            <a:pathLst>
              <a:path w="1632584" h="212089">
                <a:moveTo>
                  <a:pt x="1564513" y="0"/>
                </a:moveTo>
                <a:lnTo>
                  <a:pt x="1561464" y="8635"/>
                </a:lnTo>
                <a:lnTo>
                  <a:pt x="1573750" y="13946"/>
                </a:lnTo>
                <a:lnTo>
                  <a:pt x="1584309" y="21304"/>
                </a:lnTo>
                <a:lnTo>
                  <a:pt x="1605700" y="55429"/>
                </a:lnTo>
                <a:lnTo>
                  <a:pt x="1611960" y="86536"/>
                </a:lnTo>
                <a:lnTo>
                  <a:pt x="1611987" y="86723"/>
                </a:lnTo>
                <a:lnTo>
                  <a:pt x="1612772" y="104774"/>
                </a:lnTo>
                <a:lnTo>
                  <a:pt x="1611987" y="123517"/>
                </a:lnTo>
                <a:lnTo>
                  <a:pt x="1609629" y="140509"/>
                </a:lnTo>
                <a:lnTo>
                  <a:pt x="1593082" y="180911"/>
                </a:lnTo>
                <a:lnTo>
                  <a:pt x="1561845" y="203199"/>
                </a:lnTo>
                <a:lnTo>
                  <a:pt x="1564513" y="211708"/>
                </a:lnTo>
                <a:lnTo>
                  <a:pt x="1604982" y="187705"/>
                </a:lnTo>
                <a:lnTo>
                  <a:pt x="1627711" y="143335"/>
                </a:lnTo>
                <a:lnTo>
                  <a:pt x="1632076" y="105917"/>
                </a:lnTo>
                <a:lnTo>
                  <a:pt x="1630992" y="86723"/>
                </a:lnTo>
                <a:lnTo>
                  <a:pt x="1630981" y="86536"/>
                </a:lnTo>
                <a:lnTo>
                  <a:pt x="1614550" y="37083"/>
                </a:lnTo>
                <a:lnTo>
                  <a:pt x="1579868" y="5544"/>
                </a:lnTo>
                <a:lnTo>
                  <a:pt x="1564513" y="0"/>
                </a:lnTo>
                <a:close/>
              </a:path>
              <a:path w="1632584" h="212089">
                <a:moveTo>
                  <a:pt x="67563" y="0"/>
                </a:moveTo>
                <a:lnTo>
                  <a:pt x="27166" y="24110"/>
                </a:lnTo>
                <a:lnTo>
                  <a:pt x="4381" y="68595"/>
                </a:lnTo>
                <a:lnTo>
                  <a:pt x="0" y="105917"/>
                </a:lnTo>
                <a:lnTo>
                  <a:pt x="989" y="123517"/>
                </a:lnTo>
                <a:lnTo>
                  <a:pt x="17399" y="174751"/>
                </a:lnTo>
                <a:lnTo>
                  <a:pt x="52153" y="206184"/>
                </a:lnTo>
                <a:lnTo>
                  <a:pt x="67563" y="211708"/>
                </a:lnTo>
                <a:lnTo>
                  <a:pt x="70230" y="203199"/>
                </a:lnTo>
                <a:lnTo>
                  <a:pt x="58183" y="197865"/>
                </a:lnTo>
                <a:lnTo>
                  <a:pt x="47767" y="190436"/>
                </a:lnTo>
                <a:lnTo>
                  <a:pt x="26376" y="155763"/>
                </a:lnTo>
                <a:lnTo>
                  <a:pt x="19351" y="105917"/>
                </a:lnTo>
                <a:lnTo>
                  <a:pt x="19303" y="104774"/>
                </a:lnTo>
                <a:lnTo>
                  <a:pt x="20089" y="86723"/>
                </a:lnTo>
                <a:lnTo>
                  <a:pt x="31876" y="42163"/>
                </a:lnTo>
                <a:lnTo>
                  <a:pt x="58398" y="13946"/>
                </a:lnTo>
                <a:lnTo>
                  <a:pt x="70612" y="8635"/>
                </a:lnTo>
                <a:lnTo>
                  <a:pt x="6756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3718940" y="5251196"/>
            <a:ext cx="3329304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307975" algn="l"/>
                <a:tab pos="1056005" algn="l"/>
                <a:tab pos="1356360" algn="l"/>
                <a:tab pos="1966595" algn="l"/>
                <a:tab pos="2261870" algn="l"/>
                <a:tab pos="2920365" algn="l"/>
                <a:tab pos="3219450" algn="l"/>
              </a:tabLst>
            </a:pPr>
            <a:r>
              <a:rPr sz="1300" spc="-50" dirty="0">
                <a:latin typeface="Cambria Math"/>
                <a:cs typeface="Cambria Math"/>
              </a:rPr>
              <a:t>1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0" dirty="0">
                <a:latin typeface="Cambria Math"/>
                <a:cs typeface="Cambria Math"/>
              </a:rPr>
              <a:t>1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0" dirty="0">
                <a:latin typeface="Cambria Math"/>
                <a:cs typeface="Cambria Math"/>
              </a:rPr>
              <a:t>2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0" dirty="0">
                <a:latin typeface="Cambria Math"/>
                <a:cs typeface="Cambria Math"/>
              </a:rPr>
              <a:t>2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0" dirty="0">
                <a:latin typeface="Cambria Math"/>
                <a:cs typeface="Cambria Math"/>
              </a:rPr>
              <a:t>1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0" dirty="0">
                <a:latin typeface="Cambria Math"/>
                <a:cs typeface="Cambria Math"/>
              </a:rPr>
              <a:t>1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0" dirty="0">
                <a:latin typeface="Cambria Math"/>
                <a:cs typeface="Cambria Math"/>
              </a:rPr>
              <a:t>2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0" dirty="0">
                <a:latin typeface="Cambria Math"/>
                <a:cs typeface="Cambria Math"/>
              </a:rPr>
              <a:t>2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634865" y="5142991"/>
            <a:ext cx="28600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97180" algn="l"/>
                <a:tab pos="927100" algn="l"/>
                <a:tab pos="1207770" algn="l"/>
                <a:tab pos="1551940" algn="l"/>
                <a:tab pos="1876425" algn="l"/>
                <a:tab pos="2160270" algn="l"/>
                <a:tab pos="2604770" algn="l"/>
              </a:tabLst>
            </a:pPr>
            <a:r>
              <a:rPr sz="1800" spc="-50" dirty="0">
                <a:latin typeface="Cambria Math"/>
                <a:cs typeface="Cambria Math"/>
              </a:rPr>
              <a:t>𝑎</a:t>
            </a:r>
            <a:r>
              <a:rPr sz="1800" dirty="0">
                <a:latin typeface="Cambria Math"/>
                <a:cs typeface="Cambria Math"/>
              </a:rPr>
              <a:t>	</a:t>
            </a:r>
            <a:r>
              <a:rPr sz="1800" spc="-50" dirty="0">
                <a:latin typeface="Cambria Math"/>
                <a:cs typeface="Cambria Math"/>
              </a:rPr>
              <a:t>∅</a:t>
            </a:r>
            <a:r>
              <a:rPr sz="1800" dirty="0">
                <a:latin typeface="Cambria Math"/>
                <a:cs typeface="Cambria Math"/>
              </a:rPr>
              <a:t>	</a:t>
            </a:r>
            <a:r>
              <a:rPr sz="1800" spc="-50" dirty="0">
                <a:latin typeface="Cambria Math"/>
                <a:cs typeface="Cambria Math"/>
              </a:rPr>
              <a:t>𝑎</a:t>
            </a:r>
            <a:r>
              <a:rPr sz="1800" dirty="0">
                <a:latin typeface="Cambria Math"/>
                <a:cs typeface="Cambria Math"/>
              </a:rPr>
              <a:t>	</a:t>
            </a:r>
            <a:r>
              <a:rPr sz="1800" spc="-50" dirty="0">
                <a:latin typeface="Cambria Math"/>
                <a:cs typeface="Cambria Math"/>
              </a:rPr>
              <a:t>∅</a:t>
            </a:r>
            <a:r>
              <a:rPr sz="1800" dirty="0">
                <a:latin typeface="Cambria Math"/>
                <a:cs typeface="Cambria Math"/>
              </a:rPr>
              <a:t>	</a:t>
            </a:r>
            <a:r>
              <a:rPr sz="1800" spc="-50" dirty="0">
                <a:latin typeface="Cambria Math"/>
                <a:cs typeface="Cambria Math"/>
              </a:rPr>
              <a:t>+</a:t>
            </a:r>
            <a:r>
              <a:rPr sz="1800" dirty="0">
                <a:latin typeface="Cambria Math"/>
                <a:cs typeface="Cambria Math"/>
              </a:rPr>
              <a:t>	</a:t>
            </a:r>
            <a:r>
              <a:rPr sz="1800" spc="-50" dirty="0">
                <a:latin typeface="Cambria Math"/>
                <a:cs typeface="Cambria Math"/>
              </a:rPr>
              <a:t>𝑎</a:t>
            </a:r>
            <a:r>
              <a:rPr sz="1800" dirty="0">
                <a:latin typeface="Cambria Math"/>
                <a:cs typeface="Cambria Math"/>
              </a:rPr>
              <a:t>	</a:t>
            </a:r>
            <a:r>
              <a:rPr sz="1800" spc="-50" dirty="0">
                <a:latin typeface="Cambria Math"/>
                <a:cs typeface="Cambria Math"/>
              </a:rPr>
              <a:t>∅</a:t>
            </a:r>
            <a:r>
              <a:rPr sz="1800" dirty="0">
                <a:latin typeface="Cambria Math"/>
                <a:cs typeface="Cambria Math"/>
              </a:rPr>
              <a:t>	</a:t>
            </a:r>
            <a:r>
              <a:rPr sz="1800" spc="-25" dirty="0">
                <a:latin typeface="Cambria Math"/>
                <a:cs typeface="Cambria Math"/>
              </a:rPr>
              <a:t>𝑑𝑟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14045" y="5365496"/>
            <a:ext cx="23114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Simply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above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equation</a:t>
            </a:r>
            <a:r>
              <a:rPr sz="1800" spc="-50" dirty="0">
                <a:latin typeface="Calibri"/>
                <a:cs typeface="Calibri"/>
              </a:rPr>
              <a:t> –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158744" y="5833973"/>
            <a:ext cx="4127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mbria Math"/>
                <a:cs typeface="Cambria Math"/>
              </a:rPr>
              <a:t>𝐸</a:t>
            </a:r>
            <a:r>
              <a:rPr sz="1800" spc="165" dirty="0">
                <a:latin typeface="Cambria Math"/>
                <a:cs typeface="Cambria Math"/>
              </a:rPr>
              <a:t> </a:t>
            </a:r>
            <a:r>
              <a:rPr sz="1800" spc="-50" dirty="0">
                <a:solidFill>
                  <a:srgbClr val="FF0000"/>
                </a:solidFill>
                <a:latin typeface="Cambria Math"/>
                <a:cs typeface="Cambria Math"/>
              </a:rPr>
              <a:t>=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3672459" y="6000838"/>
            <a:ext cx="6358255" cy="15240"/>
          </a:xfrm>
          <a:custGeom>
            <a:avLst/>
            <a:gdLst/>
            <a:ahLst/>
            <a:cxnLst/>
            <a:rect l="l" t="t" r="r" b="b"/>
            <a:pathLst>
              <a:path w="6358255" h="15239">
                <a:moveTo>
                  <a:pt x="6358127" y="0"/>
                </a:moveTo>
                <a:lnTo>
                  <a:pt x="0" y="0"/>
                </a:lnTo>
                <a:lnTo>
                  <a:pt x="0" y="15239"/>
                </a:lnTo>
                <a:lnTo>
                  <a:pt x="6358127" y="15239"/>
                </a:lnTo>
                <a:lnTo>
                  <a:pt x="6358127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3622040" y="5649569"/>
            <a:ext cx="61182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</a:pPr>
            <a:r>
              <a:rPr sz="2700" baseline="3086" dirty="0">
                <a:solidFill>
                  <a:srgbClr val="FF0000"/>
                </a:solidFill>
                <a:latin typeface="Cambria Math"/>
                <a:cs typeface="Cambria Math"/>
              </a:rPr>
              <a:t>𝑎</a:t>
            </a:r>
            <a:r>
              <a:rPr sz="1950" baseline="-12820" dirty="0">
                <a:solidFill>
                  <a:srgbClr val="FF0000"/>
                </a:solidFill>
                <a:latin typeface="Cambria Math"/>
                <a:cs typeface="Cambria Math"/>
              </a:rPr>
              <a:t>1</a:t>
            </a:r>
            <a:r>
              <a:rPr sz="1950" baseline="32051" dirty="0">
                <a:solidFill>
                  <a:srgbClr val="FF0000"/>
                </a:solidFill>
                <a:latin typeface="Cambria Math"/>
                <a:cs typeface="Cambria Math"/>
              </a:rPr>
              <a:t>2</a:t>
            </a:r>
            <a:r>
              <a:rPr sz="1950" spc="120" baseline="32051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1800" dirty="0">
                <a:solidFill>
                  <a:srgbClr val="FF0000"/>
                </a:solidFill>
                <a:latin typeface="Cambria Math"/>
                <a:cs typeface="Cambria Math"/>
              </a:rPr>
              <a:t>∫</a:t>
            </a:r>
            <a:r>
              <a:rPr sz="1800" spc="-90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2700" baseline="3086" dirty="0">
                <a:solidFill>
                  <a:srgbClr val="FF0000"/>
                </a:solidFill>
                <a:latin typeface="Cambria Math"/>
                <a:cs typeface="Cambria Math"/>
              </a:rPr>
              <a:t>∅</a:t>
            </a:r>
            <a:r>
              <a:rPr sz="1950" baseline="-12820" dirty="0">
                <a:solidFill>
                  <a:srgbClr val="FF0000"/>
                </a:solidFill>
                <a:latin typeface="Cambria Math"/>
                <a:cs typeface="Cambria Math"/>
              </a:rPr>
              <a:t>1</a:t>
            </a:r>
            <a:r>
              <a:rPr sz="1950" baseline="40598" dirty="0">
                <a:solidFill>
                  <a:srgbClr val="FF0000"/>
                </a:solidFill>
                <a:latin typeface="Cambria Math"/>
                <a:cs typeface="Cambria Math"/>
              </a:rPr>
              <a:t>∗</a:t>
            </a:r>
            <a:r>
              <a:rPr sz="1950" spc="307" baseline="40598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2700" spc="-1552" baseline="3086" dirty="0">
                <a:solidFill>
                  <a:srgbClr val="FF0000"/>
                </a:solidFill>
                <a:latin typeface="Cambria Math"/>
                <a:cs typeface="Cambria Math"/>
              </a:rPr>
              <a:t>𝐻</a:t>
            </a:r>
            <a:r>
              <a:rPr sz="2700" spc="-7" baseline="13888" dirty="0">
                <a:solidFill>
                  <a:srgbClr val="FF0000"/>
                </a:solidFill>
                <a:latin typeface="Cambria Math"/>
                <a:cs typeface="Cambria Math"/>
              </a:rPr>
              <a:t>^</a:t>
            </a:r>
            <a:r>
              <a:rPr sz="2700" spc="82" baseline="13888" dirty="0">
                <a:solidFill>
                  <a:srgbClr val="FF0000"/>
                </a:solidFill>
                <a:latin typeface="Cambria Math"/>
                <a:cs typeface="Cambria Math"/>
              </a:rPr>
              <a:t>  </a:t>
            </a:r>
            <a:r>
              <a:rPr sz="2700" baseline="3086" dirty="0">
                <a:solidFill>
                  <a:srgbClr val="FF0000"/>
                </a:solidFill>
                <a:latin typeface="Cambria Math"/>
                <a:cs typeface="Cambria Math"/>
              </a:rPr>
              <a:t>∅</a:t>
            </a:r>
            <a:r>
              <a:rPr sz="1950" baseline="-12820" dirty="0">
                <a:solidFill>
                  <a:srgbClr val="FF0000"/>
                </a:solidFill>
                <a:latin typeface="Cambria Math"/>
                <a:cs typeface="Cambria Math"/>
              </a:rPr>
              <a:t>1</a:t>
            </a:r>
            <a:r>
              <a:rPr sz="1950" spc="240" baseline="-12820" dirty="0">
                <a:solidFill>
                  <a:srgbClr val="FF0000"/>
                </a:solidFill>
                <a:latin typeface="Cambria Math"/>
                <a:cs typeface="Cambria Math"/>
              </a:rPr>
              <a:t>  </a:t>
            </a:r>
            <a:r>
              <a:rPr sz="2700" baseline="3086" dirty="0">
                <a:solidFill>
                  <a:srgbClr val="FF0000"/>
                </a:solidFill>
                <a:latin typeface="Cambria Math"/>
                <a:cs typeface="Cambria Math"/>
              </a:rPr>
              <a:t>𝑑𝑟</a:t>
            </a:r>
            <a:r>
              <a:rPr sz="2700" spc="82" baseline="3086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2700" baseline="3086" dirty="0">
                <a:solidFill>
                  <a:srgbClr val="FF0000"/>
                </a:solidFill>
                <a:latin typeface="Cambria Math"/>
                <a:cs typeface="Cambria Math"/>
              </a:rPr>
              <a:t>+</a:t>
            </a:r>
            <a:r>
              <a:rPr sz="2700" spc="667" baseline="3086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2700" baseline="3086" dirty="0">
                <a:solidFill>
                  <a:srgbClr val="FF0000"/>
                </a:solidFill>
                <a:latin typeface="Cambria Math"/>
                <a:cs typeface="Cambria Math"/>
              </a:rPr>
              <a:t>2</a:t>
            </a:r>
            <a:r>
              <a:rPr sz="2700" spc="44" baseline="3086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2700" baseline="3086" dirty="0">
                <a:solidFill>
                  <a:srgbClr val="FF0000"/>
                </a:solidFill>
                <a:latin typeface="Cambria Math"/>
                <a:cs typeface="Cambria Math"/>
              </a:rPr>
              <a:t>𝑎</a:t>
            </a:r>
            <a:r>
              <a:rPr sz="1950" baseline="-12820" dirty="0">
                <a:solidFill>
                  <a:srgbClr val="FF0000"/>
                </a:solidFill>
                <a:latin typeface="Cambria Math"/>
                <a:cs typeface="Cambria Math"/>
              </a:rPr>
              <a:t>1</a:t>
            </a:r>
            <a:r>
              <a:rPr sz="2700" baseline="3086" dirty="0">
                <a:solidFill>
                  <a:srgbClr val="FF0000"/>
                </a:solidFill>
                <a:latin typeface="Cambria Math"/>
                <a:cs typeface="Cambria Math"/>
              </a:rPr>
              <a:t>𝑎</a:t>
            </a:r>
            <a:r>
              <a:rPr sz="1950" baseline="-12820" dirty="0">
                <a:solidFill>
                  <a:srgbClr val="FF0000"/>
                </a:solidFill>
                <a:latin typeface="Cambria Math"/>
                <a:cs typeface="Cambria Math"/>
              </a:rPr>
              <a:t>2</a:t>
            </a:r>
            <a:r>
              <a:rPr sz="1950" spc="135" baseline="-12820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1800" dirty="0">
                <a:solidFill>
                  <a:srgbClr val="FF0000"/>
                </a:solidFill>
                <a:latin typeface="Cambria Math"/>
                <a:cs typeface="Cambria Math"/>
              </a:rPr>
              <a:t>∫</a:t>
            </a:r>
            <a:r>
              <a:rPr sz="1800" spc="-85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2700" baseline="3086" dirty="0">
                <a:solidFill>
                  <a:srgbClr val="FF0000"/>
                </a:solidFill>
                <a:latin typeface="Cambria Math"/>
                <a:cs typeface="Cambria Math"/>
              </a:rPr>
              <a:t>∅</a:t>
            </a:r>
            <a:r>
              <a:rPr sz="1950" baseline="-12820" dirty="0">
                <a:solidFill>
                  <a:srgbClr val="FF0000"/>
                </a:solidFill>
                <a:latin typeface="Cambria Math"/>
                <a:cs typeface="Cambria Math"/>
              </a:rPr>
              <a:t>1</a:t>
            </a:r>
            <a:r>
              <a:rPr sz="1950" baseline="40598" dirty="0">
                <a:solidFill>
                  <a:srgbClr val="FF0000"/>
                </a:solidFill>
                <a:latin typeface="Cambria Math"/>
                <a:cs typeface="Cambria Math"/>
              </a:rPr>
              <a:t>∗</a:t>
            </a:r>
            <a:r>
              <a:rPr sz="1950" spc="300" baseline="40598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2700" spc="-1567" baseline="3086" dirty="0">
                <a:solidFill>
                  <a:srgbClr val="FF0000"/>
                </a:solidFill>
                <a:latin typeface="Cambria Math"/>
                <a:cs typeface="Cambria Math"/>
              </a:rPr>
              <a:t>𝐻</a:t>
            </a:r>
            <a:r>
              <a:rPr sz="2700" spc="-7" baseline="13888" dirty="0">
                <a:solidFill>
                  <a:srgbClr val="FF0000"/>
                </a:solidFill>
                <a:latin typeface="Cambria Math"/>
                <a:cs typeface="Cambria Math"/>
              </a:rPr>
              <a:t>^</a:t>
            </a:r>
            <a:r>
              <a:rPr sz="2700" spc="82" baseline="13888" dirty="0">
                <a:solidFill>
                  <a:srgbClr val="FF0000"/>
                </a:solidFill>
                <a:latin typeface="Cambria Math"/>
                <a:cs typeface="Cambria Math"/>
              </a:rPr>
              <a:t>  </a:t>
            </a:r>
            <a:r>
              <a:rPr sz="2700" baseline="3086" dirty="0">
                <a:solidFill>
                  <a:srgbClr val="FF0000"/>
                </a:solidFill>
                <a:latin typeface="Cambria Math"/>
                <a:cs typeface="Cambria Math"/>
              </a:rPr>
              <a:t>∅</a:t>
            </a:r>
            <a:r>
              <a:rPr sz="1950" baseline="-12820" dirty="0">
                <a:solidFill>
                  <a:srgbClr val="FF0000"/>
                </a:solidFill>
                <a:latin typeface="Cambria Math"/>
                <a:cs typeface="Cambria Math"/>
              </a:rPr>
              <a:t>2</a:t>
            </a:r>
            <a:r>
              <a:rPr sz="1950" spc="247" baseline="-12820" dirty="0">
                <a:solidFill>
                  <a:srgbClr val="FF0000"/>
                </a:solidFill>
                <a:latin typeface="Cambria Math"/>
                <a:cs typeface="Cambria Math"/>
              </a:rPr>
              <a:t>  </a:t>
            </a:r>
            <a:r>
              <a:rPr sz="2700" baseline="3086" dirty="0">
                <a:solidFill>
                  <a:srgbClr val="FF0000"/>
                </a:solidFill>
                <a:latin typeface="Cambria Math"/>
                <a:cs typeface="Cambria Math"/>
              </a:rPr>
              <a:t>𝑑𝑟</a:t>
            </a:r>
            <a:r>
              <a:rPr sz="2700" spc="82" baseline="3086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2700" baseline="3086" dirty="0">
                <a:solidFill>
                  <a:srgbClr val="FF0000"/>
                </a:solidFill>
                <a:latin typeface="Cambria Math"/>
                <a:cs typeface="Cambria Math"/>
              </a:rPr>
              <a:t>+</a:t>
            </a:r>
            <a:r>
              <a:rPr sz="2700" spc="675" baseline="3086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2700" spc="75" baseline="3086" dirty="0">
                <a:solidFill>
                  <a:srgbClr val="FF0000"/>
                </a:solidFill>
                <a:latin typeface="Cambria Math"/>
                <a:cs typeface="Cambria Math"/>
              </a:rPr>
              <a:t>𝑎</a:t>
            </a:r>
            <a:r>
              <a:rPr sz="1950" spc="75" baseline="-12820" dirty="0">
                <a:solidFill>
                  <a:srgbClr val="FF0000"/>
                </a:solidFill>
                <a:latin typeface="Cambria Math"/>
                <a:cs typeface="Cambria Math"/>
              </a:rPr>
              <a:t>2</a:t>
            </a:r>
            <a:r>
              <a:rPr sz="1950" spc="75" baseline="32051" dirty="0">
                <a:solidFill>
                  <a:srgbClr val="FF0000"/>
                </a:solidFill>
                <a:latin typeface="Cambria Math"/>
                <a:cs typeface="Cambria Math"/>
              </a:rPr>
              <a:t>2</a:t>
            </a:r>
            <a:r>
              <a:rPr sz="1950" spc="135" baseline="32051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1800" dirty="0">
                <a:solidFill>
                  <a:srgbClr val="FF0000"/>
                </a:solidFill>
                <a:latin typeface="Cambria Math"/>
                <a:cs typeface="Cambria Math"/>
              </a:rPr>
              <a:t>∫</a:t>
            </a:r>
            <a:r>
              <a:rPr sz="1800" spc="-85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2700" baseline="3086" dirty="0">
                <a:solidFill>
                  <a:srgbClr val="FF0000"/>
                </a:solidFill>
                <a:latin typeface="Cambria Math"/>
                <a:cs typeface="Cambria Math"/>
              </a:rPr>
              <a:t>∅</a:t>
            </a:r>
            <a:r>
              <a:rPr sz="1950" baseline="-12820" dirty="0">
                <a:solidFill>
                  <a:srgbClr val="FF0000"/>
                </a:solidFill>
                <a:latin typeface="Cambria Math"/>
                <a:cs typeface="Cambria Math"/>
              </a:rPr>
              <a:t>2</a:t>
            </a:r>
            <a:r>
              <a:rPr sz="1950" baseline="40598" dirty="0">
                <a:solidFill>
                  <a:srgbClr val="FF0000"/>
                </a:solidFill>
                <a:latin typeface="Cambria Math"/>
                <a:cs typeface="Cambria Math"/>
              </a:rPr>
              <a:t>∗</a:t>
            </a:r>
            <a:r>
              <a:rPr sz="1950" spc="292" baseline="40598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2700" spc="-1552" baseline="3086" dirty="0">
                <a:solidFill>
                  <a:srgbClr val="FF0000"/>
                </a:solidFill>
                <a:latin typeface="Cambria Math"/>
                <a:cs typeface="Cambria Math"/>
              </a:rPr>
              <a:t>𝐻</a:t>
            </a:r>
            <a:r>
              <a:rPr sz="2700" spc="-7" baseline="13888" dirty="0">
                <a:solidFill>
                  <a:srgbClr val="FF0000"/>
                </a:solidFill>
                <a:latin typeface="Cambria Math"/>
                <a:cs typeface="Cambria Math"/>
              </a:rPr>
              <a:t>^</a:t>
            </a:r>
            <a:r>
              <a:rPr sz="2700" spc="75" baseline="13888" dirty="0">
                <a:solidFill>
                  <a:srgbClr val="FF0000"/>
                </a:solidFill>
                <a:latin typeface="Cambria Math"/>
                <a:cs typeface="Cambria Math"/>
              </a:rPr>
              <a:t>  </a:t>
            </a:r>
            <a:r>
              <a:rPr sz="2700" spc="-37" baseline="3086" dirty="0">
                <a:solidFill>
                  <a:srgbClr val="FF0000"/>
                </a:solidFill>
                <a:latin typeface="Cambria Math"/>
                <a:cs typeface="Cambria Math"/>
              </a:rPr>
              <a:t>∅</a:t>
            </a:r>
            <a:r>
              <a:rPr sz="1950" spc="-37" baseline="-12820" dirty="0">
                <a:solidFill>
                  <a:srgbClr val="FF0000"/>
                </a:solidFill>
                <a:latin typeface="Cambria Math"/>
                <a:cs typeface="Cambria Math"/>
              </a:rPr>
              <a:t>2</a:t>
            </a:r>
            <a:endParaRPr sz="1950" baseline="-12820">
              <a:latin typeface="Cambria Math"/>
              <a:cs typeface="Cambria Math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9775317" y="5637377"/>
            <a:ext cx="2673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solidFill>
                  <a:srgbClr val="FF0000"/>
                </a:solidFill>
                <a:latin typeface="Cambria Math"/>
                <a:cs typeface="Cambria Math"/>
              </a:rPr>
              <a:t>𝑑𝑟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786629" y="5945225"/>
            <a:ext cx="106680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-50" dirty="0">
                <a:solidFill>
                  <a:srgbClr val="FF0000"/>
                </a:solidFill>
                <a:latin typeface="Cambria Math"/>
                <a:cs typeface="Cambria Math"/>
              </a:rPr>
              <a:t>∗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946144" y="6006185"/>
            <a:ext cx="30937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100"/>
              </a:spcBef>
              <a:tabLst>
                <a:tab pos="1043305" algn="l"/>
              </a:tabLst>
            </a:pPr>
            <a:r>
              <a:rPr sz="2700" baseline="3086" dirty="0">
                <a:solidFill>
                  <a:srgbClr val="FF0000"/>
                </a:solidFill>
                <a:latin typeface="Cambria Math"/>
                <a:cs typeface="Cambria Math"/>
              </a:rPr>
              <a:t>𝑎</a:t>
            </a:r>
            <a:r>
              <a:rPr sz="1950" baseline="-12820" dirty="0">
                <a:solidFill>
                  <a:srgbClr val="FF0000"/>
                </a:solidFill>
                <a:latin typeface="Cambria Math"/>
                <a:cs typeface="Cambria Math"/>
              </a:rPr>
              <a:t>1</a:t>
            </a:r>
            <a:r>
              <a:rPr sz="1950" baseline="27777" dirty="0">
                <a:solidFill>
                  <a:srgbClr val="FF0000"/>
                </a:solidFill>
                <a:latin typeface="Cambria Math"/>
                <a:cs typeface="Cambria Math"/>
              </a:rPr>
              <a:t>2</a:t>
            </a:r>
            <a:r>
              <a:rPr sz="1950" spc="187" baseline="27777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1800" dirty="0">
                <a:solidFill>
                  <a:srgbClr val="FF0000"/>
                </a:solidFill>
                <a:latin typeface="Cambria Math"/>
                <a:cs typeface="Cambria Math"/>
              </a:rPr>
              <a:t>∫</a:t>
            </a:r>
            <a:r>
              <a:rPr sz="1800" spc="-55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2700" spc="-52" baseline="3086" dirty="0">
                <a:solidFill>
                  <a:srgbClr val="FF0000"/>
                </a:solidFill>
                <a:latin typeface="Cambria Math"/>
                <a:cs typeface="Cambria Math"/>
              </a:rPr>
              <a:t>∅</a:t>
            </a:r>
            <a:r>
              <a:rPr sz="1950" spc="-52" baseline="-12820" dirty="0">
                <a:solidFill>
                  <a:srgbClr val="FF0000"/>
                </a:solidFill>
                <a:latin typeface="Cambria Math"/>
                <a:cs typeface="Cambria Math"/>
              </a:rPr>
              <a:t>1</a:t>
            </a:r>
            <a:r>
              <a:rPr sz="1950" baseline="-12820" dirty="0">
                <a:solidFill>
                  <a:srgbClr val="FF0000"/>
                </a:solidFill>
                <a:latin typeface="Cambria Math"/>
                <a:cs typeface="Cambria Math"/>
              </a:rPr>
              <a:t>	</a:t>
            </a:r>
            <a:r>
              <a:rPr sz="2700" baseline="3086" dirty="0">
                <a:solidFill>
                  <a:srgbClr val="FF0000"/>
                </a:solidFill>
                <a:latin typeface="Cambria Math"/>
                <a:cs typeface="Cambria Math"/>
              </a:rPr>
              <a:t>∅</a:t>
            </a:r>
            <a:r>
              <a:rPr sz="1950" baseline="-12820" dirty="0">
                <a:solidFill>
                  <a:srgbClr val="FF0000"/>
                </a:solidFill>
                <a:latin typeface="Cambria Math"/>
                <a:cs typeface="Cambria Math"/>
              </a:rPr>
              <a:t>1</a:t>
            </a:r>
            <a:r>
              <a:rPr sz="1950" spc="232" baseline="-12820" dirty="0">
                <a:solidFill>
                  <a:srgbClr val="FF0000"/>
                </a:solidFill>
                <a:latin typeface="Cambria Math"/>
                <a:cs typeface="Cambria Math"/>
              </a:rPr>
              <a:t>  </a:t>
            </a:r>
            <a:r>
              <a:rPr sz="2700" baseline="3086" dirty="0">
                <a:solidFill>
                  <a:srgbClr val="FF0000"/>
                </a:solidFill>
                <a:latin typeface="Cambria Math"/>
                <a:cs typeface="Cambria Math"/>
              </a:rPr>
              <a:t>𝑑𝑟</a:t>
            </a:r>
            <a:r>
              <a:rPr sz="2700" spc="67" baseline="3086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2700" baseline="3086" dirty="0">
                <a:solidFill>
                  <a:srgbClr val="FF0000"/>
                </a:solidFill>
                <a:latin typeface="Cambria Math"/>
                <a:cs typeface="Cambria Math"/>
              </a:rPr>
              <a:t>+</a:t>
            </a:r>
            <a:r>
              <a:rPr sz="2700" spc="644" baseline="3086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2700" baseline="3086" dirty="0">
                <a:solidFill>
                  <a:srgbClr val="FF0000"/>
                </a:solidFill>
                <a:latin typeface="Cambria Math"/>
                <a:cs typeface="Cambria Math"/>
              </a:rPr>
              <a:t>2</a:t>
            </a:r>
            <a:r>
              <a:rPr sz="2700" spc="30" baseline="3086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2700" baseline="3086" dirty="0">
                <a:solidFill>
                  <a:srgbClr val="FF0000"/>
                </a:solidFill>
                <a:latin typeface="Cambria Math"/>
                <a:cs typeface="Cambria Math"/>
              </a:rPr>
              <a:t>𝑎</a:t>
            </a:r>
            <a:r>
              <a:rPr sz="1950" baseline="-12820" dirty="0">
                <a:solidFill>
                  <a:srgbClr val="FF0000"/>
                </a:solidFill>
                <a:latin typeface="Cambria Math"/>
                <a:cs typeface="Cambria Math"/>
              </a:rPr>
              <a:t>1</a:t>
            </a:r>
            <a:r>
              <a:rPr sz="2700" baseline="3086" dirty="0">
                <a:solidFill>
                  <a:srgbClr val="FF0000"/>
                </a:solidFill>
                <a:latin typeface="Cambria Math"/>
                <a:cs typeface="Cambria Math"/>
              </a:rPr>
              <a:t>𝑎</a:t>
            </a:r>
            <a:r>
              <a:rPr sz="1950" baseline="-12820" dirty="0">
                <a:solidFill>
                  <a:srgbClr val="FF0000"/>
                </a:solidFill>
                <a:latin typeface="Cambria Math"/>
                <a:cs typeface="Cambria Math"/>
              </a:rPr>
              <a:t>2</a:t>
            </a:r>
            <a:r>
              <a:rPr sz="1950" spc="112" baseline="-12820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1800" dirty="0">
                <a:solidFill>
                  <a:srgbClr val="FF0000"/>
                </a:solidFill>
                <a:latin typeface="Cambria Math"/>
                <a:cs typeface="Cambria Math"/>
              </a:rPr>
              <a:t>∫</a:t>
            </a:r>
            <a:r>
              <a:rPr sz="1800" spc="-95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2700" spc="-37" baseline="3086" dirty="0">
                <a:solidFill>
                  <a:srgbClr val="FF0000"/>
                </a:solidFill>
                <a:latin typeface="Cambria Math"/>
                <a:cs typeface="Cambria Math"/>
              </a:rPr>
              <a:t>∅</a:t>
            </a:r>
            <a:r>
              <a:rPr sz="1950" spc="-37" baseline="-12820" dirty="0">
                <a:solidFill>
                  <a:srgbClr val="FF0000"/>
                </a:solidFill>
                <a:latin typeface="Cambria Math"/>
                <a:cs typeface="Cambria Math"/>
              </a:rPr>
              <a:t>1</a:t>
            </a:r>
            <a:endParaRPr sz="1950" baseline="-12820">
              <a:latin typeface="Cambria Math"/>
              <a:cs typeface="Cambria Math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986143" y="5945225"/>
            <a:ext cx="106680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-50" dirty="0">
                <a:solidFill>
                  <a:srgbClr val="FF0000"/>
                </a:solidFill>
                <a:latin typeface="Cambria Math"/>
                <a:cs typeface="Cambria Math"/>
              </a:rPr>
              <a:t>∗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7319898" y="6102197"/>
            <a:ext cx="12255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-50" dirty="0">
                <a:solidFill>
                  <a:srgbClr val="FF0000"/>
                </a:solidFill>
                <a:latin typeface="Cambria Math"/>
                <a:cs typeface="Cambria Math"/>
              </a:rPr>
              <a:t>2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176643" y="5993993"/>
            <a:ext cx="10737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62585" algn="l"/>
              </a:tabLst>
            </a:pPr>
            <a:r>
              <a:rPr sz="1800" spc="-50" dirty="0">
                <a:solidFill>
                  <a:srgbClr val="FF0000"/>
                </a:solidFill>
                <a:latin typeface="Cambria Math"/>
                <a:cs typeface="Cambria Math"/>
              </a:rPr>
              <a:t>∅</a:t>
            </a:r>
            <a:r>
              <a:rPr sz="1800" dirty="0">
                <a:solidFill>
                  <a:srgbClr val="FF0000"/>
                </a:solidFill>
                <a:latin typeface="Cambria Math"/>
                <a:cs typeface="Cambria Math"/>
              </a:rPr>
              <a:t>	𝑑𝑟</a:t>
            </a:r>
            <a:r>
              <a:rPr sz="1800" spc="25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1800" dirty="0">
                <a:solidFill>
                  <a:srgbClr val="FF0000"/>
                </a:solidFill>
                <a:latin typeface="Cambria Math"/>
                <a:cs typeface="Cambria Math"/>
              </a:rPr>
              <a:t>+</a:t>
            </a:r>
            <a:r>
              <a:rPr sz="1800" spc="409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1800" spc="-50" dirty="0">
                <a:solidFill>
                  <a:srgbClr val="FF0000"/>
                </a:solidFill>
                <a:latin typeface="Cambria Math"/>
                <a:cs typeface="Cambria Math"/>
              </a:rPr>
              <a:t>𝑎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8225155" y="6102197"/>
            <a:ext cx="12255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-50" dirty="0">
                <a:solidFill>
                  <a:srgbClr val="FF0000"/>
                </a:solidFill>
                <a:latin typeface="Cambria Math"/>
                <a:cs typeface="Cambria Math"/>
              </a:rPr>
              <a:t>2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8304910" y="6006185"/>
            <a:ext cx="5353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950" baseline="27777" dirty="0">
                <a:solidFill>
                  <a:srgbClr val="FF0000"/>
                </a:solidFill>
                <a:latin typeface="Cambria Math"/>
                <a:cs typeface="Cambria Math"/>
              </a:rPr>
              <a:t>2</a:t>
            </a:r>
            <a:r>
              <a:rPr sz="1950" spc="135" baseline="27777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1800" dirty="0">
                <a:solidFill>
                  <a:srgbClr val="FF0000"/>
                </a:solidFill>
                <a:latin typeface="Cambria Math"/>
                <a:cs typeface="Cambria Math"/>
              </a:rPr>
              <a:t>∫</a:t>
            </a:r>
            <a:r>
              <a:rPr sz="1800" spc="-80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2700" spc="-75" baseline="3086" dirty="0">
                <a:solidFill>
                  <a:srgbClr val="FF0000"/>
                </a:solidFill>
                <a:latin typeface="Cambria Math"/>
                <a:cs typeface="Cambria Math"/>
              </a:rPr>
              <a:t>∅</a:t>
            </a:r>
            <a:endParaRPr sz="2700" baseline="3086">
              <a:latin typeface="Cambria Math"/>
              <a:cs typeface="Cambria Math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8789034" y="6102197"/>
            <a:ext cx="12255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-50" dirty="0">
                <a:solidFill>
                  <a:srgbClr val="FF0000"/>
                </a:solidFill>
                <a:latin typeface="Cambria Math"/>
                <a:cs typeface="Cambria Math"/>
              </a:rPr>
              <a:t>2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8895715" y="5945225"/>
            <a:ext cx="106680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-50" dirty="0">
                <a:solidFill>
                  <a:srgbClr val="FF0000"/>
                </a:solidFill>
                <a:latin typeface="Cambria Math"/>
                <a:cs typeface="Cambria Math"/>
              </a:rPr>
              <a:t>∗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9230994" y="6102197"/>
            <a:ext cx="12255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-50" dirty="0">
                <a:solidFill>
                  <a:srgbClr val="FF0000"/>
                </a:solidFill>
                <a:latin typeface="Cambria Math"/>
                <a:cs typeface="Cambria Math"/>
              </a:rPr>
              <a:t>2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9087739" y="5993993"/>
            <a:ext cx="6178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63220" algn="l"/>
              </a:tabLst>
            </a:pPr>
            <a:r>
              <a:rPr sz="1800" spc="-50" dirty="0">
                <a:solidFill>
                  <a:srgbClr val="FF0000"/>
                </a:solidFill>
                <a:latin typeface="Cambria Math"/>
                <a:cs typeface="Cambria Math"/>
              </a:rPr>
              <a:t>∅</a:t>
            </a:r>
            <a:r>
              <a:rPr sz="1800" dirty="0">
                <a:solidFill>
                  <a:srgbClr val="FF0000"/>
                </a:solidFill>
                <a:latin typeface="Cambria Math"/>
                <a:cs typeface="Cambria Math"/>
              </a:rPr>
              <a:t>	</a:t>
            </a:r>
            <a:r>
              <a:rPr sz="1800" spc="-25" dirty="0">
                <a:solidFill>
                  <a:srgbClr val="FF0000"/>
                </a:solidFill>
                <a:latin typeface="Cambria Math"/>
                <a:cs typeface="Cambria Math"/>
              </a:rPr>
              <a:t>𝑑𝑟</a:t>
            </a:r>
            <a:endParaRPr sz="18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10253" y="-41960"/>
            <a:ext cx="405701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Molecular</a:t>
            </a:r>
            <a:r>
              <a:rPr spc="-125" dirty="0"/>
              <a:t> </a:t>
            </a:r>
            <a:r>
              <a:rPr spc="-25" dirty="0"/>
              <a:t>Orbital</a:t>
            </a:r>
            <a:r>
              <a:rPr spc="-120" dirty="0"/>
              <a:t> </a:t>
            </a:r>
            <a:r>
              <a:rPr spc="-10" dirty="0"/>
              <a:t>Theory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4055" y="297433"/>
            <a:ext cx="11950065" cy="2490470"/>
          </a:xfrm>
          <a:prstGeom prst="rect">
            <a:avLst/>
          </a:prstGeom>
        </p:spPr>
        <p:txBody>
          <a:bodyPr vert="horz" wrap="square" lIns="0" tIns="137795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1085"/>
              </a:spcBef>
            </a:pPr>
            <a:r>
              <a:rPr sz="1800" dirty="0">
                <a:latin typeface="Calibri"/>
                <a:cs typeface="Calibri"/>
              </a:rPr>
              <a:t>it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assumed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that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50" dirty="0">
                <a:latin typeface="Calibri"/>
                <a:cs typeface="Calibri"/>
              </a:rPr>
              <a:t>–</a:t>
            </a:r>
            <a:endParaRPr sz="1800">
              <a:latin typeface="Calibri"/>
              <a:cs typeface="Calibri"/>
            </a:endParaRPr>
          </a:p>
          <a:p>
            <a:pPr marL="1623695">
              <a:lnSpc>
                <a:spcPct val="100000"/>
              </a:lnSpc>
              <a:spcBef>
                <a:spcPts val="990"/>
              </a:spcBef>
            </a:pPr>
            <a:r>
              <a:rPr sz="1800" dirty="0">
                <a:latin typeface="Cambria Math"/>
                <a:cs typeface="Cambria Math"/>
              </a:rPr>
              <a:t>∫</a:t>
            </a:r>
            <a:r>
              <a:rPr sz="1800" spc="-80" dirty="0">
                <a:latin typeface="Cambria Math"/>
                <a:cs typeface="Cambria Math"/>
              </a:rPr>
              <a:t> </a:t>
            </a:r>
            <a:r>
              <a:rPr sz="2700" baseline="3086" dirty="0">
                <a:latin typeface="Cambria Math"/>
                <a:cs typeface="Cambria Math"/>
              </a:rPr>
              <a:t>∅</a:t>
            </a:r>
            <a:r>
              <a:rPr sz="1950" baseline="-12820" dirty="0">
                <a:latin typeface="Cambria Math"/>
                <a:cs typeface="Cambria Math"/>
              </a:rPr>
              <a:t>1</a:t>
            </a:r>
            <a:r>
              <a:rPr sz="1950" baseline="40598" dirty="0">
                <a:latin typeface="Cambria Math"/>
                <a:cs typeface="Cambria Math"/>
              </a:rPr>
              <a:t>∗</a:t>
            </a:r>
            <a:r>
              <a:rPr sz="1950" spc="307" baseline="40598" dirty="0">
                <a:latin typeface="Cambria Math"/>
                <a:cs typeface="Cambria Math"/>
              </a:rPr>
              <a:t> </a:t>
            </a:r>
            <a:r>
              <a:rPr sz="2700" spc="-1552" baseline="3086" dirty="0">
                <a:latin typeface="Cambria Math"/>
                <a:cs typeface="Cambria Math"/>
              </a:rPr>
              <a:t>𝐻</a:t>
            </a:r>
            <a:r>
              <a:rPr sz="2700" spc="-7" baseline="13888" dirty="0">
                <a:latin typeface="Cambria Math"/>
                <a:cs typeface="Cambria Math"/>
              </a:rPr>
              <a:t>^</a:t>
            </a:r>
            <a:r>
              <a:rPr sz="2700" spc="89" baseline="13888" dirty="0">
                <a:latin typeface="Cambria Math"/>
                <a:cs typeface="Cambria Math"/>
              </a:rPr>
              <a:t>  </a:t>
            </a:r>
            <a:r>
              <a:rPr sz="2700" baseline="3086" dirty="0">
                <a:latin typeface="Cambria Math"/>
                <a:cs typeface="Cambria Math"/>
              </a:rPr>
              <a:t>∅</a:t>
            </a:r>
            <a:r>
              <a:rPr sz="1950" baseline="-12820" dirty="0">
                <a:latin typeface="Cambria Math"/>
                <a:cs typeface="Cambria Math"/>
              </a:rPr>
              <a:t>2</a:t>
            </a:r>
            <a:r>
              <a:rPr sz="2700" baseline="3086" dirty="0">
                <a:latin typeface="Cambria Math"/>
                <a:cs typeface="Cambria Math"/>
              </a:rPr>
              <a:t>𝑑𝑟</a:t>
            </a:r>
            <a:r>
              <a:rPr sz="2700" spc="247" baseline="3086" dirty="0">
                <a:latin typeface="Cambria Math"/>
                <a:cs typeface="Cambria Math"/>
              </a:rPr>
              <a:t> </a:t>
            </a:r>
            <a:r>
              <a:rPr sz="2700" baseline="3086" dirty="0">
                <a:latin typeface="Cambria Math"/>
                <a:cs typeface="Cambria Math"/>
              </a:rPr>
              <a:t>=</a:t>
            </a:r>
            <a:r>
              <a:rPr sz="2700" spc="217" baseline="3086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∫</a:t>
            </a:r>
            <a:r>
              <a:rPr sz="1800" spc="-80" dirty="0">
                <a:latin typeface="Cambria Math"/>
                <a:cs typeface="Cambria Math"/>
              </a:rPr>
              <a:t> </a:t>
            </a:r>
            <a:r>
              <a:rPr sz="2700" baseline="3086" dirty="0">
                <a:latin typeface="Cambria Math"/>
                <a:cs typeface="Cambria Math"/>
              </a:rPr>
              <a:t>∅</a:t>
            </a:r>
            <a:r>
              <a:rPr sz="1950" baseline="-12820" dirty="0">
                <a:latin typeface="Cambria Math"/>
                <a:cs typeface="Cambria Math"/>
              </a:rPr>
              <a:t>2</a:t>
            </a:r>
            <a:r>
              <a:rPr sz="1950" baseline="40598" dirty="0">
                <a:latin typeface="Cambria Math"/>
                <a:cs typeface="Cambria Math"/>
              </a:rPr>
              <a:t>∗</a:t>
            </a:r>
            <a:r>
              <a:rPr sz="1950" spc="307" baseline="40598" dirty="0">
                <a:latin typeface="Cambria Math"/>
                <a:cs typeface="Cambria Math"/>
              </a:rPr>
              <a:t> </a:t>
            </a:r>
            <a:r>
              <a:rPr sz="2700" spc="-1552" baseline="3086" dirty="0">
                <a:latin typeface="Cambria Math"/>
                <a:cs typeface="Cambria Math"/>
              </a:rPr>
              <a:t>𝐻</a:t>
            </a:r>
            <a:r>
              <a:rPr sz="2700" spc="-7" baseline="13888" dirty="0">
                <a:latin typeface="Cambria Math"/>
                <a:cs typeface="Cambria Math"/>
              </a:rPr>
              <a:t>^</a:t>
            </a:r>
            <a:r>
              <a:rPr sz="2700" spc="97" baseline="13888" dirty="0">
                <a:latin typeface="Cambria Math"/>
                <a:cs typeface="Cambria Math"/>
              </a:rPr>
              <a:t>  </a:t>
            </a:r>
            <a:r>
              <a:rPr sz="2700" spc="-30" baseline="3086" dirty="0">
                <a:latin typeface="Cambria Math"/>
                <a:cs typeface="Cambria Math"/>
              </a:rPr>
              <a:t>∅</a:t>
            </a:r>
            <a:r>
              <a:rPr sz="1950" spc="-30" baseline="-12820" dirty="0">
                <a:latin typeface="Cambria Math"/>
                <a:cs typeface="Cambria Math"/>
              </a:rPr>
              <a:t>1</a:t>
            </a:r>
            <a:r>
              <a:rPr sz="2700" spc="-30" baseline="3086" dirty="0">
                <a:latin typeface="Cambria Math"/>
                <a:cs typeface="Cambria Math"/>
              </a:rPr>
              <a:t>𝑑𝑟</a:t>
            </a:r>
            <a:endParaRPr sz="2700" baseline="3086">
              <a:latin typeface="Cambria Math"/>
              <a:cs typeface="Cambria Math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1800">
              <a:latin typeface="Cambria Math"/>
              <a:cs typeface="Cambria Math"/>
            </a:endParaRPr>
          </a:p>
          <a:p>
            <a:pPr marL="1623695">
              <a:lnSpc>
                <a:spcPct val="100000"/>
              </a:lnSpc>
            </a:pPr>
            <a:r>
              <a:rPr sz="1800" dirty="0">
                <a:latin typeface="Cambria Math"/>
                <a:cs typeface="Cambria Math"/>
              </a:rPr>
              <a:t>∫</a:t>
            </a:r>
            <a:r>
              <a:rPr sz="1800" spc="-75" dirty="0">
                <a:latin typeface="Cambria Math"/>
                <a:cs typeface="Cambria Math"/>
              </a:rPr>
              <a:t> </a:t>
            </a:r>
            <a:r>
              <a:rPr sz="2700" baseline="3086" dirty="0">
                <a:latin typeface="Cambria Math"/>
                <a:cs typeface="Cambria Math"/>
              </a:rPr>
              <a:t>∅</a:t>
            </a:r>
            <a:r>
              <a:rPr sz="1950" baseline="-12820" dirty="0">
                <a:latin typeface="Cambria Math"/>
                <a:cs typeface="Cambria Math"/>
              </a:rPr>
              <a:t>1</a:t>
            </a:r>
            <a:r>
              <a:rPr sz="1950" baseline="40598" dirty="0">
                <a:latin typeface="Cambria Math"/>
                <a:cs typeface="Cambria Math"/>
              </a:rPr>
              <a:t>∗</a:t>
            </a:r>
            <a:r>
              <a:rPr sz="1950" spc="322" baseline="40598" dirty="0">
                <a:latin typeface="Cambria Math"/>
                <a:cs typeface="Cambria Math"/>
              </a:rPr>
              <a:t> </a:t>
            </a:r>
            <a:r>
              <a:rPr sz="2700" baseline="3086" dirty="0">
                <a:latin typeface="Cambria Math"/>
                <a:cs typeface="Cambria Math"/>
              </a:rPr>
              <a:t>∅</a:t>
            </a:r>
            <a:r>
              <a:rPr sz="1950" baseline="-12820" dirty="0">
                <a:latin typeface="Cambria Math"/>
                <a:cs typeface="Cambria Math"/>
              </a:rPr>
              <a:t>2</a:t>
            </a:r>
            <a:r>
              <a:rPr sz="2700" baseline="3086" dirty="0">
                <a:latin typeface="Cambria Math"/>
                <a:cs typeface="Cambria Math"/>
              </a:rPr>
              <a:t>𝑑𝑟</a:t>
            </a:r>
            <a:r>
              <a:rPr sz="2700" spc="240" baseline="3086" dirty="0">
                <a:latin typeface="Cambria Math"/>
                <a:cs typeface="Cambria Math"/>
              </a:rPr>
              <a:t> </a:t>
            </a:r>
            <a:r>
              <a:rPr sz="2700" baseline="3086" dirty="0">
                <a:latin typeface="Cambria Math"/>
                <a:cs typeface="Cambria Math"/>
              </a:rPr>
              <a:t>=</a:t>
            </a:r>
            <a:r>
              <a:rPr sz="2700" spc="142" baseline="3086" dirty="0">
                <a:latin typeface="Cambria Math"/>
                <a:cs typeface="Cambria Math"/>
              </a:rPr>
              <a:t>  </a:t>
            </a:r>
            <a:r>
              <a:rPr sz="1800" dirty="0">
                <a:latin typeface="Cambria Math"/>
                <a:cs typeface="Cambria Math"/>
              </a:rPr>
              <a:t>∫</a:t>
            </a:r>
            <a:r>
              <a:rPr sz="1800" spc="-70" dirty="0">
                <a:latin typeface="Cambria Math"/>
                <a:cs typeface="Cambria Math"/>
              </a:rPr>
              <a:t> </a:t>
            </a:r>
            <a:r>
              <a:rPr sz="2700" baseline="3086" dirty="0">
                <a:latin typeface="Cambria Math"/>
                <a:cs typeface="Cambria Math"/>
              </a:rPr>
              <a:t>∅</a:t>
            </a:r>
            <a:r>
              <a:rPr sz="1950" baseline="-12820" dirty="0">
                <a:latin typeface="Cambria Math"/>
                <a:cs typeface="Cambria Math"/>
              </a:rPr>
              <a:t>2</a:t>
            </a:r>
            <a:r>
              <a:rPr sz="1950" baseline="40598" dirty="0">
                <a:latin typeface="Cambria Math"/>
                <a:cs typeface="Cambria Math"/>
              </a:rPr>
              <a:t>∗</a:t>
            </a:r>
            <a:r>
              <a:rPr sz="1950" spc="270" baseline="40598" dirty="0">
                <a:latin typeface="Cambria Math"/>
                <a:cs typeface="Cambria Math"/>
              </a:rPr>
              <a:t>  </a:t>
            </a:r>
            <a:r>
              <a:rPr sz="2700" spc="-30" baseline="3086" dirty="0">
                <a:latin typeface="Cambria Math"/>
                <a:cs typeface="Cambria Math"/>
              </a:rPr>
              <a:t>∅</a:t>
            </a:r>
            <a:r>
              <a:rPr sz="1950" spc="-30" baseline="-12820" dirty="0">
                <a:latin typeface="Cambria Math"/>
                <a:cs typeface="Cambria Math"/>
              </a:rPr>
              <a:t>1</a:t>
            </a:r>
            <a:r>
              <a:rPr sz="2700" spc="-30" baseline="3086" dirty="0">
                <a:latin typeface="Cambria Math"/>
                <a:cs typeface="Cambria Math"/>
              </a:rPr>
              <a:t>𝑑𝑟</a:t>
            </a:r>
            <a:endParaRPr sz="2700" baseline="3086">
              <a:latin typeface="Cambria Math"/>
              <a:cs typeface="Cambria Math"/>
            </a:endParaRPr>
          </a:p>
          <a:p>
            <a:pPr marL="63500">
              <a:lnSpc>
                <a:spcPts val="2135"/>
              </a:lnSpc>
              <a:spcBef>
                <a:spcPts val="1939"/>
              </a:spcBef>
            </a:pPr>
            <a:r>
              <a:rPr sz="1800" dirty="0">
                <a:latin typeface="Times New Roman"/>
                <a:cs typeface="Times New Roman"/>
              </a:rPr>
              <a:t>These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assumptions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are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valid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diatomic</a:t>
            </a:r>
            <a:r>
              <a:rPr sz="1800" b="1" spc="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molecule</a:t>
            </a:r>
            <a:r>
              <a:rPr sz="1800" b="1" spc="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composed</a:t>
            </a:r>
            <a:r>
              <a:rPr sz="1800" b="1" spc="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of</a:t>
            </a:r>
            <a:r>
              <a:rPr sz="1800" b="1" spc="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identical</a:t>
            </a:r>
            <a:r>
              <a:rPr sz="1800" b="1" spc="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atoms</a:t>
            </a:r>
            <a:r>
              <a:rPr sz="1800" b="1" spc="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</a:t>
            </a:r>
            <a:r>
              <a:rPr sz="1800" i="1" dirty="0">
                <a:latin typeface="Times New Roman"/>
                <a:cs typeface="Times New Roman"/>
              </a:rPr>
              <a:t>homonuclear</a:t>
            </a:r>
            <a:r>
              <a:rPr sz="1800" i="1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diatomic)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because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Cambria Math"/>
                <a:cs typeface="Cambria Math"/>
              </a:rPr>
              <a:t>∅</a:t>
            </a:r>
            <a:r>
              <a:rPr sz="1725" baseline="-16908" dirty="0">
                <a:latin typeface="Cambria Math"/>
                <a:cs typeface="Cambria Math"/>
              </a:rPr>
              <a:t>1</a:t>
            </a:r>
            <a:r>
              <a:rPr sz="1725" spc="427" baseline="-16908" dirty="0">
                <a:latin typeface="Cambria Math"/>
                <a:cs typeface="Cambria Math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Cambria Math"/>
                <a:cs typeface="Cambria Math"/>
              </a:rPr>
              <a:t>∅</a:t>
            </a:r>
            <a:r>
              <a:rPr sz="1725" spc="-37" baseline="-16908" dirty="0">
                <a:latin typeface="Cambria Math"/>
                <a:cs typeface="Cambria Math"/>
              </a:rPr>
              <a:t>2</a:t>
            </a:r>
            <a:endParaRPr sz="1725" baseline="-16908">
              <a:latin typeface="Cambria Math"/>
              <a:cs typeface="Cambria Math"/>
            </a:endParaRPr>
          </a:p>
          <a:p>
            <a:pPr marL="63500">
              <a:lnSpc>
                <a:spcPts val="2135"/>
              </a:lnSpc>
            </a:pPr>
            <a:r>
              <a:rPr sz="1800" dirty="0">
                <a:latin typeface="Times New Roman"/>
                <a:cs typeface="Times New Roman"/>
              </a:rPr>
              <a:t>are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identical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real.</a:t>
            </a:r>
            <a:endParaRPr sz="1800">
              <a:latin typeface="Times New Roman"/>
              <a:cs typeface="Times New Roman"/>
            </a:endParaRPr>
          </a:p>
          <a:p>
            <a:pPr marL="63500">
              <a:lnSpc>
                <a:spcPct val="100000"/>
              </a:lnSpc>
              <a:spcBef>
                <a:spcPts val="215"/>
              </a:spcBef>
            </a:pPr>
            <a:r>
              <a:rPr sz="1800" dirty="0">
                <a:latin typeface="Times New Roman"/>
                <a:cs typeface="Times New Roman"/>
              </a:rPr>
              <a:t>According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definition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</a:t>
            </a:r>
            <a:r>
              <a:rPr sz="1800" baseline="-20833" dirty="0">
                <a:latin typeface="Times New Roman"/>
                <a:cs typeface="Times New Roman"/>
              </a:rPr>
              <a:t>11</a:t>
            </a:r>
            <a:r>
              <a:rPr sz="1800" spc="195" baseline="-20833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</a:t>
            </a:r>
            <a:r>
              <a:rPr sz="1800" baseline="-20833" dirty="0">
                <a:latin typeface="Times New Roman"/>
                <a:cs typeface="Times New Roman"/>
              </a:rPr>
              <a:t>12</a:t>
            </a:r>
            <a:r>
              <a:rPr sz="1800" dirty="0">
                <a:latin typeface="Times New Roman"/>
                <a:cs typeface="Times New Roman"/>
              </a:rPr>
              <a:t>,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we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have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–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29410" y="2728214"/>
            <a:ext cx="419734" cy="856615"/>
          </a:xfrm>
          <a:prstGeom prst="rect">
            <a:avLst/>
          </a:prstGeom>
        </p:spPr>
        <p:txBody>
          <a:bodyPr vert="horz" wrap="square" lIns="0" tIns="1536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10"/>
              </a:spcBef>
            </a:pPr>
            <a:r>
              <a:rPr sz="2700" spc="-37" baseline="10802" dirty="0">
                <a:latin typeface="Cambria Math"/>
                <a:cs typeface="Cambria Math"/>
              </a:rPr>
              <a:t>𝐻</a:t>
            </a:r>
            <a:r>
              <a:rPr sz="1300" spc="-25" dirty="0">
                <a:latin typeface="Cambria Math"/>
                <a:cs typeface="Cambria Math"/>
              </a:rPr>
              <a:t>11</a:t>
            </a:r>
            <a:endParaRPr sz="1300">
              <a:latin typeface="Cambria Math"/>
              <a:cs typeface="Cambria Math"/>
            </a:endParaRPr>
          </a:p>
          <a:p>
            <a:pPr marL="38100">
              <a:lnSpc>
                <a:spcPct val="100000"/>
              </a:lnSpc>
              <a:spcBef>
                <a:spcPts val="1115"/>
              </a:spcBef>
            </a:pPr>
            <a:r>
              <a:rPr sz="2700" spc="-37" baseline="10802" dirty="0">
                <a:latin typeface="Cambria Math"/>
                <a:cs typeface="Cambria Math"/>
              </a:rPr>
              <a:t>𝐻</a:t>
            </a:r>
            <a:r>
              <a:rPr sz="1300" spc="-25" dirty="0">
                <a:latin typeface="Cambria Math"/>
                <a:cs typeface="Cambria Math"/>
              </a:rPr>
              <a:t>12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120010" y="2680970"/>
            <a:ext cx="196215" cy="856615"/>
          </a:xfrm>
          <a:prstGeom prst="rect">
            <a:avLst/>
          </a:prstGeom>
        </p:spPr>
        <p:txBody>
          <a:bodyPr vert="horz" wrap="square" lIns="0" tIns="1536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10"/>
              </a:spcBef>
            </a:pPr>
            <a:r>
              <a:rPr sz="1800" spc="-50" dirty="0">
                <a:latin typeface="Cambria Math"/>
                <a:cs typeface="Cambria Math"/>
              </a:rPr>
              <a:t>=</a:t>
            </a:r>
            <a:endParaRPr sz="180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1115"/>
              </a:spcBef>
            </a:pPr>
            <a:r>
              <a:rPr sz="1800" spc="-50" dirty="0">
                <a:latin typeface="Cambria Math"/>
                <a:cs typeface="Cambria Math"/>
              </a:rPr>
              <a:t>=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431414" y="2693161"/>
            <a:ext cx="1294765" cy="856615"/>
          </a:xfrm>
          <a:prstGeom prst="rect">
            <a:avLst/>
          </a:prstGeom>
        </p:spPr>
        <p:txBody>
          <a:bodyPr vert="horz" wrap="square" lIns="0" tIns="1536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10"/>
              </a:spcBef>
            </a:pPr>
            <a:r>
              <a:rPr sz="1800" dirty="0">
                <a:latin typeface="Cambria Math"/>
                <a:cs typeface="Cambria Math"/>
              </a:rPr>
              <a:t>∫</a:t>
            </a:r>
            <a:r>
              <a:rPr sz="1800" spc="-85" dirty="0">
                <a:latin typeface="Cambria Math"/>
                <a:cs typeface="Cambria Math"/>
              </a:rPr>
              <a:t> </a:t>
            </a:r>
            <a:r>
              <a:rPr sz="2400" baseline="3472" dirty="0">
                <a:latin typeface="Cambria Math"/>
                <a:cs typeface="Cambria Math"/>
              </a:rPr>
              <a:t>∅</a:t>
            </a:r>
            <a:r>
              <a:rPr sz="1725" baseline="-14492" dirty="0">
                <a:latin typeface="Cambria Math"/>
                <a:cs typeface="Cambria Math"/>
              </a:rPr>
              <a:t>1</a:t>
            </a:r>
            <a:r>
              <a:rPr sz="1950" baseline="34188" dirty="0">
                <a:latin typeface="Cambria Math"/>
                <a:cs typeface="Cambria Math"/>
              </a:rPr>
              <a:t>∗</a:t>
            </a:r>
            <a:r>
              <a:rPr sz="1950" spc="307" baseline="34188" dirty="0">
                <a:latin typeface="Cambria Math"/>
                <a:cs typeface="Cambria Math"/>
              </a:rPr>
              <a:t> </a:t>
            </a:r>
            <a:r>
              <a:rPr sz="2700" spc="-1552" baseline="3086" dirty="0">
                <a:latin typeface="Cambria Math"/>
                <a:cs typeface="Cambria Math"/>
              </a:rPr>
              <a:t>𝐻</a:t>
            </a:r>
            <a:r>
              <a:rPr sz="2700" spc="-7" baseline="13888" dirty="0">
                <a:latin typeface="Cambria Math"/>
                <a:cs typeface="Cambria Math"/>
              </a:rPr>
              <a:t>^</a:t>
            </a:r>
            <a:r>
              <a:rPr sz="2700" spc="142" baseline="13888" dirty="0">
                <a:latin typeface="Cambria Math"/>
                <a:cs typeface="Cambria Math"/>
              </a:rPr>
              <a:t> </a:t>
            </a:r>
            <a:r>
              <a:rPr sz="2400" spc="-30" baseline="3472" dirty="0">
                <a:latin typeface="Cambria Math"/>
                <a:cs typeface="Cambria Math"/>
              </a:rPr>
              <a:t>∅</a:t>
            </a:r>
            <a:r>
              <a:rPr sz="1725" spc="-30" baseline="-14492" dirty="0">
                <a:latin typeface="Cambria Math"/>
                <a:cs typeface="Cambria Math"/>
              </a:rPr>
              <a:t>1</a:t>
            </a:r>
            <a:r>
              <a:rPr sz="2700" spc="-30" baseline="3086" dirty="0">
                <a:latin typeface="Cambria Math"/>
                <a:cs typeface="Cambria Math"/>
              </a:rPr>
              <a:t>𝑑𝑟</a:t>
            </a:r>
            <a:endParaRPr sz="2700" baseline="3086">
              <a:latin typeface="Cambria Math"/>
              <a:cs typeface="Cambria Math"/>
            </a:endParaRPr>
          </a:p>
          <a:p>
            <a:pPr marL="38100">
              <a:lnSpc>
                <a:spcPct val="100000"/>
              </a:lnSpc>
              <a:spcBef>
                <a:spcPts val="1115"/>
              </a:spcBef>
            </a:pPr>
            <a:r>
              <a:rPr sz="1800" dirty="0">
                <a:latin typeface="Cambria Math"/>
                <a:cs typeface="Cambria Math"/>
              </a:rPr>
              <a:t>∫</a:t>
            </a:r>
            <a:r>
              <a:rPr sz="1800" spc="-85" dirty="0">
                <a:latin typeface="Cambria Math"/>
                <a:cs typeface="Cambria Math"/>
              </a:rPr>
              <a:t> </a:t>
            </a:r>
            <a:r>
              <a:rPr sz="2400" baseline="3472" dirty="0">
                <a:latin typeface="Cambria Math"/>
                <a:cs typeface="Cambria Math"/>
              </a:rPr>
              <a:t>∅</a:t>
            </a:r>
            <a:r>
              <a:rPr sz="1725" baseline="-14492" dirty="0">
                <a:latin typeface="Cambria Math"/>
                <a:cs typeface="Cambria Math"/>
              </a:rPr>
              <a:t>1</a:t>
            </a:r>
            <a:r>
              <a:rPr sz="1950" baseline="34188" dirty="0">
                <a:latin typeface="Cambria Math"/>
                <a:cs typeface="Cambria Math"/>
              </a:rPr>
              <a:t>∗</a:t>
            </a:r>
            <a:r>
              <a:rPr sz="1950" spc="307" baseline="34188" dirty="0">
                <a:latin typeface="Cambria Math"/>
                <a:cs typeface="Cambria Math"/>
              </a:rPr>
              <a:t> </a:t>
            </a:r>
            <a:r>
              <a:rPr sz="2700" spc="-1552" baseline="3086" dirty="0">
                <a:latin typeface="Cambria Math"/>
                <a:cs typeface="Cambria Math"/>
              </a:rPr>
              <a:t>𝐻</a:t>
            </a:r>
            <a:r>
              <a:rPr sz="2700" spc="-7" baseline="13888" dirty="0">
                <a:latin typeface="Cambria Math"/>
                <a:cs typeface="Cambria Math"/>
              </a:rPr>
              <a:t>^</a:t>
            </a:r>
            <a:r>
              <a:rPr sz="2700" spc="142" baseline="13888" dirty="0">
                <a:latin typeface="Cambria Math"/>
                <a:cs typeface="Cambria Math"/>
              </a:rPr>
              <a:t> </a:t>
            </a:r>
            <a:r>
              <a:rPr sz="2400" spc="-30" baseline="3472" dirty="0">
                <a:latin typeface="Cambria Math"/>
                <a:cs typeface="Cambria Math"/>
              </a:rPr>
              <a:t>∅</a:t>
            </a:r>
            <a:r>
              <a:rPr sz="1725" spc="-30" baseline="-14492" dirty="0">
                <a:latin typeface="Cambria Math"/>
                <a:cs typeface="Cambria Math"/>
              </a:rPr>
              <a:t>2</a:t>
            </a:r>
            <a:r>
              <a:rPr sz="2700" spc="-30" baseline="3086" dirty="0">
                <a:latin typeface="Cambria Math"/>
                <a:cs typeface="Cambria Math"/>
              </a:rPr>
              <a:t>𝑑𝑟</a:t>
            </a:r>
            <a:endParaRPr sz="2700" baseline="3086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19456" y="3766261"/>
            <a:ext cx="11598275" cy="139001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 marR="30480">
              <a:lnSpc>
                <a:spcPct val="98700"/>
              </a:lnSpc>
              <a:spcBef>
                <a:spcPts val="130"/>
              </a:spcBef>
            </a:pPr>
            <a:r>
              <a:rPr sz="1800" spc="-1035" dirty="0">
                <a:latin typeface="Cambria Math"/>
                <a:cs typeface="Cambria Math"/>
              </a:rPr>
              <a:t>𝐻</a:t>
            </a:r>
            <a:r>
              <a:rPr sz="2700" spc="-7" baseline="10802" dirty="0">
                <a:latin typeface="Cambria Math"/>
                <a:cs typeface="Cambria Math"/>
              </a:rPr>
              <a:t>^</a:t>
            </a:r>
            <a:r>
              <a:rPr sz="2700" spc="172" baseline="10802" dirty="0">
                <a:latin typeface="Cambria Math"/>
                <a:cs typeface="Cambria Math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operator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total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energy,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H</a:t>
            </a:r>
            <a:r>
              <a:rPr sz="1800" baseline="-20833" dirty="0">
                <a:latin typeface="Times New Roman"/>
                <a:cs typeface="Times New Roman"/>
              </a:rPr>
              <a:t>11</a:t>
            </a:r>
            <a:r>
              <a:rPr sz="1800" spc="217" baseline="-20833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represents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binding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energy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electron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atom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its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nucleus.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If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subscripts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on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wave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functions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are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both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2,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binding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energy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electron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atom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2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its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nucleus.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Calibri"/>
                <a:cs typeface="Calibri"/>
              </a:rPr>
              <a:t>Such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integrals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represent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energy</a:t>
            </a:r>
            <a:r>
              <a:rPr sz="1800" spc="-25" dirty="0">
                <a:latin typeface="Calibri"/>
                <a:cs typeface="Calibri"/>
              </a:rPr>
              <a:t> of </a:t>
            </a:r>
            <a:r>
              <a:rPr sz="1800" dirty="0">
                <a:latin typeface="Calibri"/>
                <a:cs typeface="Calibri"/>
              </a:rPr>
              <a:t>an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electrostatic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interaction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so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they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are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known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as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b="1" i="1" dirty="0">
                <a:latin typeface="Calibri"/>
                <a:cs typeface="Calibri"/>
              </a:rPr>
              <a:t>Coulomb</a:t>
            </a:r>
            <a:r>
              <a:rPr sz="1800" b="1" i="1" spc="-20" dirty="0">
                <a:latin typeface="Calibri"/>
                <a:cs typeface="Calibri"/>
              </a:rPr>
              <a:t> </a:t>
            </a:r>
            <a:r>
              <a:rPr sz="1800" b="1" i="1" spc="-10" dirty="0">
                <a:latin typeface="Calibri"/>
                <a:cs typeface="Calibri"/>
              </a:rPr>
              <a:t>integrals</a:t>
            </a:r>
            <a:r>
              <a:rPr sz="1800" spc="-10" dirty="0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  <a:p>
            <a:pPr marL="38100" marR="176530">
              <a:lnSpc>
                <a:spcPts val="2150"/>
              </a:lnSpc>
              <a:spcBef>
                <a:spcPts val="90"/>
              </a:spcBef>
            </a:pPr>
            <a:r>
              <a:rPr sz="1800" i="1" dirty="0">
                <a:latin typeface="Times New Roman"/>
                <a:cs typeface="Times New Roman"/>
              </a:rPr>
              <a:t>H</a:t>
            </a:r>
            <a:r>
              <a:rPr sz="1800" baseline="-20833" dirty="0">
                <a:latin typeface="Times New Roman"/>
                <a:cs typeface="Times New Roman"/>
              </a:rPr>
              <a:t>12</a:t>
            </a:r>
            <a:r>
              <a:rPr sz="1800" spc="150" baseline="-20833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represents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energy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interaction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electron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atom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with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nucleus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atom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2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vice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versa.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Therefore, </a:t>
            </a:r>
            <a:r>
              <a:rPr sz="1800" dirty="0">
                <a:latin typeface="Calibri"/>
                <a:cs typeface="Calibri"/>
              </a:rPr>
              <a:t>they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are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known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as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b="1" i="1" spc="-20" dirty="0">
                <a:latin typeface="Calibri"/>
                <a:cs typeface="Calibri"/>
              </a:rPr>
              <a:t>exchange</a:t>
            </a:r>
            <a:r>
              <a:rPr sz="1800" b="1" i="1" spc="-45" dirty="0">
                <a:latin typeface="Calibri"/>
                <a:cs typeface="Calibri"/>
              </a:rPr>
              <a:t> </a:t>
            </a:r>
            <a:r>
              <a:rPr sz="1800" b="1" i="1" spc="-10" dirty="0">
                <a:latin typeface="Calibri"/>
                <a:cs typeface="Calibri"/>
              </a:rPr>
              <a:t>integrals</a:t>
            </a:r>
            <a:r>
              <a:rPr sz="1800" spc="-10" dirty="0">
                <a:latin typeface="Calibri"/>
                <a:cs typeface="Calibri"/>
              </a:rPr>
              <a:t>.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Interactions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this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type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must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be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related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distance</a:t>
            </a:r>
            <a:r>
              <a:rPr sz="1800" spc="-10" dirty="0">
                <a:latin typeface="Calibri"/>
                <a:cs typeface="Calibri"/>
              </a:rPr>
              <a:t> separating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nuclei.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10253" y="-41960"/>
            <a:ext cx="405701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Molecular</a:t>
            </a:r>
            <a:r>
              <a:rPr spc="-125" dirty="0"/>
              <a:t> </a:t>
            </a:r>
            <a:r>
              <a:rPr spc="-25" dirty="0"/>
              <a:t>Orbital</a:t>
            </a:r>
            <a:r>
              <a:rPr spc="-120" dirty="0"/>
              <a:t> </a:t>
            </a:r>
            <a:r>
              <a:rPr spc="-10" dirty="0"/>
              <a:t>Theory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424434"/>
            <a:ext cx="33985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equation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(6)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can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 simplify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-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16073" y="889761"/>
            <a:ext cx="4114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mbria Math"/>
                <a:cs typeface="Cambria Math"/>
              </a:rPr>
              <a:t>𝐸</a:t>
            </a:r>
            <a:r>
              <a:rPr sz="1800" spc="155" dirty="0">
                <a:latin typeface="Cambria Math"/>
                <a:cs typeface="Cambria Math"/>
              </a:rPr>
              <a:t> </a:t>
            </a:r>
            <a:r>
              <a:rPr sz="1800" spc="-50" dirty="0">
                <a:latin typeface="Cambria Math"/>
                <a:cs typeface="Cambria Math"/>
              </a:rPr>
              <a:t>=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629916" y="1057655"/>
            <a:ext cx="2468880" cy="15240"/>
          </a:xfrm>
          <a:custGeom>
            <a:avLst/>
            <a:gdLst/>
            <a:ahLst/>
            <a:cxnLst/>
            <a:rect l="l" t="t" r="r" b="b"/>
            <a:pathLst>
              <a:path w="2468879" h="15240">
                <a:moveTo>
                  <a:pt x="2468880" y="0"/>
                </a:moveTo>
                <a:lnTo>
                  <a:pt x="0" y="0"/>
                </a:lnTo>
                <a:lnTo>
                  <a:pt x="0" y="15240"/>
                </a:lnTo>
                <a:lnTo>
                  <a:pt x="2468880" y="15240"/>
                </a:lnTo>
                <a:lnTo>
                  <a:pt x="246888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592070" y="816610"/>
            <a:ext cx="253936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1300" spc="80" dirty="0">
                <a:latin typeface="Cambria Math"/>
                <a:cs typeface="Cambria Math"/>
              </a:rPr>
              <a:t>𝑎</a:t>
            </a:r>
            <a:r>
              <a:rPr sz="1575" spc="120" baseline="-13227" dirty="0">
                <a:latin typeface="Cambria Math"/>
                <a:cs typeface="Cambria Math"/>
              </a:rPr>
              <a:t>1</a:t>
            </a:r>
            <a:r>
              <a:rPr sz="1575" spc="120" baseline="26455" dirty="0">
                <a:latin typeface="Cambria Math"/>
                <a:cs typeface="Cambria Math"/>
              </a:rPr>
              <a:t>2</a:t>
            </a:r>
            <a:r>
              <a:rPr sz="1575" spc="187" baseline="26455" dirty="0">
                <a:latin typeface="Cambria Math"/>
                <a:cs typeface="Cambria Math"/>
              </a:rPr>
              <a:t> </a:t>
            </a:r>
            <a:r>
              <a:rPr sz="1300" dirty="0">
                <a:latin typeface="Cambria Math"/>
                <a:cs typeface="Cambria Math"/>
              </a:rPr>
              <a:t>𝐻</a:t>
            </a:r>
            <a:r>
              <a:rPr sz="1575" baseline="-13227" dirty="0">
                <a:latin typeface="Cambria Math"/>
                <a:cs typeface="Cambria Math"/>
              </a:rPr>
              <a:t>11</a:t>
            </a:r>
            <a:r>
              <a:rPr sz="1575" spc="187" baseline="-13227" dirty="0">
                <a:latin typeface="Cambria Math"/>
                <a:cs typeface="Cambria Math"/>
              </a:rPr>
              <a:t> </a:t>
            </a:r>
            <a:r>
              <a:rPr sz="1300" dirty="0">
                <a:latin typeface="Cambria Math"/>
                <a:cs typeface="Cambria Math"/>
              </a:rPr>
              <a:t>+ 2</a:t>
            </a:r>
            <a:r>
              <a:rPr sz="1300" spc="20" dirty="0">
                <a:latin typeface="Cambria Math"/>
                <a:cs typeface="Cambria Math"/>
              </a:rPr>
              <a:t> </a:t>
            </a:r>
            <a:r>
              <a:rPr sz="1300" spc="80" dirty="0">
                <a:latin typeface="Cambria Math"/>
                <a:cs typeface="Cambria Math"/>
              </a:rPr>
              <a:t>𝑎</a:t>
            </a:r>
            <a:r>
              <a:rPr sz="1575" spc="120" baseline="-13227" dirty="0">
                <a:latin typeface="Cambria Math"/>
                <a:cs typeface="Cambria Math"/>
              </a:rPr>
              <a:t>1</a:t>
            </a:r>
            <a:r>
              <a:rPr sz="1300" spc="80" dirty="0">
                <a:latin typeface="Cambria Math"/>
                <a:cs typeface="Cambria Math"/>
              </a:rPr>
              <a:t>𝑎</a:t>
            </a:r>
            <a:r>
              <a:rPr sz="1575" spc="120" baseline="-13227" dirty="0">
                <a:latin typeface="Cambria Math"/>
                <a:cs typeface="Cambria Math"/>
              </a:rPr>
              <a:t>2</a:t>
            </a:r>
            <a:r>
              <a:rPr sz="1575" spc="165" baseline="-13227" dirty="0">
                <a:latin typeface="Cambria Math"/>
                <a:cs typeface="Cambria Math"/>
              </a:rPr>
              <a:t> </a:t>
            </a:r>
            <a:r>
              <a:rPr sz="1300" dirty="0">
                <a:latin typeface="Cambria Math"/>
                <a:cs typeface="Cambria Math"/>
              </a:rPr>
              <a:t>𝐻</a:t>
            </a:r>
            <a:r>
              <a:rPr sz="1575" baseline="-13227" dirty="0">
                <a:latin typeface="Cambria Math"/>
                <a:cs typeface="Cambria Math"/>
              </a:rPr>
              <a:t>12</a:t>
            </a:r>
            <a:r>
              <a:rPr sz="1575" spc="622" baseline="-13227" dirty="0">
                <a:latin typeface="Cambria Math"/>
                <a:cs typeface="Cambria Math"/>
              </a:rPr>
              <a:t> </a:t>
            </a:r>
            <a:r>
              <a:rPr sz="1300" dirty="0">
                <a:latin typeface="Cambria Math"/>
                <a:cs typeface="Cambria Math"/>
              </a:rPr>
              <a:t>+ </a:t>
            </a:r>
            <a:r>
              <a:rPr sz="1300" spc="80" dirty="0">
                <a:latin typeface="Cambria Math"/>
                <a:cs typeface="Cambria Math"/>
              </a:rPr>
              <a:t>𝑎</a:t>
            </a:r>
            <a:r>
              <a:rPr sz="1575" spc="120" baseline="-13227" dirty="0">
                <a:latin typeface="Cambria Math"/>
                <a:cs typeface="Cambria Math"/>
              </a:rPr>
              <a:t>2</a:t>
            </a:r>
            <a:r>
              <a:rPr sz="1575" spc="120" baseline="26455" dirty="0">
                <a:latin typeface="Cambria Math"/>
                <a:cs typeface="Cambria Math"/>
              </a:rPr>
              <a:t>2</a:t>
            </a:r>
            <a:r>
              <a:rPr sz="1575" spc="179" baseline="26455" dirty="0">
                <a:latin typeface="Cambria Math"/>
                <a:cs typeface="Cambria Math"/>
              </a:rPr>
              <a:t> </a:t>
            </a:r>
            <a:r>
              <a:rPr sz="1300" spc="-25" dirty="0">
                <a:latin typeface="Cambria Math"/>
                <a:cs typeface="Cambria Math"/>
              </a:rPr>
              <a:t>𝐻</a:t>
            </a:r>
            <a:r>
              <a:rPr sz="1575" spc="-37" baseline="-13227" dirty="0">
                <a:latin typeface="Cambria Math"/>
                <a:cs typeface="Cambria Math"/>
              </a:rPr>
              <a:t>22</a:t>
            </a:r>
            <a:endParaRPr sz="1575" baseline="-13227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910839" y="1065022"/>
            <a:ext cx="1866264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1300" spc="85" dirty="0">
                <a:latin typeface="Cambria Math"/>
                <a:cs typeface="Cambria Math"/>
              </a:rPr>
              <a:t>𝑎</a:t>
            </a:r>
            <a:r>
              <a:rPr sz="1575" spc="127" baseline="-13227" dirty="0">
                <a:latin typeface="Cambria Math"/>
                <a:cs typeface="Cambria Math"/>
              </a:rPr>
              <a:t>1</a:t>
            </a:r>
            <a:r>
              <a:rPr sz="1575" spc="127" baseline="21164" dirty="0">
                <a:latin typeface="Cambria Math"/>
                <a:cs typeface="Cambria Math"/>
              </a:rPr>
              <a:t>2</a:t>
            </a:r>
            <a:r>
              <a:rPr sz="1575" spc="592" baseline="21164" dirty="0">
                <a:latin typeface="Cambria Math"/>
                <a:cs typeface="Cambria Math"/>
              </a:rPr>
              <a:t> </a:t>
            </a:r>
            <a:r>
              <a:rPr sz="1300" dirty="0">
                <a:latin typeface="Cambria Math"/>
                <a:cs typeface="Cambria Math"/>
              </a:rPr>
              <a:t>+</a:t>
            </a:r>
            <a:r>
              <a:rPr sz="1300" spc="15" dirty="0">
                <a:latin typeface="Cambria Math"/>
                <a:cs typeface="Cambria Math"/>
              </a:rPr>
              <a:t> </a:t>
            </a:r>
            <a:r>
              <a:rPr sz="1300" dirty="0">
                <a:latin typeface="Cambria Math"/>
                <a:cs typeface="Cambria Math"/>
              </a:rPr>
              <a:t>2</a:t>
            </a:r>
            <a:r>
              <a:rPr sz="1300" spc="5" dirty="0">
                <a:latin typeface="Cambria Math"/>
                <a:cs typeface="Cambria Math"/>
              </a:rPr>
              <a:t> </a:t>
            </a:r>
            <a:r>
              <a:rPr sz="1300" spc="80" dirty="0">
                <a:latin typeface="Cambria Math"/>
                <a:cs typeface="Cambria Math"/>
              </a:rPr>
              <a:t>𝑎</a:t>
            </a:r>
            <a:r>
              <a:rPr sz="1575" spc="120" baseline="-13227" dirty="0">
                <a:latin typeface="Cambria Math"/>
                <a:cs typeface="Cambria Math"/>
              </a:rPr>
              <a:t>1</a:t>
            </a:r>
            <a:r>
              <a:rPr sz="1300" spc="80" dirty="0">
                <a:latin typeface="Cambria Math"/>
                <a:cs typeface="Cambria Math"/>
              </a:rPr>
              <a:t>𝑎</a:t>
            </a:r>
            <a:r>
              <a:rPr sz="1575" spc="120" baseline="-13227" dirty="0">
                <a:latin typeface="Cambria Math"/>
                <a:cs typeface="Cambria Math"/>
              </a:rPr>
              <a:t>2</a:t>
            </a:r>
            <a:r>
              <a:rPr sz="1575" spc="187" baseline="-13227" dirty="0">
                <a:latin typeface="Cambria Math"/>
                <a:cs typeface="Cambria Math"/>
              </a:rPr>
              <a:t> </a:t>
            </a:r>
            <a:r>
              <a:rPr sz="1300" dirty="0">
                <a:latin typeface="Cambria Math"/>
                <a:cs typeface="Cambria Math"/>
              </a:rPr>
              <a:t>𝑆</a:t>
            </a:r>
            <a:r>
              <a:rPr sz="1575" baseline="-13227" dirty="0">
                <a:latin typeface="Cambria Math"/>
                <a:cs typeface="Cambria Math"/>
              </a:rPr>
              <a:t>12</a:t>
            </a:r>
            <a:r>
              <a:rPr sz="1575" spc="172" baseline="-13227" dirty="0">
                <a:latin typeface="Cambria Math"/>
                <a:cs typeface="Cambria Math"/>
              </a:rPr>
              <a:t> </a:t>
            </a:r>
            <a:r>
              <a:rPr sz="1300" dirty="0">
                <a:latin typeface="Cambria Math"/>
                <a:cs typeface="Cambria Math"/>
              </a:rPr>
              <a:t>+</a:t>
            </a:r>
            <a:r>
              <a:rPr sz="1300" spc="-5" dirty="0">
                <a:latin typeface="Cambria Math"/>
                <a:cs typeface="Cambria Math"/>
              </a:rPr>
              <a:t> </a:t>
            </a:r>
            <a:r>
              <a:rPr sz="1300" spc="55" dirty="0">
                <a:latin typeface="Cambria Math"/>
                <a:cs typeface="Cambria Math"/>
              </a:rPr>
              <a:t>𝑎</a:t>
            </a:r>
            <a:r>
              <a:rPr sz="1575" spc="82" baseline="-13227" dirty="0">
                <a:latin typeface="Cambria Math"/>
                <a:cs typeface="Cambria Math"/>
              </a:rPr>
              <a:t>2</a:t>
            </a:r>
            <a:r>
              <a:rPr sz="1575" spc="82" baseline="21164" dirty="0">
                <a:latin typeface="Cambria Math"/>
                <a:cs typeface="Cambria Math"/>
              </a:rPr>
              <a:t>2</a:t>
            </a:r>
            <a:endParaRPr sz="1575" baseline="21164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4475" y="1352499"/>
            <a:ext cx="1150747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Times New Roman"/>
                <a:cs typeface="Times New Roman"/>
              </a:rPr>
              <a:t>To </a:t>
            </a:r>
            <a:r>
              <a:rPr sz="1800" dirty="0">
                <a:latin typeface="Times New Roman"/>
                <a:cs typeface="Times New Roman"/>
              </a:rPr>
              <a:t>find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minimum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energy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expression,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take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partial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derivatives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with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respect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a</a:t>
            </a:r>
            <a:r>
              <a:rPr sz="1800" baseline="-20833" dirty="0">
                <a:latin typeface="Times New Roman"/>
                <a:cs typeface="Times New Roman"/>
              </a:rPr>
              <a:t>1</a:t>
            </a:r>
            <a:r>
              <a:rPr sz="1800" spc="209" baseline="-20833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a</a:t>
            </a:r>
            <a:r>
              <a:rPr sz="1800" baseline="-20833" dirty="0">
                <a:latin typeface="Times New Roman"/>
                <a:cs typeface="Times New Roman"/>
              </a:rPr>
              <a:t>2</a:t>
            </a:r>
            <a:r>
              <a:rPr sz="1800" spc="202" baseline="-20833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set them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equal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0: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277618" y="1826259"/>
            <a:ext cx="414020" cy="374650"/>
          </a:xfrm>
          <a:custGeom>
            <a:avLst/>
            <a:gdLst/>
            <a:ahLst/>
            <a:cxnLst/>
            <a:rect l="l" t="t" r="r" b="b"/>
            <a:pathLst>
              <a:path w="414019" h="374650">
                <a:moveTo>
                  <a:pt x="53213" y="0"/>
                </a:moveTo>
                <a:lnTo>
                  <a:pt x="0" y="0"/>
                </a:lnTo>
                <a:lnTo>
                  <a:pt x="0" y="8890"/>
                </a:lnTo>
                <a:lnTo>
                  <a:pt x="0" y="364490"/>
                </a:lnTo>
                <a:lnTo>
                  <a:pt x="0" y="374650"/>
                </a:lnTo>
                <a:lnTo>
                  <a:pt x="53213" y="374650"/>
                </a:lnTo>
                <a:lnTo>
                  <a:pt x="53213" y="364490"/>
                </a:lnTo>
                <a:lnTo>
                  <a:pt x="20701" y="364490"/>
                </a:lnTo>
                <a:lnTo>
                  <a:pt x="20701" y="8890"/>
                </a:lnTo>
                <a:lnTo>
                  <a:pt x="53213" y="8890"/>
                </a:lnTo>
                <a:lnTo>
                  <a:pt x="53213" y="0"/>
                </a:lnTo>
                <a:close/>
              </a:path>
              <a:path w="414019" h="374650">
                <a:moveTo>
                  <a:pt x="354203" y="179451"/>
                </a:moveTo>
                <a:lnTo>
                  <a:pt x="58547" y="179451"/>
                </a:lnTo>
                <a:lnTo>
                  <a:pt x="58547" y="194691"/>
                </a:lnTo>
                <a:lnTo>
                  <a:pt x="354203" y="194691"/>
                </a:lnTo>
                <a:lnTo>
                  <a:pt x="354203" y="179451"/>
                </a:lnTo>
                <a:close/>
              </a:path>
              <a:path w="414019" h="374650">
                <a:moveTo>
                  <a:pt x="413893" y="0"/>
                </a:moveTo>
                <a:lnTo>
                  <a:pt x="360680" y="0"/>
                </a:lnTo>
                <a:lnTo>
                  <a:pt x="360680" y="8890"/>
                </a:lnTo>
                <a:lnTo>
                  <a:pt x="393192" y="8890"/>
                </a:lnTo>
                <a:lnTo>
                  <a:pt x="393192" y="364490"/>
                </a:lnTo>
                <a:lnTo>
                  <a:pt x="360680" y="364490"/>
                </a:lnTo>
                <a:lnTo>
                  <a:pt x="360680" y="374650"/>
                </a:lnTo>
                <a:lnTo>
                  <a:pt x="413893" y="374650"/>
                </a:lnTo>
                <a:lnTo>
                  <a:pt x="413893" y="364490"/>
                </a:lnTo>
                <a:lnTo>
                  <a:pt x="413893" y="8890"/>
                </a:lnTo>
                <a:lnTo>
                  <a:pt x="41389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298445" y="2013331"/>
            <a:ext cx="367030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1300" spc="40" dirty="0">
                <a:latin typeface="Cambria Math"/>
                <a:cs typeface="Cambria Math"/>
              </a:rPr>
              <a:t>𝛛𝑎</a:t>
            </a:r>
            <a:r>
              <a:rPr sz="1575" spc="60" baseline="-13227" dirty="0">
                <a:latin typeface="Cambria Math"/>
                <a:cs typeface="Cambria Math"/>
              </a:rPr>
              <a:t>1</a:t>
            </a:r>
            <a:endParaRPr sz="1575" baseline="-13227">
              <a:latin typeface="Cambria Math"/>
              <a:cs typeface="Cambria Math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258818" y="1826259"/>
            <a:ext cx="414020" cy="374650"/>
          </a:xfrm>
          <a:custGeom>
            <a:avLst/>
            <a:gdLst/>
            <a:ahLst/>
            <a:cxnLst/>
            <a:rect l="l" t="t" r="r" b="b"/>
            <a:pathLst>
              <a:path w="414020" h="374650">
                <a:moveTo>
                  <a:pt x="53213" y="0"/>
                </a:moveTo>
                <a:lnTo>
                  <a:pt x="0" y="0"/>
                </a:lnTo>
                <a:lnTo>
                  <a:pt x="0" y="8890"/>
                </a:lnTo>
                <a:lnTo>
                  <a:pt x="0" y="364490"/>
                </a:lnTo>
                <a:lnTo>
                  <a:pt x="0" y="374650"/>
                </a:lnTo>
                <a:lnTo>
                  <a:pt x="53213" y="374650"/>
                </a:lnTo>
                <a:lnTo>
                  <a:pt x="53213" y="364490"/>
                </a:lnTo>
                <a:lnTo>
                  <a:pt x="20701" y="364490"/>
                </a:lnTo>
                <a:lnTo>
                  <a:pt x="20701" y="8890"/>
                </a:lnTo>
                <a:lnTo>
                  <a:pt x="53213" y="8890"/>
                </a:lnTo>
                <a:lnTo>
                  <a:pt x="53213" y="0"/>
                </a:lnTo>
                <a:close/>
              </a:path>
              <a:path w="414020" h="374650">
                <a:moveTo>
                  <a:pt x="354203" y="179451"/>
                </a:moveTo>
                <a:lnTo>
                  <a:pt x="58547" y="179451"/>
                </a:lnTo>
                <a:lnTo>
                  <a:pt x="58547" y="194691"/>
                </a:lnTo>
                <a:lnTo>
                  <a:pt x="354203" y="194691"/>
                </a:lnTo>
                <a:lnTo>
                  <a:pt x="354203" y="179451"/>
                </a:lnTo>
                <a:close/>
              </a:path>
              <a:path w="414020" h="374650">
                <a:moveTo>
                  <a:pt x="413893" y="0"/>
                </a:moveTo>
                <a:lnTo>
                  <a:pt x="360680" y="0"/>
                </a:lnTo>
                <a:lnTo>
                  <a:pt x="360680" y="8890"/>
                </a:lnTo>
                <a:lnTo>
                  <a:pt x="393192" y="8890"/>
                </a:lnTo>
                <a:lnTo>
                  <a:pt x="393192" y="364490"/>
                </a:lnTo>
                <a:lnTo>
                  <a:pt x="360680" y="364490"/>
                </a:lnTo>
                <a:lnTo>
                  <a:pt x="360680" y="374650"/>
                </a:lnTo>
                <a:lnTo>
                  <a:pt x="413893" y="374650"/>
                </a:lnTo>
                <a:lnTo>
                  <a:pt x="413893" y="364490"/>
                </a:lnTo>
                <a:lnTo>
                  <a:pt x="413893" y="8890"/>
                </a:lnTo>
                <a:lnTo>
                  <a:pt x="41389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363470" y="1764919"/>
            <a:ext cx="2217420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1993264" algn="l"/>
              </a:tabLst>
            </a:pPr>
            <a:r>
              <a:rPr sz="1300" spc="-25" dirty="0">
                <a:latin typeface="Cambria Math"/>
                <a:cs typeface="Cambria Math"/>
              </a:rPr>
              <a:t>𝛛𝐸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25" dirty="0">
                <a:latin typeface="Cambria Math"/>
                <a:cs typeface="Cambria Math"/>
              </a:rPr>
              <a:t>𝛛𝐸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279646" y="2013331"/>
            <a:ext cx="367030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1300" spc="40" dirty="0">
                <a:latin typeface="Cambria Math"/>
                <a:cs typeface="Cambria Math"/>
              </a:rPr>
              <a:t>𝛛𝑎</a:t>
            </a:r>
            <a:r>
              <a:rPr sz="1575" spc="60" baseline="-13227" dirty="0">
                <a:latin typeface="Cambria Math"/>
                <a:cs typeface="Cambria Math"/>
              </a:rPr>
              <a:t>2</a:t>
            </a:r>
            <a:endParaRPr sz="1575" baseline="-13227">
              <a:latin typeface="Cambria Math"/>
              <a:cs typeface="Cambria Math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666745" y="2081911"/>
            <a:ext cx="226885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20"/>
              </a:spcBef>
              <a:tabLst>
                <a:tab pos="2032000" algn="l"/>
              </a:tabLst>
            </a:pPr>
            <a:r>
              <a:rPr sz="1300" spc="40" dirty="0">
                <a:latin typeface="Cambria Math"/>
                <a:cs typeface="Cambria Math"/>
              </a:rPr>
              <a:t>𝑎</a:t>
            </a:r>
            <a:r>
              <a:rPr sz="1575" spc="60" baseline="-15873" dirty="0">
                <a:latin typeface="Cambria Math"/>
                <a:cs typeface="Cambria Math"/>
              </a:rPr>
              <a:t>2</a:t>
            </a:r>
            <a:r>
              <a:rPr sz="1575" baseline="-15873" dirty="0">
                <a:latin typeface="Cambria Math"/>
                <a:cs typeface="Cambria Math"/>
              </a:rPr>
              <a:t>	</a:t>
            </a:r>
            <a:r>
              <a:rPr sz="1300" spc="30" dirty="0">
                <a:latin typeface="Cambria Math"/>
                <a:cs typeface="Cambria Math"/>
              </a:rPr>
              <a:t>𝑎</a:t>
            </a:r>
            <a:r>
              <a:rPr sz="1575" spc="44" baseline="-15873" dirty="0">
                <a:latin typeface="Cambria Math"/>
                <a:cs typeface="Cambria Math"/>
              </a:rPr>
              <a:t>1</a:t>
            </a:r>
            <a:endParaRPr sz="1575" baseline="-15873">
              <a:latin typeface="Cambria Math"/>
              <a:cs typeface="Cambria Math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904489" y="1838071"/>
            <a:ext cx="23634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55320" algn="l"/>
                <a:tab pos="1993900" algn="l"/>
              </a:tabLst>
            </a:pPr>
            <a:r>
              <a:rPr sz="1800" dirty="0">
                <a:latin typeface="Times New Roman"/>
                <a:cs typeface="Times New Roman"/>
              </a:rPr>
              <a:t>=</a:t>
            </a:r>
            <a:r>
              <a:rPr sz="1800" spc="450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0</a:t>
            </a:r>
            <a:r>
              <a:rPr sz="1800" dirty="0">
                <a:latin typeface="Times New Roman"/>
                <a:cs typeface="Times New Roman"/>
              </a:rPr>
              <a:t>	</a:t>
            </a:r>
            <a:r>
              <a:rPr sz="1800" spc="-25" dirty="0">
                <a:latin typeface="Times New Roman"/>
                <a:cs typeface="Times New Roman"/>
              </a:rPr>
              <a:t>and</a:t>
            </a:r>
            <a:r>
              <a:rPr sz="1800" dirty="0">
                <a:latin typeface="Times New Roman"/>
                <a:cs typeface="Times New Roman"/>
              </a:rPr>
              <a:t>	=</a:t>
            </a:r>
            <a:r>
              <a:rPr sz="1800" spc="440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0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44475" y="2358897"/>
            <a:ext cx="11707495" cy="1722755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38100" marR="30480">
              <a:lnSpc>
                <a:spcPts val="2110"/>
              </a:lnSpc>
              <a:spcBef>
                <a:spcPts val="210"/>
              </a:spcBef>
            </a:pPr>
            <a:r>
              <a:rPr sz="1800" dirty="0">
                <a:latin typeface="Times New Roman"/>
                <a:cs typeface="Times New Roman"/>
              </a:rPr>
              <a:t>When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differentiations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are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carried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out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with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respect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a</a:t>
            </a:r>
            <a:r>
              <a:rPr sz="1800" baseline="-20833" dirty="0">
                <a:latin typeface="Times New Roman"/>
                <a:cs typeface="Times New Roman"/>
              </a:rPr>
              <a:t>1</a:t>
            </a:r>
            <a:r>
              <a:rPr sz="1800" spc="472" baseline="-20833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a</a:t>
            </a:r>
            <a:r>
              <a:rPr sz="1800" baseline="-20833" dirty="0">
                <a:latin typeface="Times New Roman"/>
                <a:cs typeface="Times New Roman"/>
              </a:rPr>
              <a:t>2</a:t>
            </a:r>
            <a:r>
              <a:rPr sz="1800" spc="487" baseline="-20833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turn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while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keeping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other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constant,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we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obtain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two </a:t>
            </a:r>
            <a:r>
              <a:rPr sz="1800" dirty="0">
                <a:latin typeface="Times New Roman"/>
                <a:cs typeface="Times New Roman"/>
              </a:rPr>
              <a:t>equations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–</a:t>
            </a:r>
            <a:endParaRPr sz="1800">
              <a:latin typeface="Times New Roman"/>
              <a:cs typeface="Times New Roman"/>
            </a:endParaRPr>
          </a:p>
          <a:p>
            <a:pPr marL="1983739" marR="6745605">
              <a:lnSpc>
                <a:spcPct val="129299"/>
              </a:lnSpc>
              <a:spcBef>
                <a:spcPts val="80"/>
              </a:spcBef>
            </a:pP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baseline="-20833" dirty="0">
                <a:latin typeface="Times New Roman"/>
                <a:cs typeface="Times New Roman"/>
              </a:rPr>
              <a:t>1</a:t>
            </a:r>
            <a:r>
              <a:rPr sz="1800" dirty="0">
                <a:latin typeface="Times New Roman"/>
                <a:cs typeface="Times New Roman"/>
              </a:rPr>
              <a:t>(H</a:t>
            </a:r>
            <a:r>
              <a:rPr sz="1800" baseline="-20833" dirty="0">
                <a:latin typeface="Times New Roman"/>
                <a:cs typeface="Times New Roman"/>
              </a:rPr>
              <a:t>11</a:t>
            </a:r>
            <a:r>
              <a:rPr sz="1800" spc="202" baseline="-20833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E)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baseline="-20833" dirty="0">
                <a:latin typeface="Times New Roman"/>
                <a:cs typeface="Times New Roman"/>
              </a:rPr>
              <a:t>2</a:t>
            </a:r>
            <a:r>
              <a:rPr sz="1800" dirty="0">
                <a:latin typeface="Times New Roman"/>
                <a:cs typeface="Times New Roman"/>
              </a:rPr>
              <a:t>(H</a:t>
            </a:r>
            <a:r>
              <a:rPr sz="1800" baseline="-20833" dirty="0">
                <a:latin typeface="Times New Roman"/>
                <a:cs typeface="Times New Roman"/>
              </a:rPr>
              <a:t>12</a:t>
            </a:r>
            <a:r>
              <a:rPr sz="1800" spc="202" baseline="-20833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</a:t>
            </a:r>
            <a:r>
              <a:rPr sz="1800" baseline="-20833" dirty="0">
                <a:latin typeface="Times New Roman"/>
                <a:cs typeface="Times New Roman"/>
              </a:rPr>
              <a:t>12</a:t>
            </a:r>
            <a:r>
              <a:rPr sz="1800" spc="209" baseline="-20833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E)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=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0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baseline="-20833" dirty="0">
                <a:latin typeface="Times New Roman"/>
                <a:cs typeface="Times New Roman"/>
              </a:rPr>
              <a:t>2</a:t>
            </a:r>
            <a:r>
              <a:rPr sz="1800" dirty="0">
                <a:latin typeface="Times New Roman"/>
                <a:cs typeface="Times New Roman"/>
              </a:rPr>
              <a:t>(H</a:t>
            </a:r>
            <a:r>
              <a:rPr sz="1800" baseline="-20833" dirty="0">
                <a:latin typeface="Times New Roman"/>
                <a:cs typeface="Times New Roman"/>
              </a:rPr>
              <a:t>22</a:t>
            </a:r>
            <a:r>
              <a:rPr sz="1800" spc="187" baseline="-20833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E)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baseline="-20833" dirty="0">
                <a:latin typeface="Times New Roman"/>
                <a:cs typeface="Times New Roman"/>
              </a:rPr>
              <a:t>1</a:t>
            </a:r>
            <a:r>
              <a:rPr sz="1800" dirty="0">
                <a:latin typeface="Times New Roman"/>
                <a:cs typeface="Times New Roman"/>
              </a:rPr>
              <a:t>(H</a:t>
            </a:r>
            <a:r>
              <a:rPr sz="1800" baseline="-20833" dirty="0">
                <a:latin typeface="Times New Roman"/>
                <a:cs typeface="Times New Roman"/>
              </a:rPr>
              <a:t>21</a:t>
            </a:r>
            <a:r>
              <a:rPr sz="1800" spc="217" baseline="-20833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</a:t>
            </a:r>
            <a:r>
              <a:rPr sz="1800" baseline="-20833" dirty="0">
                <a:latin typeface="Times New Roman"/>
                <a:cs typeface="Times New Roman"/>
              </a:rPr>
              <a:t>21</a:t>
            </a:r>
            <a:r>
              <a:rPr sz="1800" spc="209" baseline="-20833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E)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=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0</a:t>
            </a:r>
            <a:endParaRPr sz="1800">
              <a:latin typeface="Times New Roman"/>
              <a:cs typeface="Times New Roman"/>
            </a:endParaRPr>
          </a:p>
          <a:p>
            <a:pPr marL="187960">
              <a:lnSpc>
                <a:spcPct val="100000"/>
              </a:lnSpc>
              <a:spcBef>
                <a:spcPts val="1205"/>
              </a:spcBef>
            </a:pPr>
            <a:r>
              <a:rPr sz="1800" dirty="0">
                <a:latin typeface="Times New Roman"/>
                <a:cs typeface="Times New Roman"/>
              </a:rPr>
              <a:t>These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equations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are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known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secular</a:t>
            </a:r>
            <a:r>
              <a:rPr sz="1800" b="1" i="1" spc="-15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equations</a:t>
            </a:r>
            <a:r>
              <a:rPr sz="1800" dirty="0">
                <a:latin typeface="Times New Roman"/>
                <a:cs typeface="Times New Roman"/>
              </a:rPr>
              <a:t>, in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which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weighting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coefficients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a</a:t>
            </a:r>
            <a:r>
              <a:rPr sz="1800" baseline="-20833" dirty="0">
                <a:latin typeface="Times New Roman"/>
                <a:cs typeface="Times New Roman"/>
              </a:rPr>
              <a:t>1</a:t>
            </a:r>
            <a:r>
              <a:rPr sz="1800" spc="217" baseline="-20833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a</a:t>
            </a:r>
            <a:r>
              <a:rPr sz="1800" baseline="-20833" dirty="0">
                <a:latin typeface="Times New Roman"/>
                <a:cs typeface="Times New Roman"/>
              </a:rPr>
              <a:t>2</a:t>
            </a:r>
            <a:r>
              <a:rPr sz="1800" spc="209" baseline="-20833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are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unknowns.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4658359" y="4335779"/>
            <a:ext cx="19050" cy="455295"/>
          </a:xfrm>
          <a:custGeom>
            <a:avLst/>
            <a:gdLst/>
            <a:ahLst/>
            <a:cxnLst/>
            <a:rect l="l" t="t" r="r" b="b"/>
            <a:pathLst>
              <a:path w="19050" h="455295">
                <a:moveTo>
                  <a:pt x="18668" y="0"/>
                </a:moveTo>
                <a:lnTo>
                  <a:pt x="0" y="0"/>
                </a:lnTo>
                <a:lnTo>
                  <a:pt x="0" y="454787"/>
                </a:lnTo>
                <a:lnTo>
                  <a:pt x="18668" y="454787"/>
                </a:lnTo>
                <a:lnTo>
                  <a:pt x="1866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174239" y="4335779"/>
            <a:ext cx="19050" cy="455295"/>
          </a:xfrm>
          <a:custGeom>
            <a:avLst/>
            <a:gdLst/>
            <a:ahLst/>
            <a:cxnLst/>
            <a:rect l="l" t="t" r="r" b="b"/>
            <a:pathLst>
              <a:path w="19050" h="455295">
                <a:moveTo>
                  <a:pt x="18668" y="0"/>
                </a:moveTo>
                <a:lnTo>
                  <a:pt x="0" y="0"/>
                </a:lnTo>
                <a:lnTo>
                  <a:pt x="0" y="454787"/>
                </a:lnTo>
                <a:lnTo>
                  <a:pt x="18668" y="454787"/>
                </a:lnTo>
                <a:lnTo>
                  <a:pt x="1866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2182114" y="4240148"/>
            <a:ext cx="1162685" cy="5727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" algn="ctr">
              <a:lnSpc>
                <a:spcPts val="2155"/>
              </a:lnSpc>
              <a:spcBef>
                <a:spcPts val="100"/>
              </a:spcBef>
            </a:pPr>
            <a:r>
              <a:rPr sz="1800" dirty="0">
                <a:latin typeface="Cambria Math"/>
                <a:cs typeface="Cambria Math"/>
              </a:rPr>
              <a:t>𝐻</a:t>
            </a:r>
            <a:r>
              <a:rPr sz="1950" baseline="-14957" dirty="0">
                <a:latin typeface="Cambria Math"/>
                <a:cs typeface="Cambria Math"/>
              </a:rPr>
              <a:t>11</a:t>
            </a:r>
            <a:r>
              <a:rPr sz="1950" spc="179" baseline="-14957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−</a:t>
            </a:r>
            <a:r>
              <a:rPr sz="1800" spc="-35" dirty="0">
                <a:latin typeface="Cambria Math"/>
                <a:cs typeface="Cambria Math"/>
              </a:rPr>
              <a:t> </a:t>
            </a:r>
            <a:r>
              <a:rPr sz="1800" spc="-50" dirty="0">
                <a:latin typeface="Cambria Math"/>
                <a:cs typeface="Cambria Math"/>
              </a:rPr>
              <a:t>𝐸</a:t>
            </a:r>
            <a:endParaRPr sz="1800">
              <a:latin typeface="Cambria Math"/>
              <a:cs typeface="Cambria Math"/>
            </a:endParaRPr>
          </a:p>
          <a:p>
            <a:pPr algn="ctr">
              <a:lnSpc>
                <a:spcPts val="2155"/>
              </a:lnSpc>
            </a:pPr>
            <a:r>
              <a:rPr sz="1800" dirty="0">
                <a:latin typeface="Cambria Math"/>
                <a:cs typeface="Cambria Math"/>
              </a:rPr>
              <a:t>𝐻</a:t>
            </a:r>
            <a:r>
              <a:rPr sz="1950" baseline="-17094" dirty="0">
                <a:latin typeface="Cambria Math"/>
                <a:cs typeface="Cambria Math"/>
              </a:rPr>
              <a:t>21</a:t>
            </a:r>
            <a:r>
              <a:rPr sz="1950" spc="232" baseline="-17094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−</a:t>
            </a:r>
            <a:r>
              <a:rPr sz="1800" spc="-35" dirty="0">
                <a:latin typeface="Cambria Math"/>
                <a:cs typeface="Cambria Math"/>
              </a:rPr>
              <a:t> </a:t>
            </a:r>
            <a:r>
              <a:rPr sz="1800" spc="-20" dirty="0">
                <a:latin typeface="Cambria Math"/>
                <a:cs typeface="Cambria Math"/>
              </a:rPr>
              <a:t>𝑆</a:t>
            </a:r>
            <a:r>
              <a:rPr sz="1950" spc="-30" baseline="-17094" dirty="0">
                <a:latin typeface="Cambria Math"/>
                <a:cs typeface="Cambria Math"/>
              </a:rPr>
              <a:t>21</a:t>
            </a:r>
            <a:r>
              <a:rPr sz="1800" spc="-20" dirty="0">
                <a:latin typeface="Cambria Math"/>
                <a:cs typeface="Cambria Math"/>
              </a:rPr>
              <a:t>𝐸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506723" y="4240148"/>
            <a:ext cx="1153795" cy="5727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155"/>
              </a:lnSpc>
              <a:spcBef>
                <a:spcPts val="100"/>
              </a:spcBef>
            </a:pPr>
            <a:r>
              <a:rPr sz="1800" dirty="0">
                <a:latin typeface="Cambria Math"/>
                <a:cs typeface="Cambria Math"/>
              </a:rPr>
              <a:t>𝐻</a:t>
            </a:r>
            <a:r>
              <a:rPr sz="1950" baseline="-14957" dirty="0">
                <a:latin typeface="Cambria Math"/>
                <a:cs typeface="Cambria Math"/>
              </a:rPr>
              <a:t>12</a:t>
            </a:r>
            <a:r>
              <a:rPr sz="1950" spc="179" baseline="-14957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−</a:t>
            </a:r>
            <a:r>
              <a:rPr sz="1800" spc="-35" dirty="0">
                <a:latin typeface="Cambria Math"/>
                <a:cs typeface="Cambria Math"/>
              </a:rPr>
              <a:t> </a:t>
            </a:r>
            <a:r>
              <a:rPr sz="1800" spc="-20" dirty="0">
                <a:latin typeface="Cambria Math"/>
                <a:cs typeface="Cambria Math"/>
              </a:rPr>
              <a:t>𝑆</a:t>
            </a:r>
            <a:r>
              <a:rPr sz="1950" spc="-30" baseline="-14957" dirty="0">
                <a:latin typeface="Cambria Math"/>
                <a:cs typeface="Cambria Math"/>
              </a:rPr>
              <a:t>12</a:t>
            </a:r>
            <a:r>
              <a:rPr sz="1800" spc="-20" dirty="0">
                <a:latin typeface="Cambria Math"/>
                <a:cs typeface="Cambria Math"/>
              </a:rPr>
              <a:t>𝐸</a:t>
            </a:r>
            <a:endParaRPr sz="1800">
              <a:latin typeface="Cambria Math"/>
              <a:cs typeface="Cambria Math"/>
            </a:endParaRPr>
          </a:p>
          <a:p>
            <a:pPr algn="ctr">
              <a:lnSpc>
                <a:spcPts val="2155"/>
              </a:lnSpc>
            </a:pPr>
            <a:r>
              <a:rPr sz="1800" dirty="0">
                <a:latin typeface="Cambria Math"/>
                <a:cs typeface="Cambria Math"/>
              </a:rPr>
              <a:t>𝐻</a:t>
            </a:r>
            <a:r>
              <a:rPr sz="1950" baseline="-17094" dirty="0">
                <a:latin typeface="Cambria Math"/>
                <a:cs typeface="Cambria Math"/>
              </a:rPr>
              <a:t>11</a:t>
            </a:r>
            <a:r>
              <a:rPr sz="1950" spc="179" baseline="-17094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−</a:t>
            </a:r>
            <a:r>
              <a:rPr sz="1800" spc="-40" dirty="0">
                <a:latin typeface="Cambria Math"/>
                <a:cs typeface="Cambria Math"/>
              </a:rPr>
              <a:t> </a:t>
            </a:r>
            <a:r>
              <a:rPr sz="1800" spc="-50" dirty="0">
                <a:latin typeface="Cambria Math"/>
                <a:cs typeface="Cambria Math"/>
              </a:rPr>
              <a:t>𝐸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746752" y="4387672"/>
            <a:ext cx="32639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= </a:t>
            </a:r>
            <a:r>
              <a:rPr sz="1800" spc="-50" dirty="0">
                <a:latin typeface="Times New Roman"/>
                <a:cs typeface="Times New Roman"/>
              </a:rPr>
              <a:t>0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32054" y="4832223"/>
            <a:ext cx="7734934" cy="774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96110" marR="43180" indent="-1845945">
              <a:lnSpc>
                <a:spcPct val="136500"/>
              </a:lnSpc>
              <a:spcBef>
                <a:spcPts val="100"/>
              </a:spcBef>
              <a:tabLst>
                <a:tab pos="5096510" algn="l"/>
              </a:tabLst>
            </a:pPr>
            <a:r>
              <a:rPr sz="1800" dirty="0">
                <a:latin typeface="Calibri"/>
                <a:cs typeface="Calibri"/>
              </a:rPr>
              <a:t>For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homonuclear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diatomic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molecule,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H</a:t>
            </a:r>
            <a:r>
              <a:rPr sz="1800" baseline="-20833" dirty="0">
                <a:latin typeface="Calibri"/>
                <a:cs typeface="Calibri"/>
              </a:rPr>
              <a:t>12</a:t>
            </a:r>
            <a:r>
              <a:rPr sz="1800" spc="179" baseline="-20833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=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H</a:t>
            </a:r>
            <a:r>
              <a:rPr sz="1800" baseline="-20833" dirty="0">
                <a:latin typeface="Calibri"/>
                <a:cs typeface="Calibri"/>
              </a:rPr>
              <a:t>21</a:t>
            </a:r>
            <a:r>
              <a:rPr sz="1800" dirty="0">
                <a:latin typeface="Calibri"/>
                <a:cs typeface="Calibri"/>
              </a:rPr>
              <a:t>,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H</a:t>
            </a:r>
            <a:r>
              <a:rPr sz="1800" baseline="-20833" dirty="0">
                <a:latin typeface="Calibri"/>
                <a:cs typeface="Calibri"/>
              </a:rPr>
              <a:t>11</a:t>
            </a:r>
            <a:r>
              <a:rPr sz="1800" spc="187" baseline="-20833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=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H</a:t>
            </a:r>
            <a:r>
              <a:rPr sz="1800" baseline="-20833" dirty="0">
                <a:latin typeface="Calibri"/>
                <a:cs typeface="Calibri"/>
              </a:rPr>
              <a:t>22</a:t>
            </a:r>
            <a:r>
              <a:rPr sz="1800" spc="187" baseline="-20833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</a:t>
            </a:r>
            <a:r>
              <a:rPr sz="1800" baseline="-20833" dirty="0">
                <a:latin typeface="Calibri"/>
                <a:cs typeface="Calibri"/>
              </a:rPr>
              <a:t>12</a:t>
            </a:r>
            <a:r>
              <a:rPr sz="1800" spc="165" baseline="-20833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=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</a:t>
            </a:r>
            <a:r>
              <a:rPr sz="1800" baseline="-20833" dirty="0">
                <a:latin typeface="Calibri"/>
                <a:cs typeface="Calibri"/>
              </a:rPr>
              <a:t>21</a:t>
            </a:r>
            <a:r>
              <a:rPr sz="1800" spc="172" baseline="-20833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=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S,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then </a:t>
            </a:r>
            <a:r>
              <a:rPr sz="1800" dirty="0">
                <a:latin typeface="Calibri"/>
                <a:cs typeface="Calibri"/>
              </a:rPr>
              <a:t>(H</a:t>
            </a:r>
            <a:r>
              <a:rPr sz="1800" baseline="-20833" dirty="0">
                <a:latin typeface="Calibri"/>
                <a:cs typeface="Calibri"/>
              </a:rPr>
              <a:t>11</a:t>
            </a:r>
            <a:r>
              <a:rPr sz="1800" spc="187" baseline="-20833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–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E)</a:t>
            </a:r>
            <a:r>
              <a:rPr sz="1800" baseline="25462" dirty="0">
                <a:latin typeface="Calibri"/>
                <a:cs typeface="Calibri"/>
              </a:rPr>
              <a:t>2</a:t>
            </a:r>
            <a:r>
              <a:rPr sz="1800" spc="225" baseline="25462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-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(H</a:t>
            </a:r>
            <a:r>
              <a:rPr sz="1800" baseline="-20833" dirty="0">
                <a:latin typeface="Calibri"/>
                <a:cs typeface="Calibri"/>
              </a:rPr>
              <a:t>12</a:t>
            </a:r>
            <a:r>
              <a:rPr sz="1800" spc="217" baseline="-20833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–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</a:t>
            </a:r>
            <a:r>
              <a:rPr sz="1800" spc="-1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E)</a:t>
            </a:r>
            <a:r>
              <a:rPr sz="1800" baseline="25462" dirty="0">
                <a:latin typeface="Calibri"/>
                <a:cs typeface="Calibri"/>
              </a:rPr>
              <a:t>2</a:t>
            </a:r>
            <a:r>
              <a:rPr sz="1800" spc="202" baseline="25462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=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50" dirty="0">
                <a:latin typeface="Calibri"/>
                <a:cs typeface="Calibri"/>
              </a:rPr>
              <a:t>0</a:t>
            </a:r>
            <a:r>
              <a:rPr sz="1800" dirty="0">
                <a:latin typeface="Calibri"/>
                <a:cs typeface="Calibri"/>
              </a:rPr>
              <a:t>	(H</a:t>
            </a:r>
            <a:r>
              <a:rPr sz="1800" baseline="-20833" dirty="0">
                <a:latin typeface="Calibri"/>
                <a:cs typeface="Calibri"/>
              </a:rPr>
              <a:t>11</a:t>
            </a:r>
            <a:r>
              <a:rPr sz="1800" spc="195" baseline="-20833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–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E)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=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±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(H</a:t>
            </a:r>
            <a:r>
              <a:rPr sz="1800" baseline="-20833" dirty="0">
                <a:latin typeface="Calibri"/>
                <a:cs typeface="Calibri"/>
              </a:rPr>
              <a:t>12</a:t>
            </a:r>
            <a:r>
              <a:rPr sz="1800" spc="217" baseline="-20833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–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</a:t>
            </a:r>
            <a:r>
              <a:rPr sz="1800" spc="-14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E)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19836" y="5795873"/>
            <a:ext cx="35128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From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which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we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find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two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values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for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50" dirty="0">
                <a:latin typeface="Calibri"/>
                <a:cs typeface="Calibri"/>
              </a:rPr>
              <a:t>-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280027" y="5901029"/>
            <a:ext cx="6051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mbria Math"/>
                <a:cs typeface="Cambria Math"/>
              </a:rPr>
              <a:t>𝐸</a:t>
            </a:r>
            <a:r>
              <a:rPr sz="1950" baseline="-14957" dirty="0">
                <a:latin typeface="Cambria Math"/>
                <a:cs typeface="Cambria Math"/>
              </a:rPr>
              <a:t>𝑏</a:t>
            </a:r>
            <a:r>
              <a:rPr sz="1950" spc="300" baseline="-14957" dirty="0">
                <a:latin typeface="Cambria Math"/>
                <a:cs typeface="Cambria Math"/>
              </a:rPr>
              <a:t>  </a:t>
            </a:r>
            <a:r>
              <a:rPr sz="1800" spc="-50" dirty="0">
                <a:latin typeface="Cambria Math"/>
                <a:cs typeface="Cambria Math"/>
              </a:rPr>
              <a:t>=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5012435" y="6067843"/>
            <a:ext cx="836930" cy="15240"/>
          </a:xfrm>
          <a:custGeom>
            <a:avLst/>
            <a:gdLst/>
            <a:ahLst/>
            <a:cxnLst/>
            <a:rect l="l" t="t" r="r" b="b"/>
            <a:pathLst>
              <a:path w="836929" h="15239">
                <a:moveTo>
                  <a:pt x="836676" y="0"/>
                </a:moveTo>
                <a:lnTo>
                  <a:pt x="0" y="0"/>
                </a:lnTo>
                <a:lnTo>
                  <a:pt x="0" y="15239"/>
                </a:lnTo>
                <a:lnTo>
                  <a:pt x="836676" y="15239"/>
                </a:lnTo>
                <a:lnTo>
                  <a:pt x="8366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5529707" y="5861405"/>
            <a:ext cx="35369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1950" spc="-37" baseline="10683" dirty="0">
                <a:latin typeface="Cambria Math"/>
                <a:cs typeface="Cambria Math"/>
              </a:rPr>
              <a:t>𝐻</a:t>
            </a:r>
            <a:r>
              <a:rPr sz="1050" spc="-25" dirty="0">
                <a:latin typeface="Cambria Math"/>
                <a:cs typeface="Cambria Math"/>
              </a:rPr>
              <a:t>12</a:t>
            </a:r>
            <a:endParaRPr sz="1050">
              <a:latin typeface="Cambria Math"/>
              <a:cs typeface="Cambria Math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262498" y="6076289"/>
            <a:ext cx="337820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-25" dirty="0">
                <a:latin typeface="Cambria Math"/>
                <a:cs typeface="Cambria Math"/>
              </a:rPr>
              <a:t>1+𝑆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844665" y="6009233"/>
            <a:ext cx="13017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40" dirty="0">
                <a:latin typeface="Cambria Math"/>
                <a:cs typeface="Cambria Math"/>
              </a:rPr>
              <a:t>𝑎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152515" y="5901029"/>
            <a:ext cx="11201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73405" algn="l"/>
                <a:tab pos="935990" algn="l"/>
              </a:tabLst>
            </a:pPr>
            <a:r>
              <a:rPr sz="1800" spc="-25" dirty="0">
                <a:latin typeface="Calibri"/>
                <a:cs typeface="Calibri"/>
              </a:rPr>
              <a:t>and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50" dirty="0">
                <a:latin typeface="Cambria Math"/>
                <a:cs typeface="Cambria Math"/>
              </a:rPr>
              <a:t>𝐸</a:t>
            </a:r>
            <a:r>
              <a:rPr sz="1800" dirty="0">
                <a:latin typeface="Cambria Math"/>
                <a:cs typeface="Cambria Math"/>
              </a:rPr>
              <a:t>	</a:t>
            </a:r>
            <a:r>
              <a:rPr sz="1800" spc="-50" dirty="0">
                <a:latin typeface="Cambria Math"/>
                <a:cs typeface="Cambria Math"/>
              </a:rPr>
              <a:t>=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962271" y="5827877"/>
            <a:ext cx="292290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20"/>
              </a:spcBef>
              <a:tabLst>
                <a:tab pos="2463165" algn="l"/>
              </a:tabLst>
            </a:pPr>
            <a:r>
              <a:rPr sz="1300" dirty="0">
                <a:latin typeface="Cambria Math"/>
                <a:cs typeface="Cambria Math"/>
              </a:rPr>
              <a:t>𝐻</a:t>
            </a:r>
            <a:r>
              <a:rPr sz="1575" baseline="-13227" dirty="0">
                <a:latin typeface="Cambria Math"/>
                <a:cs typeface="Cambria Math"/>
              </a:rPr>
              <a:t>11</a:t>
            </a:r>
            <a:r>
              <a:rPr sz="1575" spc="254" baseline="-13227" dirty="0">
                <a:latin typeface="Cambria Math"/>
                <a:cs typeface="Cambria Math"/>
              </a:rPr>
              <a:t> </a:t>
            </a:r>
            <a:r>
              <a:rPr sz="1300" spc="-50" dirty="0">
                <a:latin typeface="Cambria Math"/>
                <a:cs typeface="Cambria Math"/>
              </a:rPr>
              <a:t>+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20" dirty="0">
                <a:latin typeface="Cambria Math"/>
                <a:cs typeface="Cambria Math"/>
              </a:rPr>
              <a:t>𝐻</a:t>
            </a:r>
            <a:r>
              <a:rPr sz="1575" spc="-30" baseline="-13227" dirty="0">
                <a:latin typeface="Cambria Math"/>
                <a:cs typeface="Cambria Math"/>
              </a:rPr>
              <a:t>11</a:t>
            </a:r>
            <a:r>
              <a:rPr sz="1300" spc="-20" dirty="0">
                <a:latin typeface="Cambria Math"/>
                <a:cs typeface="Cambria Math"/>
              </a:rPr>
              <a:t>−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7424928" y="6067843"/>
            <a:ext cx="800100" cy="15240"/>
          </a:xfrm>
          <a:custGeom>
            <a:avLst/>
            <a:gdLst/>
            <a:ahLst/>
            <a:cxnLst/>
            <a:rect l="l" t="t" r="r" b="b"/>
            <a:pathLst>
              <a:path w="800100" h="15239">
                <a:moveTo>
                  <a:pt x="800100" y="0"/>
                </a:moveTo>
                <a:lnTo>
                  <a:pt x="0" y="0"/>
                </a:lnTo>
                <a:lnTo>
                  <a:pt x="0" y="15239"/>
                </a:lnTo>
                <a:lnTo>
                  <a:pt x="800100" y="15239"/>
                </a:lnTo>
                <a:lnTo>
                  <a:pt x="8001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7904353" y="5861405"/>
            <a:ext cx="356870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1950" spc="-37" baseline="10683" dirty="0">
                <a:latin typeface="Cambria Math"/>
                <a:cs typeface="Cambria Math"/>
              </a:rPr>
              <a:t>𝐻</a:t>
            </a:r>
            <a:r>
              <a:rPr sz="1050" spc="-25" dirty="0">
                <a:latin typeface="Cambria Math"/>
                <a:cs typeface="Cambria Math"/>
              </a:rPr>
              <a:t>12</a:t>
            </a:r>
            <a:endParaRPr sz="1050">
              <a:latin typeface="Cambria Math"/>
              <a:cs typeface="Cambria Math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7656956" y="6076289"/>
            <a:ext cx="337820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-25" dirty="0">
                <a:latin typeface="Cambria Math"/>
                <a:cs typeface="Cambria Math"/>
              </a:rPr>
              <a:t>1−𝑆</a:t>
            </a:r>
            <a:endParaRPr sz="13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50389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Molecular</a:t>
            </a:r>
            <a:r>
              <a:rPr spc="-125" dirty="0"/>
              <a:t> </a:t>
            </a:r>
            <a:r>
              <a:rPr spc="-25" dirty="0"/>
              <a:t>Orbital</a:t>
            </a:r>
            <a:r>
              <a:rPr spc="-120" dirty="0"/>
              <a:t> </a:t>
            </a:r>
            <a:r>
              <a:rPr spc="-10" dirty="0"/>
              <a:t>Theory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9369" y="609422"/>
            <a:ext cx="11635740" cy="5734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155"/>
              </a:lnSpc>
              <a:spcBef>
                <a:spcPts val="100"/>
              </a:spcBef>
              <a:tabLst>
                <a:tab pos="330835" algn="l"/>
                <a:tab pos="1917700" algn="l"/>
                <a:tab pos="3302000" algn="l"/>
                <a:tab pos="4266565" algn="l"/>
                <a:tab pos="6845300" algn="l"/>
                <a:tab pos="7843520" algn="l"/>
                <a:tab pos="10180320" algn="l"/>
              </a:tabLst>
            </a:pPr>
            <a:r>
              <a:rPr sz="1800" spc="-25" dirty="0">
                <a:latin typeface="Times New Roman"/>
                <a:cs typeface="Times New Roman"/>
              </a:rPr>
              <a:t>In</a:t>
            </a:r>
            <a:r>
              <a:rPr sz="1800" dirty="0">
                <a:latin typeface="Times New Roman"/>
                <a:cs typeface="Times New Roman"/>
              </a:rPr>
              <a:t>	addition</a:t>
            </a:r>
            <a:r>
              <a:rPr sz="1800" spc="4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35" dirty="0">
                <a:latin typeface="Times New Roman"/>
                <a:cs typeface="Times New Roman"/>
              </a:rPr>
              <a:t>  </a:t>
            </a:r>
            <a:r>
              <a:rPr sz="1800" spc="-25" dirty="0">
                <a:latin typeface="Times New Roman"/>
                <a:cs typeface="Times New Roman"/>
              </a:rPr>
              <a:t>the</a:t>
            </a:r>
            <a:r>
              <a:rPr sz="1800" dirty="0">
                <a:latin typeface="Times New Roman"/>
                <a:cs typeface="Times New Roman"/>
              </a:rPr>
              <a:t>	integrals</a:t>
            </a:r>
            <a:r>
              <a:rPr sz="1800" spc="40" dirty="0">
                <a:latin typeface="Times New Roman"/>
                <a:cs typeface="Times New Roman"/>
              </a:rPr>
              <a:t>  </a:t>
            </a:r>
            <a:r>
              <a:rPr sz="1800" spc="-20" dirty="0">
                <a:latin typeface="Times New Roman"/>
                <a:cs typeface="Times New Roman"/>
              </a:rPr>
              <a:t>that</a:t>
            </a:r>
            <a:r>
              <a:rPr sz="1800" dirty="0">
                <a:latin typeface="Times New Roman"/>
                <a:cs typeface="Times New Roman"/>
              </a:rPr>
              <a:t>	</a:t>
            </a:r>
            <a:r>
              <a:rPr sz="1800" spc="-10" dirty="0">
                <a:latin typeface="Times New Roman"/>
                <a:cs typeface="Times New Roman"/>
              </a:rPr>
              <a:t>represent</a:t>
            </a:r>
            <a:r>
              <a:rPr sz="1800" dirty="0">
                <a:latin typeface="Times New Roman"/>
                <a:cs typeface="Times New Roman"/>
              </a:rPr>
              <a:t>	energies,</a:t>
            </a:r>
            <a:r>
              <a:rPr sz="1800" spc="2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another</a:t>
            </a:r>
            <a:r>
              <a:rPr sz="1800" spc="35" dirty="0">
                <a:latin typeface="Times New Roman"/>
                <a:cs typeface="Times New Roman"/>
              </a:rPr>
              <a:t>  </a:t>
            </a:r>
            <a:r>
              <a:rPr sz="1800" spc="-10" dirty="0">
                <a:latin typeface="Times New Roman"/>
                <a:cs typeface="Times New Roman"/>
              </a:rPr>
              <a:t>integral</a:t>
            </a:r>
            <a:r>
              <a:rPr sz="1800" dirty="0">
                <a:latin typeface="Times New Roman"/>
                <a:cs typeface="Times New Roman"/>
              </a:rPr>
              <a:t>	called</a:t>
            </a:r>
            <a:r>
              <a:rPr sz="1800" spc="40" dirty="0">
                <a:latin typeface="Times New Roman"/>
                <a:cs typeface="Times New Roman"/>
              </a:rPr>
              <a:t>  </a:t>
            </a:r>
            <a:r>
              <a:rPr sz="1800" spc="-25" dirty="0">
                <a:latin typeface="Calibri"/>
                <a:cs typeface="Calibri"/>
              </a:rPr>
              <a:t>as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b="1" i="1" dirty="0">
                <a:latin typeface="Calibri"/>
                <a:cs typeface="Calibri"/>
              </a:rPr>
              <a:t>overlap</a:t>
            </a:r>
            <a:r>
              <a:rPr sz="1800" b="1" i="1" spc="50" dirty="0">
                <a:latin typeface="Calibri"/>
                <a:cs typeface="Calibri"/>
              </a:rPr>
              <a:t>  </a:t>
            </a:r>
            <a:r>
              <a:rPr sz="1800" b="1" i="1" dirty="0">
                <a:latin typeface="Calibri"/>
                <a:cs typeface="Calibri"/>
              </a:rPr>
              <a:t>integrals</a:t>
            </a:r>
            <a:r>
              <a:rPr sz="1800" dirty="0">
                <a:latin typeface="Calibri"/>
                <a:cs typeface="Calibri"/>
              </a:rPr>
              <a:t>,</a:t>
            </a:r>
            <a:r>
              <a:rPr sz="1800" spc="50" dirty="0">
                <a:latin typeface="Calibri"/>
                <a:cs typeface="Calibri"/>
              </a:rPr>
              <a:t>  </a:t>
            </a:r>
            <a:r>
              <a:rPr sz="1800" spc="-25" dirty="0">
                <a:latin typeface="Calibri"/>
                <a:cs typeface="Calibri"/>
              </a:rPr>
              <a:t>and</a:t>
            </a:r>
            <a:r>
              <a:rPr sz="1800" dirty="0">
                <a:latin typeface="Calibri"/>
                <a:cs typeface="Calibri"/>
              </a:rPr>
              <a:t>	they</a:t>
            </a:r>
            <a:r>
              <a:rPr sz="1800" spc="75" dirty="0">
                <a:latin typeface="Calibri"/>
                <a:cs typeface="Calibri"/>
              </a:rPr>
              <a:t>  </a:t>
            </a:r>
            <a:r>
              <a:rPr sz="1800" spc="-10" dirty="0">
                <a:latin typeface="Calibri"/>
                <a:cs typeface="Calibri"/>
              </a:rPr>
              <a:t>represent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ts val="2155"/>
              </a:lnSpc>
            </a:pPr>
            <a:r>
              <a:rPr sz="1800" spc="-10" dirty="0">
                <a:latin typeface="Calibri"/>
                <a:cs typeface="Calibri"/>
              </a:rPr>
              <a:t>effectiveness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with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which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orbitals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overlap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region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space.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30450" y="1172972"/>
            <a:ext cx="376555" cy="850265"/>
          </a:xfrm>
          <a:prstGeom prst="rect">
            <a:avLst/>
          </a:prstGeom>
        </p:spPr>
        <p:txBody>
          <a:bodyPr vert="horz" wrap="square" lIns="0" tIns="15049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85"/>
              </a:spcBef>
            </a:pPr>
            <a:r>
              <a:rPr sz="2700" spc="-37" baseline="10802" dirty="0">
                <a:latin typeface="Cambria Math"/>
                <a:cs typeface="Cambria Math"/>
              </a:rPr>
              <a:t>𝑆</a:t>
            </a:r>
            <a:r>
              <a:rPr sz="1300" spc="-25" dirty="0">
                <a:latin typeface="Cambria Math"/>
                <a:cs typeface="Cambria Math"/>
              </a:rPr>
              <a:t>11</a:t>
            </a:r>
            <a:endParaRPr sz="1300">
              <a:latin typeface="Cambria Math"/>
              <a:cs typeface="Cambria Math"/>
            </a:endParaRPr>
          </a:p>
          <a:p>
            <a:pPr marL="38100">
              <a:lnSpc>
                <a:spcPct val="100000"/>
              </a:lnSpc>
              <a:spcBef>
                <a:spcPts val="1090"/>
              </a:spcBef>
            </a:pPr>
            <a:r>
              <a:rPr sz="2700" spc="-37" baseline="10802" dirty="0">
                <a:latin typeface="Cambria Math"/>
                <a:cs typeface="Cambria Math"/>
              </a:rPr>
              <a:t>𝑆</a:t>
            </a:r>
            <a:r>
              <a:rPr sz="1300" spc="-25" dirty="0">
                <a:latin typeface="Cambria Math"/>
                <a:cs typeface="Cambria Math"/>
              </a:rPr>
              <a:t>12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39898" y="1137919"/>
            <a:ext cx="1445895" cy="850265"/>
          </a:xfrm>
          <a:prstGeom prst="rect">
            <a:avLst/>
          </a:prstGeom>
        </p:spPr>
        <p:txBody>
          <a:bodyPr vert="horz" wrap="square" lIns="0" tIns="15049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185"/>
              </a:spcBef>
              <a:tabLst>
                <a:tab pos="387350" algn="l"/>
              </a:tabLst>
            </a:pPr>
            <a:r>
              <a:rPr sz="2700" spc="-75" baseline="3086" dirty="0">
                <a:latin typeface="Cambria Math"/>
                <a:cs typeface="Cambria Math"/>
              </a:rPr>
              <a:t>=</a:t>
            </a:r>
            <a:r>
              <a:rPr sz="2700" baseline="3086" dirty="0">
                <a:latin typeface="Cambria Math"/>
                <a:cs typeface="Cambria Math"/>
              </a:rPr>
              <a:t>	</a:t>
            </a:r>
            <a:r>
              <a:rPr sz="1800" dirty="0">
                <a:latin typeface="Cambria Math"/>
                <a:cs typeface="Cambria Math"/>
              </a:rPr>
              <a:t>∫</a:t>
            </a:r>
            <a:r>
              <a:rPr sz="1800" spc="-75" dirty="0">
                <a:latin typeface="Cambria Math"/>
                <a:cs typeface="Cambria Math"/>
              </a:rPr>
              <a:t> </a:t>
            </a:r>
            <a:r>
              <a:rPr sz="2400" baseline="3472" dirty="0">
                <a:latin typeface="Cambria Math"/>
                <a:cs typeface="Cambria Math"/>
              </a:rPr>
              <a:t>∅</a:t>
            </a:r>
            <a:r>
              <a:rPr sz="1725" baseline="-14492" dirty="0">
                <a:latin typeface="Cambria Math"/>
                <a:cs typeface="Cambria Math"/>
              </a:rPr>
              <a:t>1</a:t>
            </a:r>
            <a:r>
              <a:rPr sz="1950" baseline="34188" dirty="0">
                <a:latin typeface="Cambria Math"/>
                <a:cs typeface="Cambria Math"/>
              </a:rPr>
              <a:t>∗</a:t>
            </a:r>
            <a:r>
              <a:rPr sz="1950" spc="330" baseline="34188" dirty="0">
                <a:latin typeface="Cambria Math"/>
                <a:cs typeface="Cambria Math"/>
              </a:rPr>
              <a:t> </a:t>
            </a:r>
            <a:r>
              <a:rPr sz="2400" spc="-30" baseline="3472" dirty="0">
                <a:latin typeface="Cambria Math"/>
                <a:cs typeface="Cambria Math"/>
              </a:rPr>
              <a:t>∅</a:t>
            </a:r>
            <a:r>
              <a:rPr sz="1725" spc="-30" baseline="-14492" dirty="0">
                <a:latin typeface="Cambria Math"/>
                <a:cs typeface="Cambria Math"/>
              </a:rPr>
              <a:t>1</a:t>
            </a:r>
            <a:r>
              <a:rPr sz="2700" spc="-30" baseline="3086" dirty="0">
                <a:latin typeface="Cambria Math"/>
                <a:cs typeface="Cambria Math"/>
              </a:rPr>
              <a:t>𝑑𝑟</a:t>
            </a:r>
            <a:endParaRPr sz="2700" baseline="3086">
              <a:latin typeface="Cambria Math"/>
              <a:cs typeface="Cambria Math"/>
            </a:endParaRPr>
          </a:p>
          <a:p>
            <a:pPr marL="50800">
              <a:lnSpc>
                <a:spcPct val="100000"/>
              </a:lnSpc>
              <a:spcBef>
                <a:spcPts val="1090"/>
              </a:spcBef>
              <a:tabLst>
                <a:tab pos="387350" algn="l"/>
              </a:tabLst>
            </a:pPr>
            <a:r>
              <a:rPr sz="2700" spc="-75" baseline="3086" dirty="0">
                <a:latin typeface="Cambria Math"/>
                <a:cs typeface="Cambria Math"/>
              </a:rPr>
              <a:t>=</a:t>
            </a:r>
            <a:r>
              <a:rPr sz="2700" baseline="3086" dirty="0">
                <a:latin typeface="Cambria Math"/>
                <a:cs typeface="Cambria Math"/>
              </a:rPr>
              <a:t>	</a:t>
            </a:r>
            <a:r>
              <a:rPr sz="1800" dirty="0">
                <a:latin typeface="Cambria Math"/>
                <a:cs typeface="Cambria Math"/>
              </a:rPr>
              <a:t>∫</a:t>
            </a:r>
            <a:r>
              <a:rPr sz="1800" spc="-75" dirty="0">
                <a:latin typeface="Cambria Math"/>
                <a:cs typeface="Cambria Math"/>
              </a:rPr>
              <a:t> </a:t>
            </a:r>
            <a:r>
              <a:rPr sz="2400" baseline="3472" dirty="0">
                <a:latin typeface="Cambria Math"/>
                <a:cs typeface="Cambria Math"/>
              </a:rPr>
              <a:t>∅</a:t>
            </a:r>
            <a:r>
              <a:rPr sz="1725" baseline="-14492" dirty="0">
                <a:latin typeface="Cambria Math"/>
                <a:cs typeface="Cambria Math"/>
              </a:rPr>
              <a:t>1</a:t>
            </a:r>
            <a:r>
              <a:rPr sz="1950" baseline="34188" dirty="0">
                <a:latin typeface="Cambria Math"/>
                <a:cs typeface="Cambria Math"/>
              </a:rPr>
              <a:t>∗</a:t>
            </a:r>
            <a:r>
              <a:rPr sz="1950" spc="330" baseline="34188" dirty="0">
                <a:latin typeface="Cambria Math"/>
                <a:cs typeface="Cambria Math"/>
              </a:rPr>
              <a:t> </a:t>
            </a:r>
            <a:r>
              <a:rPr sz="2400" spc="-30" baseline="3472" dirty="0">
                <a:latin typeface="Cambria Math"/>
                <a:cs typeface="Cambria Math"/>
              </a:rPr>
              <a:t>∅</a:t>
            </a:r>
            <a:r>
              <a:rPr sz="1725" spc="-30" baseline="-14492" dirty="0">
                <a:latin typeface="Cambria Math"/>
                <a:cs typeface="Cambria Math"/>
              </a:rPr>
              <a:t>2</a:t>
            </a:r>
            <a:r>
              <a:rPr sz="2700" spc="-30" baseline="3086" dirty="0">
                <a:latin typeface="Cambria Math"/>
                <a:cs typeface="Cambria Math"/>
              </a:rPr>
              <a:t>𝑑𝑟</a:t>
            </a:r>
            <a:endParaRPr sz="2700" baseline="3086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29285" y="2321178"/>
            <a:ext cx="11547475" cy="568325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 marR="5080">
              <a:lnSpc>
                <a:spcPts val="2110"/>
              </a:lnSpc>
              <a:spcBef>
                <a:spcPts val="210"/>
              </a:spcBef>
            </a:pPr>
            <a:r>
              <a:rPr sz="1800" dirty="0">
                <a:latin typeface="Times New Roman"/>
                <a:cs typeface="Times New Roman"/>
              </a:rPr>
              <a:t>If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subscripts</a:t>
            </a:r>
            <a:r>
              <a:rPr sz="1800" b="1" spc="9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are</a:t>
            </a:r>
            <a:r>
              <a:rPr sz="1800" b="1" spc="8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identical</a:t>
            </a:r>
            <a:r>
              <a:rPr sz="1800" dirty="0">
                <a:latin typeface="Times New Roman"/>
                <a:cs typeface="Times New Roman"/>
              </a:rPr>
              <a:t>,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orbitals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same</a:t>
            </a:r>
            <a:r>
              <a:rPr sz="1800" b="1" spc="9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atom</a:t>
            </a:r>
            <a:r>
              <a:rPr sz="1800" b="1" spc="8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are</a:t>
            </a:r>
            <a:r>
              <a:rPr sz="1800" b="1" spc="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indicated</a:t>
            </a:r>
            <a:r>
              <a:rPr sz="1800" dirty="0">
                <a:latin typeface="Times New Roman"/>
                <a:cs typeface="Times New Roman"/>
              </a:rPr>
              <a:t>,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if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atomic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wave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functions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are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normalized,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value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such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integral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1.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330450" y="3080384"/>
            <a:ext cx="376555" cy="7766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700" spc="-37" baseline="10802" dirty="0">
                <a:latin typeface="Cambria Math"/>
                <a:cs typeface="Cambria Math"/>
              </a:rPr>
              <a:t>𝑆</a:t>
            </a:r>
            <a:r>
              <a:rPr sz="1300" spc="-25" dirty="0">
                <a:latin typeface="Cambria Math"/>
                <a:cs typeface="Cambria Math"/>
              </a:rPr>
              <a:t>11</a:t>
            </a:r>
            <a:endParaRPr sz="1300">
              <a:latin typeface="Cambria Math"/>
              <a:cs typeface="Cambria Math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300">
              <a:latin typeface="Cambria Math"/>
              <a:cs typeface="Cambria Math"/>
            </a:endParaRPr>
          </a:p>
          <a:p>
            <a:pPr marL="38100">
              <a:lnSpc>
                <a:spcPct val="100000"/>
              </a:lnSpc>
            </a:pPr>
            <a:r>
              <a:rPr sz="2700" spc="-37" baseline="10802" dirty="0">
                <a:latin typeface="Cambria Math"/>
                <a:cs typeface="Cambria Math"/>
              </a:rPr>
              <a:t>𝑆</a:t>
            </a:r>
            <a:r>
              <a:rPr sz="1300" spc="-25" dirty="0">
                <a:latin typeface="Cambria Math"/>
                <a:cs typeface="Cambria Math"/>
              </a:rPr>
              <a:t>12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777998" y="3033140"/>
            <a:ext cx="1962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latin typeface="Cambria Math"/>
                <a:cs typeface="Cambria Math"/>
              </a:rPr>
              <a:t>=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089782" y="3045333"/>
            <a:ext cx="1070610" cy="7766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mbria Math"/>
                <a:cs typeface="Cambria Math"/>
              </a:rPr>
              <a:t>∫</a:t>
            </a:r>
            <a:r>
              <a:rPr sz="1800" spc="-75" dirty="0">
                <a:latin typeface="Cambria Math"/>
                <a:cs typeface="Cambria Math"/>
              </a:rPr>
              <a:t> </a:t>
            </a:r>
            <a:r>
              <a:rPr sz="2400" baseline="3472" dirty="0">
                <a:latin typeface="Cambria Math"/>
                <a:cs typeface="Cambria Math"/>
              </a:rPr>
              <a:t>∅</a:t>
            </a:r>
            <a:r>
              <a:rPr sz="1725" baseline="-14492" dirty="0">
                <a:latin typeface="Cambria Math"/>
                <a:cs typeface="Cambria Math"/>
              </a:rPr>
              <a:t>1</a:t>
            </a:r>
            <a:r>
              <a:rPr sz="1950" baseline="34188" dirty="0">
                <a:latin typeface="Cambria Math"/>
                <a:cs typeface="Cambria Math"/>
              </a:rPr>
              <a:t>∗</a:t>
            </a:r>
            <a:r>
              <a:rPr sz="1950" spc="330" baseline="34188" dirty="0">
                <a:latin typeface="Cambria Math"/>
                <a:cs typeface="Cambria Math"/>
              </a:rPr>
              <a:t> </a:t>
            </a:r>
            <a:r>
              <a:rPr sz="2400" spc="-30" baseline="3472" dirty="0">
                <a:latin typeface="Cambria Math"/>
                <a:cs typeface="Cambria Math"/>
              </a:rPr>
              <a:t>∅</a:t>
            </a:r>
            <a:r>
              <a:rPr sz="1725" spc="-30" baseline="-14492" dirty="0">
                <a:latin typeface="Cambria Math"/>
                <a:cs typeface="Cambria Math"/>
              </a:rPr>
              <a:t>1</a:t>
            </a:r>
            <a:r>
              <a:rPr sz="2700" spc="-30" baseline="3086" dirty="0">
                <a:latin typeface="Cambria Math"/>
                <a:cs typeface="Cambria Math"/>
              </a:rPr>
              <a:t>𝑑𝑟</a:t>
            </a:r>
            <a:endParaRPr sz="2700" baseline="3086">
              <a:latin typeface="Cambria Math"/>
              <a:cs typeface="Cambria Math"/>
            </a:endParaRPr>
          </a:p>
          <a:p>
            <a:pPr marL="38100">
              <a:lnSpc>
                <a:spcPct val="100000"/>
              </a:lnSpc>
              <a:spcBef>
                <a:spcPts val="1590"/>
              </a:spcBef>
            </a:pPr>
            <a:r>
              <a:rPr sz="1800" dirty="0">
                <a:latin typeface="Cambria Math"/>
                <a:cs typeface="Cambria Math"/>
              </a:rPr>
              <a:t>∫</a:t>
            </a:r>
            <a:r>
              <a:rPr sz="1800" spc="-75" dirty="0">
                <a:latin typeface="Cambria Math"/>
                <a:cs typeface="Cambria Math"/>
              </a:rPr>
              <a:t> </a:t>
            </a:r>
            <a:r>
              <a:rPr sz="2400" baseline="3472" dirty="0">
                <a:latin typeface="Cambria Math"/>
                <a:cs typeface="Cambria Math"/>
              </a:rPr>
              <a:t>∅</a:t>
            </a:r>
            <a:r>
              <a:rPr sz="1725" baseline="-14492" dirty="0">
                <a:latin typeface="Cambria Math"/>
                <a:cs typeface="Cambria Math"/>
              </a:rPr>
              <a:t>1</a:t>
            </a:r>
            <a:r>
              <a:rPr sz="1950" baseline="34188" dirty="0">
                <a:latin typeface="Cambria Math"/>
                <a:cs typeface="Cambria Math"/>
              </a:rPr>
              <a:t>∗</a:t>
            </a:r>
            <a:r>
              <a:rPr sz="1950" spc="330" baseline="34188" dirty="0">
                <a:latin typeface="Cambria Math"/>
                <a:cs typeface="Cambria Math"/>
              </a:rPr>
              <a:t> </a:t>
            </a:r>
            <a:r>
              <a:rPr sz="2400" spc="-30" baseline="3472" dirty="0">
                <a:latin typeface="Cambria Math"/>
                <a:cs typeface="Cambria Math"/>
              </a:rPr>
              <a:t>∅</a:t>
            </a:r>
            <a:r>
              <a:rPr sz="1725" spc="-30" baseline="-14492" dirty="0">
                <a:latin typeface="Cambria Math"/>
                <a:cs typeface="Cambria Math"/>
              </a:rPr>
              <a:t>2</a:t>
            </a:r>
            <a:r>
              <a:rPr sz="2700" spc="-30" baseline="3086" dirty="0">
                <a:latin typeface="Cambria Math"/>
                <a:cs typeface="Cambria Math"/>
              </a:rPr>
              <a:t>𝑑𝑟</a:t>
            </a:r>
            <a:endParaRPr sz="2700" baseline="3086">
              <a:latin typeface="Cambria Math"/>
              <a:cs typeface="Cambria Math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233798" y="3033140"/>
            <a:ext cx="5476240" cy="7766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5107940" algn="l"/>
              </a:tabLst>
            </a:pPr>
            <a:r>
              <a:rPr sz="1800" dirty="0">
                <a:latin typeface="Cambria Math"/>
                <a:cs typeface="Cambria Math"/>
              </a:rPr>
              <a:t>=</a:t>
            </a:r>
            <a:r>
              <a:rPr sz="1800" spc="50" dirty="0">
                <a:latin typeface="Cambria Math"/>
                <a:cs typeface="Cambria Math"/>
              </a:rPr>
              <a:t>  </a:t>
            </a:r>
            <a:r>
              <a:rPr sz="1800" spc="-25" dirty="0">
                <a:latin typeface="Cambria Math"/>
                <a:cs typeface="Cambria Math"/>
              </a:rPr>
              <a:t>𝑆</a:t>
            </a:r>
            <a:r>
              <a:rPr sz="1950" spc="-37" baseline="-14957" dirty="0">
                <a:latin typeface="Cambria Math"/>
                <a:cs typeface="Cambria Math"/>
              </a:rPr>
              <a:t>22</a:t>
            </a:r>
            <a:r>
              <a:rPr sz="1950" baseline="-14957" dirty="0">
                <a:latin typeface="Cambria Math"/>
                <a:cs typeface="Cambria Math"/>
              </a:rPr>
              <a:t>	</a:t>
            </a:r>
            <a:r>
              <a:rPr sz="1800" spc="-25" dirty="0">
                <a:latin typeface="Times New Roman"/>
                <a:cs typeface="Times New Roman"/>
              </a:rPr>
              <a:t>and</a:t>
            </a:r>
            <a:endParaRPr sz="1800">
              <a:latin typeface="Times New Roman"/>
              <a:cs typeface="Times New Roman"/>
            </a:endParaRPr>
          </a:p>
          <a:p>
            <a:pPr marL="56515">
              <a:lnSpc>
                <a:spcPct val="100000"/>
              </a:lnSpc>
              <a:spcBef>
                <a:spcPts val="1590"/>
              </a:spcBef>
            </a:pPr>
            <a:r>
              <a:rPr sz="1800" dirty="0">
                <a:latin typeface="Cambria Math"/>
                <a:cs typeface="Cambria Math"/>
              </a:rPr>
              <a:t>=</a:t>
            </a:r>
            <a:r>
              <a:rPr sz="1800" spc="490" dirty="0">
                <a:latin typeface="Cambria Math"/>
                <a:cs typeface="Cambria Math"/>
              </a:rPr>
              <a:t> </a:t>
            </a:r>
            <a:r>
              <a:rPr sz="1800" spc="-25" dirty="0">
                <a:latin typeface="Cambria Math"/>
                <a:cs typeface="Cambria Math"/>
              </a:rPr>
              <a:t>𝑆</a:t>
            </a:r>
            <a:r>
              <a:rPr sz="1950" spc="-37" baseline="-14957" dirty="0">
                <a:latin typeface="Cambria Math"/>
                <a:cs typeface="Cambria Math"/>
              </a:rPr>
              <a:t>21</a:t>
            </a:r>
            <a:endParaRPr sz="1950" baseline="-14957">
              <a:latin typeface="Cambria Math"/>
              <a:cs typeface="Cambria Math"/>
            </a:endParaRPr>
          </a:p>
        </p:txBody>
      </p:sp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4967604" y="3052605"/>
          <a:ext cx="1979929" cy="777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0195"/>
                <a:gridCol w="1136015"/>
                <a:gridCol w="312419"/>
                <a:gridCol w="241300"/>
              </a:tblGrid>
              <a:tr h="388620">
                <a:tc>
                  <a:txBody>
                    <a:bodyPr/>
                    <a:lstStyle/>
                    <a:p>
                      <a:pPr marR="47625" algn="ctr">
                        <a:lnSpc>
                          <a:spcPts val="2105"/>
                        </a:lnSpc>
                      </a:pPr>
                      <a:r>
                        <a:rPr sz="1800" spc="-50" dirty="0">
                          <a:latin typeface="Cambria Math"/>
                          <a:cs typeface="Cambria Math"/>
                        </a:rPr>
                        <a:t>=</a:t>
                      </a:r>
                      <a:endParaRPr sz="1800">
                        <a:latin typeface="Cambria Math"/>
                        <a:cs typeface="Cambria Math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68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800" dirty="0">
                          <a:latin typeface="Cambria Math"/>
                          <a:cs typeface="Cambria Math"/>
                        </a:rPr>
                        <a:t>∫</a:t>
                      </a:r>
                      <a:r>
                        <a:rPr sz="1800" spc="-50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2400" baseline="3472" dirty="0">
                          <a:latin typeface="Cambria Math"/>
                          <a:cs typeface="Cambria Math"/>
                        </a:rPr>
                        <a:t>∅</a:t>
                      </a:r>
                      <a:r>
                        <a:rPr sz="1725" baseline="-14492" dirty="0">
                          <a:latin typeface="Cambria Math"/>
                          <a:cs typeface="Cambria Math"/>
                        </a:rPr>
                        <a:t>2</a:t>
                      </a:r>
                      <a:r>
                        <a:rPr sz="1950" baseline="34188" dirty="0">
                          <a:latin typeface="Cambria Math"/>
                          <a:cs typeface="Cambria Math"/>
                        </a:rPr>
                        <a:t>∗</a:t>
                      </a:r>
                      <a:r>
                        <a:rPr sz="1950" spc="359" baseline="34188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2400" spc="-30" baseline="3472" dirty="0">
                          <a:latin typeface="Cambria Math"/>
                          <a:cs typeface="Cambria Math"/>
                        </a:rPr>
                        <a:t>∅</a:t>
                      </a:r>
                      <a:r>
                        <a:rPr sz="1725" spc="-30" baseline="-14492" dirty="0">
                          <a:latin typeface="Cambria Math"/>
                          <a:cs typeface="Cambria Math"/>
                        </a:rPr>
                        <a:t>2</a:t>
                      </a:r>
                      <a:r>
                        <a:rPr sz="2700" spc="-30" baseline="3086" dirty="0">
                          <a:latin typeface="Cambria Math"/>
                          <a:cs typeface="Cambria Math"/>
                        </a:rPr>
                        <a:t>𝑑𝑟</a:t>
                      </a:r>
                      <a:endParaRPr sz="2700" baseline="3086">
                        <a:latin typeface="Cambria Math"/>
                        <a:cs typeface="Cambria Math"/>
                      </a:endParaRPr>
                    </a:p>
                  </a:txBody>
                  <a:tcPr marL="0" marR="0" marT="5080" marB="0"/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ts val="2105"/>
                        </a:lnSpc>
                      </a:pPr>
                      <a:r>
                        <a:rPr sz="1800" spc="-50" dirty="0">
                          <a:latin typeface="Cambria Math"/>
                          <a:cs typeface="Cambria Math"/>
                        </a:rPr>
                        <a:t>=</a:t>
                      </a:r>
                      <a:endParaRPr sz="1800">
                        <a:latin typeface="Cambria Math"/>
                        <a:cs typeface="Cambria Math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550">
                        <a:lnSpc>
                          <a:spcPts val="2105"/>
                        </a:lnSpc>
                      </a:pPr>
                      <a:r>
                        <a:rPr sz="1800" spc="-50" dirty="0">
                          <a:latin typeface="Cambria Math"/>
                          <a:cs typeface="Cambria Math"/>
                        </a:rPr>
                        <a:t>1</a:t>
                      </a:r>
                      <a:endParaRPr sz="1800">
                        <a:latin typeface="Cambria Math"/>
                        <a:cs typeface="Cambria Math"/>
                      </a:endParaRPr>
                    </a:p>
                  </a:txBody>
                  <a:tcPr marL="0" marR="0" marT="0" marB="0"/>
                </a:tc>
              </a:tr>
              <a:tr h="388620">
                <a:tc>
                  <a:txBody>
                    <a:bodyPr/>
                    <a:lstStyle/>
                    <a:p>
                      <a:pPr marR="38735"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800" spc="-50" dirty="0">
                          <a:latin typeface="Cambria Math"/>
                          <a:cs typeface="Cambria Math"/>
                        </a:rPr>
                        <a:t>=</a:t>
                      </a:r>
                      <a:endParaRPr sz="1800">
                        <a:latin typeface="Cambria Math"/>
                        <a:cs typeface="Cambria Math"/>
                      </a:endParaRPr>
                    </a:p>
                  </a:txBody>
                  <a:tcPr marL="0" marR="0" marT="80010" marB="0"/>
                </a:tc>
                <a:tc>
                  <a:txBody>
                    <a:bodyPr/>
                    <a:lstStyle/>
                    <a:p>
                      <a:pPr marL="24130" algn="ctr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sz="1800" dirty="0">
                          <a:latin typeface="Cambria Math"/>
                          <a:cs typeface="Cambria Math"/>
                        </a:rPr>
                        <a:t>∫</a:t>
                      </a:r>
                      <a:r>
                        <a:rPr sz="1800" spc="-55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2400" baseline="3472" dirty="0">
                          <a:latin typeface="Cambria Math"/>
                          <a:cs typeface="Cambria Math"/>
                        </a:rPr>
                        <a:t>∅</a:t>
                      </a:r>
                      <a:r>
                        <a:rPr sz="1725" baseline="-14492" dirty="0">
                          <a:latin typeface="Cambria Math"/>
                          <a:cs typeface="Cambria Math"/>
                        </a:rPr>
                        <a:t>2</a:t>
                      </a:r>
                      <a:r>
                        <a:rPr sz="1950" baseline="34188" dirty="0">
                          <a:latin typeface="Cambria Math"/>
                          <a:cs typeface="Cambria Math"/>
                        </a:rPr>
                        <a:t>∗</a:t>
                      </a:r>
                      <a:r>
                        <a:rPr sz="1950" spc="390" baseline="34188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2400" spc="-30" baseline="3472" dirty="0">
                          <a:latin typeface="Cambria Math"/>
                          <a:cs typeface="Cambria Math"/>
                        </a:rPr>
                        <a:t>∅</a:t>
                      </a:r>
                      <a:r>
                        <a:rPr sz="1725" spc="-30" baseline="-14492" dirty="0">
                          <a:latin typeface="Cambria Math"/>
                          <a:cs typeface="Cambria Math"/>
                        </a:rPr>
                        <a:t>1</a:t>
                      </a:r>
                      <a:r>
                        <a:rPr sz="2700" spc="-30" baseline="3086" dirty="0">
                          <a:latin typeface="Cambria Math"/>
                          <a:cs typeface="Cambria Math"/>
                        </a:rPr>
                        <a:t>𝑑𝑟</a:t>
                      </a:r>
                      <a:endParaRPr sz="2700" baseline="3086">
                        <a:latin typeface="Cambria Math"/>
                        <a:cs typeface="Cambria Math"/>
                      </a:endParaRPr>
                    </a:p>
                  </a:txBody>
                  <a:tcPr marL="0" marR="0" marT="9271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12" name="object 12"/>
          <p:cNvSpPr txBox="1"/>
          <p:nvPr/>
        </p:nvSpPr>
        <p:spPr>
          <a:xfrm>
            <a:off x="2777998" y="3509517"/>
            <a:ext cx="1962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latin typeface="Cambria Math"/>
                <a:cs typeface="Cambria Math"/>
              </a:rPr>
              <a:t>=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29285" y="4026154"/>
            <a:ext cx="11549380" cy="1115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These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integrals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are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related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degree</a:t>
            </a:r>
            <a:r>
              <a:rPr sz="1800" i="1" spc="1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of</a:t>
            </a:r>
            <a:r>
              <a:rPr sz="1800" i="1" spc="10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overlap</a:t>
            </a:r>
            <a:r>
              <a:rPr sz="1800" i="1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orbital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atom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with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orbital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atom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2.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If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two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atoms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are </a:t>
            </a:r>
            <a:r>
              <a:rPr sz="1800" b="1" dirty="0">
                <a:solidFill>
                  <a:srgbClr val="0000FF"/>
                </a:solidFill>
                <a:latin typeface="Times New Roman"/>
                <a:cs typeface="Times New Roman"/>
              </a:rPr>
              <a:t>separated</a:t>
            </a:r>
            <a:r>
              <a:rPr sz="1800" b="1" spc="12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00FF"/>
                </a:solidFill>
                <a:latin typeface="Times New Roman"/>
                <a:cs typeface="Times New Roman"/>
              </a:rPr>
              <a:t>by</a:t>
            </a:r>
            <a:r>
              <a:rPr sz="1800" b="1" spc="14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00FF"/>
                </a:solidFill>
                <a:latin typeface="Times New Roman"/>
                <a:cs typeface="Times New Roman"/>
              </a:rPr>
              <a:t>a</a:t>
            </a:r>
            <a:r>
              <a:rPr sz="1800" b="1" spc="11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00FF"/>
                </a:solidFill>
                <a:latin typeface="Times New Roman"/>
                <a:cs typeface="Times New Roman"/>
              </a:rPr>
              <a:t>large</a:t>
            </a:r>
            <a:r>
              <a:rPr sz="1800" b="1" spc="14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00FF"/>
                </a:solidFill>
                <a:latin typeface="Times New Roman"/>
                <a:cs typeface="Times New Roman"/>
              </a:rPr>
              <a:t>distance,</a:t>
            </a:r>
            <a:r>
              <a:rPr sz="1800" b="1" spc="12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00FF"/>
                </a:solidFill>
                <a:latin typeface="Times New Roman"/>
                <a:cs typeface="Times New Roman"/>
              </a:rPr>
              <a:t>the</a:t>
            </a:r>
            <a:r>
              <a:rPr sz="1800" b="1" spc="13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00FF"/>
                </a:solidFill>
                <a:latin typeface="Times New Roman"/>
                <a:cs typeface="Times New Roman"/>
              </a:rPr>
              <a:t>overlap</a:t>
            </a:r>
            <a:r>
              <a:rPr sz="1800" b="1" spc="12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00FF"/>
                </a:solidFill>
                <a:latin typeface="Times New Roman"/>
                <a:cs typeface="Times New Roman"/>
              </a:rPr>
              <a:t>integral</a:t>
            </a:r>
            <a:r>
              <a:rPr sz="1800" b="1" spc="14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00FF"/>
                </a:solidFill>
                <a:latin typeface="Times New Roman"/>
                <a:cs typeface="Times New Roman"/>
              </a:rPr>
              <a:t>approaches</a:t>
            </a:r>
            <a:r>
              <a:rPr sz="1800" b="1" spc="12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00FF"/>
                </a:solidFill>
                <a:latin typeface="Times New Roman"/>
                <a:cs typeface="Times New Roman"/>
              </a:rPr>
              <a:t>to</a:t>
            </a:r>
            <a:r>
              <a:rPr sz="1800" b="1" spc="13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00FF"/>
                </a:solidFill>
                <a:latin typeface="Times New Roman"/>
                <a:cs typeface="Times New Roman"/>
              </a:rPr>
              <a:t>0</a:t>
            </a:r>
            <a:r>
              <a:rPr sz="1800" dirty="0">
                <a:latin typeface="Times New Roman"/>
                <a:cs typeface="Times New Roman"/>
              </a:rPr>
              <a:t>.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However,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if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atoms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are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closer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together,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there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is </a:t>
            </a:r>
            <a:r>
              <a:rPr sz="1800" dirty="0">
                <a:latin typeface="Times New Roman"/>
                <a:cs typeface="Times New Roman"/>
              </a:rPr>
              <a:t>some overlap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orbitals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S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&gt;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0.</a:t>
            </a:r>
            <a:endParaRPr sz="1800">
              <a:latin typeface="Times New Roman"/>
              <a:cs typeface="Times New Roman"/>
            </a:endParaRPr>
          </a:p>
          <a:p>
            <a:pPr marL="12700" algn="just">
              <a:lnSpc>
                <a:spcPts val="2105"/>
              </a:lnSpc>
            </a:pPr>
            <a:r>
              <a:rPr sz="1800" dirty="0">
                <a:latin typeface="Calibri"/>
                <a:cs typeface="Calibri"/>
              </a:rPr>
              <a:t>Overlap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integral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lies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between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0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function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internuclear distance.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2131</Words>
  <Application>Microsoft Office PowerPoint</Application>
  <PresentationFormat>Custom</PresentationFormat>
  <Paragraphs>365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Molecular Orbital Theory</vt:lpstr>
      <vt:lpstr>Molecular Orbital Theory</vt:lpstr>
      <vt:lpstr>Molecular Orbital Theory</vt:lpstr>
      <vt:lpstr>Molecular Orbital Theory</vt:lpstr>
      <vt:lpstr>Molecular Orbital Theory Comparison of bonding theories:</vt:lpstr>
      <vt:lpstr>Molecular Orbital Theory</vt:lpstr>
      <vt:lpstr>Molecular Orbital Theory</vt:lpstr>
      <vt:lpstr>Molecular Orbital Theory</vt:lpstr>
      <vt:lpstr>Molecular Orbital Theory</vt:lpstr>
      <vt:lpstr>Molecular Orbital Theory</vt:lpstr>
      <vt:lpstr>Molecular Orbital Theory Difference between Bonding and Antibonding molecular orbitals</vt:lpstr>
      <vt:lpstr>Molecular Orbital Theory – Orbital overlapping</vt:lpstr>
      <vt:lpstr>Molecular Orbital Theory – Homonuclear diatomic molecules</vt:lpstr>
      <vt:lpstr>Molecular Orbital Theory – Homonuclear diatomic molecules</vt:lpstr>
      <vt:lpstr>Molecular Orbital Theory – Hydrogen molecule</vt:lpstr>
      <vt:lpstr>Molecular Orbital Theory – Helium molecule</vt:lpstr>
      <vt:lpstr>Molecular Orbital Theory</vt:lpstr>
      <vt:lpstr>Molecular Orbital Theory</vt:lpstr>
      <vt:lpstr>Molecular Orbital Theory</vt:lpstr>
      <vt:lpstr>Molecular Orbital Theory</vt:lpstr>
      <vt:lpstr>Molecular Orbital Theory</vt:lpstr>
      <vt:lpstr>Molecular Orbital Theory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Molecular Orbital Theory</dc:title>
  <dc:creator>hp</dc:creator>
  <cp:lastModifiedBy>hp</cp:lastModifiedBy>
  <cp:revision>1</cp:revision>
  <dcterms:created xsi:type="dcterms:W3CDTF">2025-11-14T04:02:02Z</dcterms:created>
  <dcterms:modified xsi:type="dcterms:W3CDTF">2025-11-14T04:05:06Z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2024-04-23T00:00:00Z</vt:filetime>
  </property>
  <property fmtid="{D5CDD505-2E9C-101B-9397-08002B2CF9AE}" pid="3" name="Creator">
    <vt:lpwstr>PDFium</vt:lpwstr>
  </property>
  <property fmtid="{D5CDD505-2E9C-101B-9397-08002B2CF9AE}" pid="4" name="Producer">
    <vt:lpwstr>PDFium</vt:lpwstr>
  </property>
  <property fmtid="{D5CDD505-2E9C-101B-9397-08002B2CF9AE}" pid="5" name="LastSaved">
    <vt:filetime>2024-04-23T00:00:00Z</vt:filetime>
  </property>
</Properties>
</file>