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57" r:id="rId3"/>
    <p:sldId id="258" r:id="rId4"/>
    <p:sldId id="260" r:id="rId5"/>
    <p:sldId id="261" r:id="rId6"/>
    <p:sldId id="262" r:id="rId7"/>
    <p:sldId id="279" r:id="rId8"/>
    <p:sldId id="266" r:id="rId9"/>
    <p:sldId id="267" r:id="rId10"/>
    <p:sldId id="268" r:id="rId11"/>
    <p:sldId id="265" r:id="rId12"/>
    <p:sldId id="269" r:id="rId13"/>
    <p:sldId id="277" r:id="rId14"/>
    <p:sldId id="280" r:id="rId15"/>
    <p:sldId id="281" r:id="rId16"/>
    <p:sldId id="282" r:id="rId17"/>
    <p:sldId id="283" r:id="rId18"/>
    <p:sldId id="284" r:id="rId19"/>
    <p:sldId id="285" r:id="rId20"/>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2" autoAdjust="0"/>
    <p:restoredTop sz="94660"/>
  </p:normalViewPr>
  <p:slideViewPr>
    <p:cSldViewPr>
      <p:cViewPr varScale="1">
        <p:scale>
          <a:sx n="111" d="100"/>
          <a:sy n="111" d="100"/>
        </p:scale>
        <p:origin x="-638"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A8D50204-8F59-415F-B1DC-FBF1CA2AEEC0}" type="datetimeFigureOut">
              <a:rPr lang="en-IN" smtClean="0"/>
              <a:t>03-06-2024</a:t>
            </a:fld>
            <a:endParaRPr lang="en-IN"/>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10895F5A-7E14-4D31-B7C8-E3E22FFFA47A}" type="slidenum">
              <a:rPr lang="en-IN" smtClean="0"/>
              <a:t>‹#›</a:t>
            </a:fld>
            <a:endParaRPr lang="en-IN"/>
          </a:p>
        </p:txBody>
      </p:sp>
    </p:spTree>
    <p:extLst>
      <p:ext uri="{BB962C8B-B14F-4D97-AF65-F5344CB8AC3E}">
        <p14:creationId xmlns:p14="http://schemas.microsoft.com/office/powerpoint/2010/main" val="66141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32004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3714750"/>
            <a:ext cx="6400800" cy="9144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409F6B8-20AA-4244-9002-592710D046E6}" type="datetime1">
              <a:rPr lang="en-IN" smtClean="0"/>
              <a:t>03-06-2024</a:t>
            </a:fld>
            <a:endParaRPr lang="en-IN"/>
          </a:p>
        </p:txBody>
      </p:sp>
      <p:sp>
        <p:nvSpPr>
          <p:cNvPr id="8" name="Slide Number Placeholder 7"/>
          <p:cNvSpPr>
            <a:spLocks noGrp="1"/>
          </p:cNvSpPr>
          <p:nvPr>
            <p:ph type="sldNum" sz="quarter" idx="11"/>
          </p:nvPr>
        </p:nvSpPr>
        <p:spPr/>
        <p:txBody>
          <a:bodyPr/>
          <a:lstStyle/>
          <a:p>
            <a:fld id="{4CDF6A7D-8465-4533-A2E7-101AB4950FDE}" type="slidenum">
              <a:rPr lang="en-IN" smtClean="0"/>
              <a:t>‹#›</a:t>
            </a:fld>
            <a:endParaRPr lang="en-IN"/>
          </a:p>
        </p:txBody>
      </p:sp>
      <p:sp>
        <p:nvSpPr>
          <p:cNvPr id="9" name="Footer Placeholder 8"/>
          <p:cNvSpPr>
            <a:spLocks noGrp="1"/>
          </p:cNvSpPr>
          <p:nvPr>
            <p:ph type="ftr" sz="quarter" idx="12"/>
          </p:nvPr>
        </p:nvSpPr>
        <p:spPr/>
        <p:txBody>
          <a:bodyPr/>
          <a:lstStyle/>
          <a:p>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EFB930-7E77-4B5E-8D07-9E3866B2BB84}" type="datetime1">
              <a:rPr lang="en-IN" smtClean="0"/>
              <a:t>03-06-2024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CDF6A7D-8465-4533-A2E7-101AB4950FDE}"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793928-C7AF-4DBE-9E2A-CFBF5FED76EF}" type="datetime1">
              <a:rPr lang="en-IN" smtClean="0"/>
              <a:t>03-06-2024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CDF6A7D-8465-4533-A2E7-101AB4950FDE}"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78888A2E-BEA5-483C-A6B7-3AB14F34079E}" type="datetime1">
              <a:rPr lang="en-IN" smtClean="0"/>
              <a:t>03-06-2024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CDF6A7D-8465-4533-A2E7-101AB4950FDE}"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028701"/>
            <a:ext cx="7772400" cy="1878806"/>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051573"/>
            <a:ext cx="7772400" cy="848915"/>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6C7757-7756-4FAC-B2FE-DCBE7E58A699}" type="datetime1">
              <a:rPr lang="en-IN" smtClean="0"/>
              <a:t>03-06-2024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CDF6A7D-8465-4533-A2E7-101AB4950FDE}" type="slidenum">
              <a:rPr lang="en-IN" smtClean="0"/>
              <a:t>‹#›</a:t>
            </a:fld>
            <a:endParaRPr lang="en-IN"/>
          </a:p>
        </p:txBody>
      </p:sp>
      <p:sp>
        <p:nvSpPr>
          <p:cNvPr id="7" name="Oval 6"/>
          <p:cNvSpPr/>
          <p:nvPr/>
        </p:nvSpPr>
        <p:spPr>
          <a:xfrm>
            <a:off x="4495800" y="2943225"/>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2943225"/>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2943225"/>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200151"/>
            <a:ext cx="4038600" cy="3394472"/>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846601C1-349F-4AC9-88B7-7114EB0A3AAC}" type="datetime1">
              <a:rPr lang="en-IN" smtClean="0"/>
              <a:t>03-06-2024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CDF6A7D-8465-4533-A2E7-101AB4950FDE}" type="slidenum">
              <a:rPr lang="en-IN" smtClean="0"/>
              <a:t>‹#›</a:t>
            </a:fld>
            <a:endParaRPr lang="en-IN"/>
          </a:p>
        </p:txBody>
      </p:sp>
      <p:sp>
        <p:nvSpPr>
          <p:cNvPr id="9" name="Content Placeholder 8"/>
          <p:cNvSpPr>
            <a:spLocks noGrp="1"/>
          </p:cNvSpPr>
          <p:nvPr>
            <p:ph sz="quarter" idx="13"/>
          </p:nvPr>
        </p:nvSpPr>
        <p:spPr>
          <a:xfrm>
            <a:off x="365760" y="1200150"/>
            <a:ext cx="4041648" cy="33947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00150"/>
            <a:ext cx="4040188" cy="4572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1" y="1200150"/>
            <a:ext cx="4041775" cy="4572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9719D4D-FF9F-4B51-B0F5-A07E72B9FF00}" type="datetime1">
              <a:rPr lang="en-IN" smtClean="0"/>
              <a:t>03-06-2024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CDF6A7D-8465-4533-A2E7-101AB4950FDE}" type="slidenum">
              <a:rPr lang="en-IN" smtClean="0"/>
              <a:t>‹#›</a:t>
            </a:fld>
            <a:endParaRPr lang="en-IN"/>
          </a:p>
        </p:txBody>
      </p:sp>
      <p:sp>
        <p:nvSpPr>
          <p:cNvPr id="11" name="Content Placeholder 10"/>
          <p:cNvSpPr>
            <a:spLocks noGrp="1"/>
          </p:cNvSpPr>
          <p:nvPr>
            <p:ph sz="quarter" idx="13"/>
          </p:nvPr>
        </p:nvSpPr>
        <p:spPr>
          <a:xfrm>
            <a:off x="457200" y="1659636"/>
            <a:ext cx="4041648" cy="29352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1659637"/>
            <a:ext cx="4041648" cy="29348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8CCF593-A563-4A37-83BF-E01AAE18D70A}" type="datetime1">
              <a:rPr lang="en-IN" smtClean="0"/>
              <a:t>03-06-2024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CDF6A7D-8465-4533-A2E7-101AB4950FDE}"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C045A7-17B8-41FF-9C41-440C6E369ED3}" type="datetime1">
              <a:rPr lang="en-IN" smtClean="0"/>
              <a:t>03-06-2024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CDF6A7D-8465-4533-A2E7-101AB4950FDE}"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8" y="200025"/>
            <a:ext cx="3008313" cy="1571625"/>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8" y="204788"/>
            <a:ext cx="4995863"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8" y="1828801"/>
            <a:ext cx="3008313" cy="2765822"/>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E652D2-7361-4506-BCBB-BBA67853BFF4}" type="datetime1">
              <a:rPr lang="en-IN" smtClean="0"/>
              <a:t>03-06-2024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CDF6A7D-8465-4533-A2E7-101AB4950FDE}"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171450"/>
            <a:ext cx="5711824" cy="671513"/>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857250"/>
            <a:ext cx="6054724" cy="3405783"/>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4357688"/>
            <a:ext cx="5711824" cy="40005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5D017B-4510-4F22-A0DA-48A2BD73745A}" type="datetime1">
              <a:rPr lang="en-IN" smtClean="0"/>
              <a:t>03-06-2024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CDF6A7D-8465-4533-A2E7-101AB4950FDE}"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20015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8" y="4767263"/>
            <a:ext cx="2085975" cy="273844"/>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9654CFE-F46E-47E9-B6C0-B6A2C4638B7C}" type="datetime1">
              <a:rPr lang="en-IN" smtClean="0"/>
              <a:t>03-06-2024</a:t>
            </a:fld>
            <a:endParaRPr lang="en-IN"/>
          </a:p>
        </p:txBody>
      </p:sp>
      <p:sp>
        <p:nvSpPr>
          <p:cNvPr id="5" name="Footer Placeholder 4"/>
          <p:cNvSpPr>
            <a:spLocks noGrp="1"/>
          </p:cNvSpPr>
          <p:nvPr>
            <p:ph type="ftr" sz="quarter" idx="3"/>
          </p:nvPr>
        </p:nvSpPr>
        <p:spPr>
          <a:xfrm>
            <a:off x="659166" y="4767263"/>
            <a:ext cx="2847975" cy="273844"/>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IN"/>
          </a:p>
        </p:txBody>
      </p:sp>
      <p:sp>
        <p:nvSpPr>
          <p:cNvPr id="6" name="Slide Number Placeholder 5"/>
          <p:cNvSpPr>
            <a:spLocks noGrp="1"/>
          </p:cNvSpPr>
          <p:nvPr>
            <p:ph type="sldNum" sz="quarter" idx="4"/>
          </p:nvPr>
        </p:nvSpPr>
        <p:spPr>
          <a:xfrm>
            <a:off x="8543279" y="4767263"/>
            <a:ext cx="561975" cy="273844"/>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CDF6A7D-8465-4533-A2E7-101AB4950FDE}" type="slidenum">
              <a:rPr lang="en-IN" smtClean="0"/>
              <a:t>‹#›</a:t>
            </a:fld>
            <a:endParaRPr lang="en-IN"/>
          </a:p>
        </p:txBody>
      </p:sp>
      <p:sp>
        <p:nvSpPr>
          <p:cNvPr id="7" name="Oval 6"/>
          <p:cNvSpPr/>
          <p:nvPr/>
        </p:nvSpPr>
        <p:spPr>
          <a:xfrm>
            <a:off x="8457760" y="4874538"/>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4874538"/>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004978"/>
            <a:ext cx="7772400" cy="1102519"/>
          </a:xfrm>
        </p:spPr>
        <p:txBody>
          <a:bodyPr>
            <a:normAutofit/>
          </a:bodyPr>
          <a:lstStyle/>
          <a:p>
            <a:r>
              <a:rPr lang="en-IN" sz="3200" dirty="0" smtClean="0">
                <a:latin typeface="Times New Roman" pitchFamily="18" charset="0"/>
                <a:cs typeface="Times New Roman" pitchFamily="18" charset="0"/>
              </a:rPr>
              <a:t>The Schrödinger Wave </a:t>
            </a:r>
            <a:r>
              <a:rPr lang="en-IN" sz="3200" dirty="0">
                <a:latin typeface="Times New Roman" pitchFamily="18" charset="0"/>
                <a:cs typeface="Times New Roman" pitchFamily="18" charset="0"/>
              </a:rPr>
              <a:t>E</a:t>
            </a:r>
            <a:r>
              <a:rPr lang="en-IN" sz="3200" dirty="0" smtClean="0">
                <a:latin typeface="Times New Roman" pitchFamily="18" charset="0"/>
                <a:cs typeface="Times New Roman" pitchFamily="18" charset="0"/>
              </a:rPr>
              <a:t>quation</a:t>
            </a:r>
            <a:br>
              <a:rPr lang="en-IN" sz="3200" dirty="0" smtClean="0">
                <a:latin typeface="Times New Roman" pitchFamily="18" charset="0"/>
                <a:cs typeface="Times New Roman" pitchFamily="18" charset="0"/>
              </a:rPr>
            </a:br>
            <a:r>
              <a:rPr lang="en-IN" sz="3200" dirty="0" smtClean="0">
                <a:latin typeface="Times New Roman" pitchFamily="18" charset="0"/>
                <a:cs typeface="Times New Roman" pitchFamily="18" charset="0"/>
              </a:rPr>
              <a:t>and Physical Significance</a:t>
            </a:r>
            <a:endParaRPr lang="en-IN" sz="3200" dirty="0">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fld id="{4CDF6A7D-8465-4533-A2E7-101AB4950FDE}" type="slidenum">
              <a:rPr lang="en-IN" smtClean="0"/>
              <a:t>1</a:t>
            </a:fld>
            <a:endParaRPr lang="en-IN"/>
          </a:p>
        </p:txBody>
      </p:sp>
      <p:sp>
        <p:nvSpPr>
          <p:cNvPr id="6" name="Subtitle 2"/>
          <p:cNvSpPr txBox="1">
            <a:spLocks/>
          </p:cNvSpPr>
          <p:nvPr/>
        </p:nvSpPr>
        <p:spPr>
          <a:xfrm>
            <a:off x="5076056" y="3795886"/>
            <a:ext cx="3168352" cy="576064"/>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en-IN" sz="2800" b="1" dirty="0" smtClean="0">
                <a:solidFill>
                  <a:schemeClr val="tx1"/>
                </a:solidFill>
                <a:latin typeface="Arial" pitchFamily="34" charset="0"/>
                <a:cs typeface="Arial" pitchFamily="34" charset="0"/>
              </a:rPr>
              <a:t>Faculty: </a:t>
            </a:r>
            <a:r>
              <a:rPr lang="en-IN" sz="2800" b="1" dirty="0" err="1" smtClean="0">
                <a:solidFill>
                  <a:schemeClr val="tx1"/>
                </a:solidFill>
                <a:latin typeface="Arial" pitchFamily="34" charset="0"/>
                <a:cs typeface="Arial" pitchFamily="34" charset="0"/>
              </a:rPr>
              <a:t>Dr.</a:t>
            </a:r>
            <a:r>
              <a:rPr lang="en-IN" sz="2800" b="1" dirty="0" smtClean="0">
                <a:solidFill>
                  <a:schemeClr val="tx1"/>
                </a:solidFill>
                <a:latin typeface="Arial" pitchFamily="34" charset="0"/>
                <a:cs typeface="Arial" pitchFamily="34" charset="0"/>
              </a:rPr>
              <a:t> </a:t>
            </a:r>
            <a:r>
              <a:rPr lang="en-IN" sz="2800" b="1" dirty="0" err="1" smtClean="0">
                <a:solidFill>
                  <a:schemeClr val="tx1"/>
                </a:solidFill>
                <a:latin typeface="Arial" pitchFamily="34" charset="0"/>
                <a:cs typeface="Arial" pitchFamily="34" charset="0"/>
              </a:rPr>
              <a:t>Karabi</a:t>
            </a:r>
            <a:r>
              <a:rPr lang="en-IN" sz="2800" b="1" dirty="0" smtClean="0">
                <a:solidFill>
                  <a:schemeClr val="tx1"/>
                </a:solidFill>
                <a:latin typeface="Arial" pitchFamily="34" charset="0"/>
                <a:cs typeface="Arial" pitchFamily="34" charset="0"/>
              </a:rPr>
              <a:t> Roy</a:t>
            </a:r>
          </a:p>
          <a:p>
            <a:r>
              <a:rPr lang="en-IN" sz="2800" b="1" dirty="0" smtClean="0">
                <a:solidFill>
                  <a:schemeClr val="tx1"/>
                </a:solidFill>
                <a:latin typeface="Arial" pitchFamily="34" charset="0"/>
                <a:cs typeface="Arial" pitchFamily="34" charset="0"/>
              </a:rPr>
              <a:t>UG 1</a:t>
            </a:r>
            <a:r>
              <a:rPr lang="en-IN" sz="2800" b="1" baseline="30000" dirty="0" smtClean="0">
                <a:solidFill>
                  <a:schemeClr val="tx1"/>
                </a:solidFill>
                <a:latin typeface="Arial" pitchFamily="34" charset="0"/>
                <a:cs typeface="Arial" pitchFamily="34" charset="0"/>
              </a:rPr>
              <a:t>st</a:t>
            </a:r>
            <a:r>
              <a:rPr lang="en-IN" sz="2800" b="1" dirty="0" smtClean="0">
                <a:solidFill>
                  <a:schemeClr val="tx1"/>
                </a:solidFill>
                <a:latin typeface="Arial" pitchFamily="34" charset="0"/>
                <a:cs typeface="Arial" pitchFamily="34" charset="0"/>
              </a:rPr>
              <a:t> SEM (MAJOR)</a:t>
            </a:r>
          </a:p>
          <a:p>
            <a:r>
              <a:rPr lang="en-IN" sz="2800" b="1" dirty="0" smtClean="0">
                <a:solidFill>
                  <a:schemeClr val="tx1"/>
                </a:solidFill>
                <a:latin typeface="Arial" pitchFamily="34" charset="0"/>
                <a:cs typeface="Arial" pitchFamily="34" charset="0"/>
              </a:rPr>
              <a:t>Dept. of Chemistry</a:t>
            </a:r>
            <a:endParaRPr lang="en-IN" sz="28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225037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DF6A7D-8465-4533-A2E7-101AB4950FDE}" type="slidenum">
              <a:rPr lang="en-IN" smtClean="0"/>
              <a:t>10</a:t>
            </a:fld>
            <a:endParaRPr lang="en-IN"/>
          </a:p>
        </p:txBody>
      </p:sp>
      <p:sp>
        <p:nvSpPr>
          <p:cNvPr id="3" name="Rectangle 2"/>
          <p:cNvSpPr/>
          <p:nvPr/>
        </p:nvSpPr>
        <p:spPr>
          <a:xfrm>
            <a:off x="2990001" y="267494"/>
            <a:ext cx="3663375" cy="400110"/>
          </a:xfrm>
          <a:prstGeom prst="rect">
            <a:avLst/>
          </a:prstGeom>
        </p:spPr>
        <p:txBody>
          <a:bodyPr wrap="none">
            <a:spAutoFit/>
          </a:bodyPr>
          <a:lstStyle/>
          <a:p>
            <a:r>
              <a:rPr lang="en-IN" sz="2000" b="1" u="sng" dirty="0" smtClean="0">
                <a:latin typeface="Times New Roman" pitchFamily="18" charset="0"/>
                <a:cs typeface="Times New Roman" pitchFamily="18" charset="0"/>
              </a:rPr>
              <a:t>The Schrödinger wave equation</a:t>
            </a:r>
            <a:endParaRPr lang="en-IN" sz="2000" b="1" u="sng" dirty="0">
              <a:latin typeface="Times New Roman" pitchFamily="18" charset="0"/>
              <a:cs typeface="Times New Roman" pitchFamily="18" charset="0"/>
            </a:endParaRPr>
          </a:p>
        </p:txBody>
      </p:sp>
      <p:sp>
        <p:nvSpPr>
          <p:cNvPr id="5" name="TextBox 4"/>
          <p:cNvSpPr txBox="1"/>
          <p:nvPr/>
        </p:nvSpPr>
        <p:spPr>
          <a:xfrm>
            <a:off x="296860" y="3003798"/>
            <a:ext cx="8595620" cy="915443"/>
          </a:xfrm>
          <a:prstGeom prst="rect">
            <a:avLst/>
          </a:prstGeom>
          <a:noFill/>
        </p:spPr>
        <p:txBody>
          <a:bodyPr wrap="square" rtlCol="0">
            <a:spAutoFit/>
          </a:bodyPr>
          <a:lstStyle/>
          <a:p>
            <a:pPr marL="285750" indent="-285750">
              <a:buFont typeface="Arial" pitchFamily="34" charset="0"/>
              <a:buChar char="•"/>
            </a:pPr>
            <a:r>
              <a:rPr lang="en-IN" sz="1400" dirty="0" smtClean="0">
                <a:latin typeface="Times New Roman" pitchFamily="18" charset="0"/>
                <a:cs typeface="Times New Roman" pitchFamily="18" charset="0"/>
              </a:rPr>
              <a:t>The Hamiltonian operator Ĥ consists of two parts : </a:t>
            </a:r>
          </a:p>
          <a:p>
            <a:pPr marL="1200150" lvl="2" indent="-285750">
              <a:lnSpc>
                <a:spcPct val="150000"/>
              </a:lnSpc>
              <a:buFont typeface="Wingdings" pitchFamily="2" charset="2"/>
              <a:buChar char="Ø"/>
            </a:pPr>
            <a:r>
              <a:rPr lang="en-IN" sz="1400" dirty="0" smtClean="0">
                <a:latin typeface="Times New Roman" pitchFamily="18" charset="0"/>
                <a:cs typeface="Times New Roman" pitchFamily="18" charset="0"/>
              </a:rPr>
              <a:t>the </a:t>
            </a:r>
            <a:r>
              <a:rPr lang="en-IN" sz="1400" b="1" u="sng" dirty="0" smtClean="0">
                <a:solidFill>
                  <a:srgbClr val="00B050"/>
                </a:solidFill>
                <a:latin typeface="Times New Roman" pitchFamily="18" charset="0"/>
                <a:cs typeface="Times New Roman" pitchFamily="18" charset="0"/>
              </a:rPr>
              <a:t>kinetic energy part </a:t>
            </a:r>
            <a:r>
              <a:rPr lang="en-IN" sz="1400" dirty="0" smtClean="0">
                <a:latin typeface="Times New Roman" pitchFamily="18" charset="0"/>
                <a:cs typeface="Times New Roman" pitchFamily="18" charset="0"/>
              </a:rPr>
              <a:t>(-</a:t>
            </a:r>
            <a:r>
              <a:rPr lang="az-Cyrl-AZ" sz="1400" dirty="0" smtClean="0">
                <a:latin typeface="Times New Roman" pitchFamily="18" charset="0"/>
                <a:cs typeface="Times New Roman" pitchFamily="18" charset="0"/>
              </a:rPr>
              <a:t>ћ</a:t>
            </a:r>
            <a:r>
              <a:rPr lang="en-IN" sz="1400" baseline="40000" dirty="0" smtClean="0">
                <a:latin typeface="Times New Roman" pitchFamily="18" charset="0"/>
                <a:cs typeface="Times New Roman" pitchFamily="18" charset="0"/>
              </a:rPr>
              <a:t> 2</a:t>
            </a:r>
            <a:r>
              <a:rPr lang="en-IN" sz="1400" dirty="0" smtClean="0">
                <a:latin typeface="Times New Roman" pitchFamily="18" charset="0"/>
                <a:cs typeface="Times New Roman" pitchFamily="18" charset="0"/>
              </a:rPr>
              <a:t>/2m)∇</a:t>
            </a:r>
            <a:r>
              <a:rPr lang="en-IN" sz="1400" baseline="30000" dirty="0" smtClean="0">
                <a:latin typeface="Times New Roman" pitchFamily="18" charset="0"/>
                <a:cs typeface="Times New Roman" pitchFamily="18" charset="0"/>
              </a:rPr>
              <a:t>2</a:t>
            </a:r>
            <a:r>
              <a:rPr lang="en-IN" sz="1400" dirty="0" smtClean="0">
                <a:latin typeface="Times New Roman" pitchFamily="18" charset="0"/>
                <a:cs typeface="Times New Roman" pitchFamily="18" charset="0"/>
              </a:rPr>
              <a:t> and </a:t>
            </a:r>
          </a:p>
          <a:p>
            <a:pPr marL="1200150" lvl="2" indent="-285750">
              <a:lnSpc>
                <a:spcPct val="150000"/>
              </a:lnSpc>
              <a:buFont typeface="Wingdings" pitchFamily="2" charset="2"/>
              <a:buChar char="Ø"/>
            </a:pPr>
            <a:r>
              <a:rPr lang="en-IN" sz="1400" dirty="0" smtClean="0">
                <a:latin typeface="Times New Roman" pitchFamily="18" charset="0"/>
                <a:cs typeface="Times New Roman" pitchFamily="18" charset="0"/>
              </a:rPr>
              <a:t>the </a:t>
            </a:r>
            <a:r>
              <a:rPr lang="en-IN" sz="1400" b="1" u="sng" dirty="0" smtClean="0">
                <a:solidFill>
                  <a:srgbClr val="FF0000"/>
                </a:solidFill>
                <a:latin typeface="Times New Roman" pitchFamily="18" charset="0"/>
                <a:cs typeface="Times New Roman" pitchFamily="18" charset="0"/>
              </a:rPr>
              <a:t>electrostatic potential energy </a:t>
            </a:r>
            <a:r>
              <a:rPr lang="en-IN" sz="1400" dirty="0" smtClean="0">
                <a:latin typeface="Times New Roman" pitchFamily="18" charset="0"/>
                <a:cs typeface="Times New Roman" pitchFamily="18" charset="0"/>
              </a:rPr>
              <a:t>part (V)</a:t>
            </a:r>
          </a:p>
        </p:txBody>
      </p:sp>
      <p:sp>
        <p:nvSpPr>
          <p:cNvPr id="9" name="TextBox 8"/>
          <p:cNvSpPr txBox="1"/>
          <p:nvPr/>
        </p:nvSpPr>
        <p:spPr>
          <a:xfrm>
            <a:off x="319133" y="4083918"/>
            <a:ext cx="8595620" cy="307777"/>
          </a:xfrm>
          <a:prstGeom prst="rect">
            <a:avLst/>
          </a:prstGeom>
          <a:noFill/>
        </p:spPr>
        <p:txBody>
          <a:bodyPr wrap="square" rtlCol="0">
            <a:spAutoFit/>
          </a:bodyPr>
          <a:lstStyle/>
          <a:p>
            <a:pPr marL="285750" indent="-285750">
              <a:buFont typeface="Arial" pitchFamily="34" charset="0"/>
              <a:buChar char="•"/>
            </a:pPr>
            <a:r>
              <a:rPr lang="en-IN" sz="1400" dirty="0" smtClean="0">
                <a:latin typeface="Times New Roman" pitchFamily="18" charset="0"/>
                <a:cs typeface="Times New Roman" pitchFamily="18" charset="0"/>
              </a:rPr>
              <a:t>The function </a:t>
            </a:r>
            <a:r>
              <a:rPr lang="el-GR" sz="1400" dirty="0" smtClean="0">
                <a:latin typeface="Times New Roman" pitchFamily="18" charset="0"/>
                <a:cs typeface="Times New Roman" pitchFamily="18" charset="0"/>
              </a:rPr>
              <a:t>Ψ</a:t>
            </a:r>
            <a:r>
              <a:rPr lang="en-IN" sz="1400" dirty="0" smtClean="0">
                <a:latin typeface="Times New Roman" pitchFamily="18" charset="0"/>
                <a:cs typeface="Times New Roman" pitchFamily="18" charset="0"/>
              </a:rPr>
              <a:t> signifies the </a:t>
            </a:r>
            <a:r>
              <a:rPr lang="en-IN" sz="1400" b="1" dirty="0" smtClean="0">
                <a:latin typeface="Times New Roman" pitchFamily="18" charset="0"/>
                <a:cs typeface="Times New Roman" pitchFamily="18" charset="0"/>
              </a:rPr>
              <a:t>amplitude</a:t>
            </a:r>
            <a:r>
              <a:rPr lang="en-IN" sz="1400" dirty="0" smtClean="0">
                <a:latin typeface="Times New Roman" pitchFamily="18" charset="0"/>
                <a:cs typeface="Times New Roman" pitchFamily="18" charset="0"/>
              </a:rPr>
              <a:t> of the electron wave and is called the </a:t>
            </a:r>
            <a:r>
              <a:rPr lang="en-IN" sz="1400" b="1" u="sng" dirty="0" smtClean="0">
                <a:latin typeface="Times New Roman" pitchFamily="18" charset="0"/>
                <a:cs typeface="Times New Roman" pitchFamily="18" charset="0"/>
              </a:rPr>
              <a:t>wave function</a:t>
            </a:r>
          </a:p>
        </p:txBody>
      </p:sp>
      <p:sp>
        <p:nvSpPr>
          <p:cNvPr id="13" name="Rectangle 12"/>
          <p:cNvSpPr/>
          <p:nvPr/>
        </p:nvSpPr>
        <p:spPr>
          <a:xfrm>
            <a:off x="441153" y="793036"/>
            <a:ext cx="4176464" cy="338554"/>
          </a:xfrm>
          <a:prstGeom prst="rect">
            <a:avLst/>
          </a:prstGeom>
          <a:solidFill>
            <a:srgbClr val="FFFF00"/>
          </a:solidFill>
        </p:spPr>
        <p:txBody>
          <a:bodyPr wrap="square">
            <a:spAutoFit/>
          </a:bodyPr>
          <a:lstStyle/>
          <a:p>
            <a:r>
              <a:rPr lang="en-IN" sz="1600" dirty="0">
                <a:latin typeface="Times New Roman" pitchFamily="18" charset="0"/>
                <a:cs typeface="Times New Roman" pitchFamily="18" charset="0"/>
              </a:rPr>
              <a:t>What </a:t>
            </a:r>
            <a:r>
              <a:rPr lang="en-IN" sz="1600" dirty="0" smtClean="0">
                <a:latin typeface="Times New Roman" pitchFamily="18" charset="0"/>
                <a:cs typeface="Times New Roman" pitchFamily="18" charset="0"/>
              </a:rPr>
              <a:t>is </a:t>
            </a:r>
            <a:r>
              <a:rPr lang="en-IN" sz="1600" dirty="0">
                <a:latin typeface="Times New Roman" pitchFamily="18" charset="0"/>
                <a:cs typeface="Times New Roman" pitchFamily="18" charset="0"/>
              </a:rPr>
              <a:t>t</a:t>
            </a:r>
            <a:r>
              <a:rPr lang="en-IN" sz="1600" dirty="0" smtClean="0">
                <a:latin typeface="Times New Roman" pitchFamily="18" charset="0"/>
                <a:cs typeface="Times New Roman" pitchFamily="18" charset="0"/>
              </a:rPr>
              <a:t>he significance of  the wave equation </a:t>
            </a:r>
            <a:r>
              <a:rPr lang="en-IN" sz="1600" dirty="0">
                <a:latin typeface="Times New Roman" pitchFamily="18" charset="0"/>
                <a:cs typeface="Times New Roman" pitchFamily="18" charset="0"/>
              </a:rPr>
              <a:t>? </a:t>
            </a:r>
          </a:p>
        </p:txBody>
      </p:sp>
      <p:sp>
        <p:nvSpPr>
          <p:cNvPr id="6" name="Rectangle 5"/>
          <p:cNvSpPr/>
          <p:nvPr/>
        </p:nvSpPr>
        <p:spPr>
          <a:xfrm>
            <a:off x="272192" y="1131590"/>
            <a:ext cx="8474274" cy="2031325"/>
          </a:xfrm>
          <a:prstGeom prst="rect">
            <a:avLst/>
          </a:prstGeom>
        </p:spPr>
        <p:txBody>
          <a:bodyPr wrap="square">
            <a:spAutoFit/>
          </a:bodyPr>
          <a:lstStyle/>
          <a:p>
            <a:pPr marL="285750" indent="-285750" algn="just">
              <a:buFont typeface="Arial" pitchFamily="34" charset="0"/>
              <a:buChar char="•"/>
            </a:pPr>
            <a:r>
              <a:rPr lang="en-IN" sz="1400" dirty="0">
                <a:latin typeface="Times New Roman" pitchFamily="18" charset="0"/>
                <a:cs typeface="Times New Roman" pitchFamily="18" charset="0"/>
              </a:rPr>
              <a:t>The </a:t>
            </a:r>
            <a:r>
              <a:rPr lang="en-IN" sz="1400" dirty="0" smtClean="0">
                <a:latin typeface="Times New Roman" pitchFamily="18" charset="0"/>
                <a:cs typeface="Times New Roman" pitchFamily="18" charset="0"/>
              </a:rPr>
              <a:t>Schrödinger </a:t>
            </a:r>
            <a:r>
              <a:rPr lang="en-IN" sz="1400" dirty="0">
                <a:latin typeface="Times New Roman" pitchFamily="18" charset="0"/>
                <a:cs typeface="Times New Roman" pitchFamily="18" charset="0"/>
              </a:rPr>
              <a:t>wave equation is a second order differential equation. It has countless </a:t>
            </a:r>
            <a:r>
              <a:rPr lang="en-IN" sz="1400" dirty="0" smtClean="0">
                <a:latin typeface="Times New Roman" pitchFamily="18" charset="0"/>
                <a:cs typeface="Times New Roman" pitchFamily="18" charset="0"/>
              </a:rPr>
              <a:t>solutions, </a:t>
            </a:r>
            <a:r>
              <a:rPr lang="en-IN" sz="1400" dirty="0">
                <a:latin typeface="Times New Roman" pitchFamily="18" charset="0"/>
                <a:cs typeface="Times New Roman" pitchFamily="18" charset="0"/>
              </a:rPr>
              <a:t>many of them having no significance.</a:t>
            </a:r>
          </a:p>
          <a:p>
            <a:pPr algn="just"/>
            <a:endParaRPr lang="en-IN" sz="1400" dirty="0">
              <a:latin typeface="Times New Roman" pitchFamily="18" charset="0"/>
              <a:cs typeface="Times New Roman" pitchFamily="18" charset="0"/>
            </a:endParaRPr>
          </a:p>
          <a:p>
            <a:pPr marL="285750" indent="-285750" algn="just">
              <a:buFont typeface="Arial" pitchFamily="34" charset="0"/>
              <a:buChar char="•"/>
            </a:pPr>
            <a:r>
              <a:rPr lang="en-IN" sz="1400" dirty="0">
                <a:latin typeface="Times New Roman" pitchFamily="18" charset="0"/>
                <a:cs typeface="Times New Roman" pitchFamily="18" charset="0"/>
              </a:rPr>
              <a:t>Out of these, only those solutions are significant which give certain definite and acceptable values of the total energy E</a:t>
            </a:r>
            <a:r>
              <a:rPr lang="en-IN" sz="1400" dirty="0" smtClean="0">
                <a:latin typeface="Times New Roman" pitchFamily="18" charset="0"/>
                <a:cs typeface="Times New Roman" pitchFamily="18" charset="0"/>
              </a:rPr>
              <a:t>.</a:t>
            </a:r>
          </a:p>
          <a:p>
            <a:pPr algn="just"/>
            <a:endParaRPr lang="en-IN" sz="1400" dirty="0">
              <a:latin typeface="Times New Roman" pitchFamily="18" charset="0"/>
              <a:cs typeface="Times New Roman" pitchFamily="18" charset="0"/>
            </a:endParaRPr>
          </a:p>
          <a:p>
            <a:pPr marL="285750" indent="-285750" algn="just">
              <a:buFont typeface="Arial" pitchFamily="34" charset="0"/>
              <a:buChar char="•"/>
            </a:pPr>
            <a:r>
              <a:rPr lang="en-IN" sz="1400" dirty="0">
                <a:latin typeface="Times New Roman" pitchFamily="18" charset="0"/>
                <a:cs typeface="Times New Roman" pitchFamily="18" charset="0"/>
              </a:rPr>
              <a:t> The acceptable values of the total energy E of wave particle given by a solution is called </a:t>
            </a:r>
            <a:r>
              <a:rPr lang="en-IN" sz="1400" b="1" u="sng" dirty="0" err="1">
                <a:solidFill>
                  <a:srgbClr val="FF0000"/>
                </a:solidFill>
                <a:latin typeface="Times New Roman" pitchFamily="18" charset="0"/>
                <a:cs typeface="Times New Roman" pitchFamily="18" charset="0"/>
              </a:rPr>
              <a:t>eigen</a:t>
            </a:r>
            <a:r>
              <a:rPr lang="en-IN" sz="1400" b="1" u="sng" dirty="0">
                <a:solidFill>
                  <a:srgbClr val="FF0000"/>
                </a:solidFill>
                <a:latin typeface="Times New Roman" pitchFamily="18" charset="0"/>
                <a:cs typeface="Times New Roman" pitchFamily="18" charset="0"/>
              </a:rPr>
              <a:t> value </a:t>
            </a:r>
            <a:r>
              <a:rPr lang="en-IN" sz="1400" dirty="0">
                <a:latin typeface="Times New Roman" pitchFamily="18" charset="0"/>
                <a:cs typeface="Times New Roman" pitchFamily="18" charset="0"/>
              </a:rPr>
              <a:t>and the corresponding function Ψ which gives </a:t>
            </a:r>
            <a:r>
              <a:rPr lang="en-IN" sz="1400" dirty="0" err="1">
                <a:latin typeface="Times New Roman" pitchFamily="18" charset="0"/>
                <a:cs typeface="Times New Roman" pitchFamily="18" charset="0"/>
              </a:rPr>
              <a:t>eigen</a:t>
            </a:r>
            <a:r>
              <a:rPr lang="en-IN" sz="1400" dirty="0">
                <a:latin typeface="Times New Roman" pitchFamily="18" charset="0"/>
                <a:cs typeface="Times New Roman" pitchFamily="18" charset="0"/>
              </a:rPr>
              <a:t> value of the energy, is called </a:t>
            </a:r>
            <a:r>
              <a:rPr lang="en-IN" sz="1400" b="1" u="sng" dirty="0" err="1">
                <a:solidFill>
                  <a:srgbClr val="FF0000"/>
                </a:solidFill>
                <a:latin typeface="Times New Roman" pitchFamily="18" charset="0"/>
                <a:cs typeface="Times New Roman" pitchFamily="18" charset="0"/>
              </a:rPr>
              <a:t>eigen</a:t>
            </a:r>
            <a:r>
              <a:rPr lang="en-IN" sz="1400" b="1" u="sng" dirty="0">
                <a:solidFill>
                  <a:srgbClr val="FF0000"/>
                </a:solidFill>
                <a:latin typeface="Times New Roman" pitchFamily="18" charset="0"/>
                <a:cs typeface="Times New Roman" pitchFamily="18" charset="0"/>
              </a:rPr>
              <a:t> function</a:t>
            </a:r>
            <a:r>
              <a:rPr lang="en-IN" sz="1400" dirty="0">
                <a:latin typeface="Times New Roman" pitchFamily="18" charset="0"/>
                <a:cs typeface="Times New Roman" pitchFamily="18" charset="0"/>
              </a:rPr>
              <a:t>.</a:t>
            </a:r>
          </a:p>
          <a:p>
            <a:pPr algn="just"/>
            <a:endParaRPr lang="en-IN" sz="1400" dirty="0">
              <a:latin typeface="Times New Roman" pitchFamily="18" charset="0"/>
              <a:cs typeface="Times New Roman" pitchFamily="18" charset="0"/>
            </a:endParaRPr>
          </a:p>
        </p:txBody>
      </p:sp>
    </p:spTree>
    <p:extLst>
      <p:ext uri="{BB962C8B-B14F-4D97-AF65-F5344CB8AC3E}">
        <p14:creationId xmlns:p14="http://schemas.microsoft.com/office/powerpoint/2010/main" val="281613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DF6A7D-8465-4533-A2E7-101AB4950FDE}" type="slidenum">
              <a:rPr lang="en-IN" smtClean="0"/>
              <a:t>11</a:t>
            </a:fld>
            <a:endParaRPr lang="en-IN" dirty="0"/>
          </a:p>
        </p:txBody>
      </p:sp>
      <p:sp>
        <p:nvSpPr>
          <p:cNvPr id="4" name="Rectangle 3"/>
          <p:cNvSpPr/>
          <p:nvPr/>
        </p:nvSpPr>
        <p:spPr>
          <a:xfrm>
            <a:off x="2987823" y="342120"/>
            <a:ext cx="3663375" cy="400110"/>
          </a:xfrm>
          <a:prstGeom prst="rect">
            <a:avLst/>
          </a:prstGeom>
        </p:spPr>
        <p:txBody>
          <a:bodyPr wrap="none">
            <a:spAutoFit/>
          </a:bodyPr>
          <a:lstStyle/>
          <a:p>
            <a:r>
              <a:rPr lang="en-IN" sz="2000" b="1" u="sng" dirty="0" smtClean="0">
                <a:latin typeface="Times New Roman" pitchFamily="18" charset="0"/>
                <a:cs typeface="Times New Roman" pitchFamily="18" charset="0"/>
              </a:rPr>
              <a:t>The Schrödinger wave equation</a:t>
            </a:r>
            <a:endParaRPr lang="en-IN" sz="2000" b="1" u="sng" dirty="0">
              <a:latin typeface="Times New Roman" pitchFamily="18" charset="0"/>
              <a:cs typeface="Times New Roman" pitchFamily="18" charset="0"/>
            </a:endParaRPr>
          </a:p>
        </p:txBody>
      </p:sp>
      <p:sp>
        <p:nvSpPr>
          <p:cNvPr id="6" name="TextBox 5"/>
          <p:cNvSpPr txBox="1"/>
          <p:nvPr/>
        </p:nvSpPr>
        <p:spPr>
          <a:xfrm>
            <a:off x="395536" y="699542"/>
            <a:ext cx="8352928" cy="3046988"/>
          </a:xfrm>
          <a:prstGeom prst="rect">
            <a:avLst/>
          </a:prstGeom>
          <a:noFill/>
        </p:spPr>
        <p:txBody>
          <a:bodyPr wrap="square" rtlCol="0">
            <a:spAutoFit/>
          </a:bodyPr>
          <a:lstStyle/>
          <a:p>
            <a:pPr algn="just">
              <a:lnSpc>
                <a:spcPct val="150000"/>
              </a:lnSpc>
            </a:pPr>
            <a:r>
              <a:rPr lang="en-IN" sz="1600" dirty="0" smtClean="0">
                <a:latin typeface="Times New Roman" pitchFamily="18" charset="0"/>
                <a:cs typeface="Times New Roman" pitchFamily="18" charset="0"/>
              </a:rPr>
              <a:t>An acceptable solution of the Schrodinger wave equation i.e. an </a:t>
            </a:r>
            <a:r>
              <a:rPr lang="en-IN" sz="1600" dirty="0" err="1" smtClean="0">
                <a:latin typeface="Times New Roman" pitchFamily="18" charset="0"/>
                <a:cs typeface="Times New Roman" pitchFamily="18" charset="0"/>
              </a:rPr>
              <a:t>eigen</a:t>
            </a:r>
            <a:r>
              <a:rPr lang="en-IN" sz="1600" dirty="0" smtClean="0">
                <a:latin typeface="Times New Roman" pitchFamily="18" charset="0"/>
                <a:cs typeface="Times New Roman" pitchFamily="18" charset="0"/>
              </a:rPr>
              <a:t> function, must satisfy the following conditions:</a:t>
            </a:r>
          </a:p>
          <a:p>
            <a:pPr marL="342900" indent="-342900" algn="just">
              <a:lnSpc>
                <a:spcPct val="150000"/>
              </a:lnSpc>
              <a:buAutoNum type="arabicPeriod"/>
            </a:pPr>
            <a:r>
              <a:rPr lang="en-IN" sz="1600" dirty="0" smtClean="0">
                <a:latin typeface="Times New Roman" pitchFamily="18" charset="0"/>
                <a:cs typeface="Times New Roman" pitchFamily="18" charset="0"/>
              </a:rPr>
              <a:t>The function should be finite</a:t>
            </a:r>
          </a:p>
          <a:p>
            <a:pPr marL="342900" indent="-342900" algn="just">
              <a:lnSpc>
                <a:spcPct val="150000"/>
              </a:lnSpc>
              <a:buAutoNum type="arabicPeriod"/>
            </a:pPr>
            <a:r>
              <a:rPr lang="en-IN" sz="1600" dirty="0" smtClean="0">
                <a:latin typeface="Times New Roman" pitchFamily="18" charset="0"/>
                <a:cs typeface="Times New Roman" pitchFamily="18" charset="0"/>
              </a:rPr>
              <a:t>It should be single-valued (i.e. it should not have more than one value at a point in space)</a:t>
            </a:r>
          </a:p>
          <a:p>
            <a:pPr marL="342900" indent="-342900" algn="just">
              <a:lnSpc>
                <a:spcPct val="150000"/>
              </a:lnSpc>
              <a:buAutoNum type="arabicPeriod"/>
            </a:pPr>
            <a:r>
              <a:rPr lang="en-IN" sz="1600" dirty="0" smtClean="0">
                <a:latin typeface="Times New Roman" pitchFamily="18" charset="0"/>
                <a:cs typeface="Times New Roman" pitchFamily="18" charset="0"/>
              </a:rPr>
              <a:t>It should be continuous (i.e. the function if plotted in space should not show a break)</a:t>
            </a:r>
          </a:p>
          <a:p>
            <a:pPr marL="342900" indent="-342900" algn="just">
              <a:lnSpc>
                <a:spcPct val="150000"/>
              </a:lnSpc>
              <a:buAutoNum type="arabicPeriod"/>
            </a:pPr>
            <a:r>
              <a:rPr lang="en-IN" sz="1600" dirty="0" smtClean="0">
                <a:latin typeface="Times New Roman" pitchFamily="18" charset="0"/>
                <a:cs typeface="Times New Roman" pitchFamily="18" charset="0"/>
              </a:rPr>
              <a:t>∂ </a:t>
            </a:r>
            <a:r>
              <a:rPr lang="en-IN" sz="1600" baseline="40000" dirty="0" smtClean="0">
                <a:latin typeface="Times New Roman" pitchFamily="18" charset="0"/>
                <a:cs typeface="Times New Roman" pitchFamily="18" charset="0"/>
              </a:rPr>
              <a:t>2</a:t>
            </a:r>
            <a:r>
              <a:rPr lang="el-GR" sz="1600" dirty="0" smtClean="0">
                <a:latin typeface="Times New Roman" pitchFamily="18" charset="0"/>
                <a:cs typeface="Times New Roman" pitchFamily="18" charset="0"/>
              </a:rPr>
              <a:t>Ψ⁄</a:t>
            </a:r>
            <a:r>
              <a:rPr lang="en-IN" sz="1600" dirty="0" smtClean="0">
                <a:latin typeface="Times New Roman" pitchFamily="18" charset="0"/>
                <a:cs typeface="Times New Roman" pitchFamily="18" charset="0"/>
              </a:rPr>
              <a:t> ∂x</a:t>
            </a:r>
            <a:r>
              <a:rPr lang="en-IN" sz="1600" baseline="40000" dirty="0" smtClean="0">
                <a:latin typeface="Times New Roman" pitchFamily="18" charset="0"/>
                <a:cs typeface="Times New Roman" pitchFamily="18" charset="0"/>
              </a:rPr>
              <a:t>2</a:t>
            </a:r>
            <a:r>
              <a:rPr lang="en-IN" sz="1600" dirty="0">
                <a:latin typeface="Times New Roman" pitchFamily="18" charset="0"/>
                <a:cs typeface="Times New Roman" pitchFamily="18" charset="0"/>
              </a:rPr>
              <a:t>,</a:t>
            </a:r>
            <a:r>
              <a:rPr lang="en-IN" sz="1600" dirty="0" smtClean="0">
                <a:latin typeface="Times New Roman" pitchFamily="18" charset="0"/>
                <a:cs typeface="Times New Roman" pitchFamily="18" charset="0"/>
              </a:rPr>
              <a:t> ∂</a:t>
            </a:r>
            <a:r>
              <a:rPr lang="en-IN" sz="1600" baseline="40000" dirty="0" smtClean="0">
                <a:latin typeface="Times New Roman" pitchFamily="18" charset="0"/>
                <a:cs typeface="Times New Roman" pitchFamily="18" charset="0"/>
              </a:rPr>
              <a:t>2</a:t>
            </a:r>
            <a:r>
              <a:rPr lang="el-GR" sz="1600" dirty="0" smtClean="0">
                <a:latin typeface="Times New Roman" pitchFamily="18" charset="0"/>
                <a:cs typeface="Times New Roman" pitchFamily="18" charset="0"/>
              </a:rPr>
              <a:t>Ψ</a:t>
            </a:r>
            <a:r>
              <a:rPr lang="en-IN" sz="1600" dirty="0" smtClean="0">
                <a:latin typeface="Times New Roman" pitchFamily="18" charset="0"/>
                <a:cs typeface="Times New Roman" pitchFamily="18" charset="0"/>
              </a:rPr>
              <a:t>/ ∂y</a:t>
            </a:r>
            <a:r>
              <a:rPr lang="en-IN" sz="1600" baseline="40000" dirty="0" smtClean="0">
                <a:latin typeface="Times New Roman" pitchFamily="18" charset="0"/>
                <a:cs typeface="Times New Roman" pitchFamily="18" charset="0"/>
              </a:rPr>
              <a:t>2</a:t>
            </a:r>
            <a:r>
              <a:rPr lang="en-IN" sz="1600" dirty="0" smtClean="0">
                <a:latin typeface="Times New Roman" pitchFamily="18" charset="0"/>
                <a:cs typeface="Times New Roman" pitchFamily="18" charset="0"/>
              </a:rPr>
              <a:t>, etc. should also be continuous</a:t>
            </a:r>
          </a:p>
          <a:p>
            <a:pPr marL="342900" indent="-342900" algn="just">
              <a:lnSpc>
                <a:spcPct val="150000"/>
              </a:lnSpc>
              <a:buAutoNum type="arabicPeriod"/>
            </a:pPr>
            <a:r>
              <a:rPr lang="en-IN" sz="1600" dirty="0" smtClean="0">
                <a:latin typeface="Times New Roman" pitchFamily="18" charset="0"/>
                <a:cs typeface="Times New Roman" pitchFamily="18" charset="0"/>
              </a:rPr>
              <a:t>The function should be normalised, i.e. means the probability that the particle is found somewhere in space is equal to 1</a:t>
            </a:r>
            <a:endParaRPr lang="en-IN" sz="1600" dirty="0">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707904" y="3291830"/>
            <a:ext cx="1480369" cy="1083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86451" y="4371950"/>
            <a:ext cx="6624736" cy="307777"/>
          </a:xfrm>
          <a:prstGeom prst="rect">
            <a:avLst/>
          </a:prstGeom>
        </p:spPr>
        <p:txBody>
          <a:bodyPr wrap="square">
            <a:spAutoFit/>
          </a:bodyPr>
          <a:lstStyle/>
          <a:p>
            <a:r>
              <a:rPr lang="en-IN" sz="1400" dirty="0">
                <a:latin typeface="Times New Roman" pitchFamily="18" charset="0"/>
                <a:cs typeface="Times New Roman" pitchFamily="18" charset="0"/>
              </a:rPr>
              <a:t>This is the </a:t>
            </a:r>
            <a:r>
              <a:rPr lang="en-IN" sz="1400" b="1" dirty="0">
                <a:latin typeface="Times New Roman" pitchFamily="18" charset="0"/>
                <a:cs typeface="Times New Roman" pitchFamily="18" charset="0"/>
              </a:rPr>
              <a:t>significance</a:t>
            </a:r>
            <a:r>
              <a:rPr lang="en-IN" sz="1400" dirty="0">
                <a:latin typeface="Times New Roman" pitchFamily="18" charset="0"/>
                <a:cs typeface="Times New Roman" pitchFamily="18" charset="0"/>
              </a:rPr>
              <a:t> of </a:t>
            </a:r>
            <a:r>
              <a:rPr lang="en-IN" sz="1400" b="1" dirty="0" smtClean="0">
                <a:latin typeface="Times New Roman" pitchFamily="18" charset="0"/>
                <a:cs typeface="Times New Roman" pitchFamily="18" charset="0"/>
              </a:rPr>
              <a:t>Schrödinger </a:t>
            </a:r>
            <a:r>
              <a:rPr lang="en-IN" sz="1400" b="1" dirty="0">
                <a:latin typeface="Times New Roman" pitchFamily="18" charset="0"/>
                <a:cs typeface="Times New Roman" pitchFamily="18" charset="0"/>
              </a:rPr>
              <a:t>wave equation </a:t>
            </a:r>
            <a:r>
              <a:rPr lang="en-IN" sz="1400" dirty="0">
                <a:latin typeface="Times New Roman" pitchFamily="18" charset="0"/>
                <a:cs typeface="Times New Roman" pitchFamily="18" charset="0"/>
              </a:rPr>
              <a:t>in quantum mechanics.</a:t>
            </a:r>
          </a:p>
        </p:txBody>
      </p:sp>
    </p:spTree>
    <p:extLst>
      <p:ext uri="{BB962C8B-B14F-4D97-AF65-F5344CB8AC3E}">
        <p14:creationId xmlns:p14="http://schemas.microsoft.com/office/powerpoint/2010/main" val="2650928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DF6A7D-8465-4533-A2E7-101AB4950FDE}" type="slidenum">
              <a:rPr lang="en-IN" smtClean="0"/>
              <a:t>12</a:t>
            </a:fld>
            <a:endParaRPr lang="en-IN"/>
          </a:p>
        </p:txBody>
      </p:sp>
      <p:sp>
        <p:nvSpPr>
          <p:cNvPr id="3" name="Rectangle 2"/>
          <p:cNvSpPr/>
          <p:nvPr/>
        </p:nvSpPr>
        <p:spPr>
          <a:xfrm>
            <a:off x="2987823" y="342120"/>
            <a:ext cx="3663375" cy="400110"/>
          </a:xfrm>
          <a:prstGeom prst="rect">
            <a:avLst/>
          </a:prstGeom>
        </p:spPr>
        <p:txBody>
          <a:bodyPr wrap="none">
            <a:spAutoFit/>
          </a:bodyPr>
          <a:lstStyle/>
          <a:p>
            <a:r>
              <a:rPr lang="en-IN" sz="2000" b="1" u="sng" dirty="0" smtClean="0">
                <a:latin typeface="Times New Roman" pitchFamily="18" charset="0"/>
                <a:cs typeface="Times New Roman" pitchFamily="18" charset="0"/>
              </a:rPr>
              <a:t>The Schrödinger wave equation</a:t>
            </a:r>
            <a:endParaRPr lang="en-IN" sz="2000" b="1" u="sng" dirty="0">
              <a:latin typeface="Times New Roman" pitchFamily="18" charset="0"/>
              <a:cs typeface="Times New Roman" pitchFamily="18" charset="0"/>
            </a:endParaRPr>
          </a:p>
        </p:txBody>
      </p:sp>
      <p:sp>
        <p:nvSpPr>
          <p:cNvPr id="4" name="TextBox 3"/>
          <p:cNvSpPr txBox="1"/>
          <p:nvPr/>
        </p:nvSpPr>
        <p:spPr>
          <a:xfrm>
            <a:off x="467544" y="915566"/>
            <a:ext cx="3312368" cy="369332"/>
          </a:xfrm>
          <a:prstGeom prst="rect">
            <a:avLst/>
          </a:prstGeom>
          <a:solidFill>
            <a:srgbClr val="FFFF00"/>
          </a:solidFill>
        </p:spPr>
        <p:txBody>
          <a:bodyPr wrap="square" rtlCol="0">
            <a:spAutoFit/>
          </a:bodyPr>
          <a:lstStyle/>
          <a:p>
            <a:r>
              <a:rPr lang="en-IN" b="1" dirty="0" smtClean="0">
                <a:solidFill>
                  <a:srgbClr val="002060"/>
                </a:solidFill>
                <a:latin typeface="Times New Roman" pitchFamily="18" charset="0"/>
                <a:cs typeface="Times New Roman" pitchFamily="18" charset="0"/>
              </a:rPr>
              <a:t>Eigenvalue and </a:t>
            </a:r>
            <a:r>
              <a:rPr lang="en-IN" b="1" dirty="0" err="1" smtClean="0">
                <a:solidFill>
                  <a:srgbClr val="002060"/>
                </a:solidFill>
                <a:latin typeface="Times New Roman" pitchFamily="18" charset="0"/>
                <a:cs typeface="Times New Roman" pitchFamily="18" charset="0"/>
              </a:rPr>
              <a:t>Eigenfunction</a:t>
            </a:r>
            <a:r>
              <a:rPr lang="en-IN" b="1" dirty="0" smtClean="0">
                <a:solidFill>
                  <a:srgbClr val="002060"/>
                </a:solidFill>
                <a:latin typeface="Times New Roman" pitchFamily="18" charset="0"/>
                <a:cs typeface="Times New Roman" pitchFamily="18" charset="0"/>
              </a:rPr>
              <a:t>:</a:t>
            </a:r>
            <a:endParaRPr lang="en-IN" b="1" dirty="0">
              <a:solidFill>
                <a:srgbClr val="002060"/>
              </a:solidFill>
              <a:latin typeface="Times New Roman" pitchFamily="18" charset="0"/>
              <a:cs typeface="Times New Roman" pitchFamily="18" charset="0"/>
            </a:endParaRPr>
          </a:p>
        </p:txBody>
      </p:sp>
      <p:sp>
        <p:nvSpPr>
          <p:cNvPr id="6" name="TextBox 5"/>
          <p:cNvSpPr txBox="1"/>
          <p:nvPr/>
        </p:nvSpPr>
        <p:spPr>
          <a:xfrm>
            <a:off x="539552" y="1419622"/>
            <a:ext cx="8064896" cy="3477875"/>
          </a:xfrm>
          <a:prstGeom prst="rect">
            <a:avLst/>
          </a:prstGeom>
          <a:noFill/>
        </p:spPr>
        <p:txBody>
          <a:bodyPr wrap="square" rtlCol="0">
            <a:spAutoFit/>
          </a:bodyPr>
          <a:lstStyle/>
          <a:p>
            <a:pPr marL="285750" indent="-285750">
              <a:buFont typeface="Arial" pitchFamily="34" charset="0"/>
              <a:buChar char="•"/>
            </a:pPr>
            <a:r>
              <a:rPr lang="en-IN" dirty="0" smtClean="0">
                <a:latin typeface="Times New Roman" pitchFamily="18" charset="0"/>
                <a:cs typeface="Times New Roman" pitchFamily="18" charset="0"/>
              </a:rPr>
              <a:t>In general, </a:t>
            </a:r>
            <a:r>
              <a:rPr lang="en-IN" u="sng" dirty="0" smtClean="0">
                <a:latin typeface="Times New Roman" pitchFamily="18" charset="0"/>
                <a:cs typeface="Times New Roman" pitchFamily="18" charset="0"/>
              </a:rPr>
              <a:t>operator</a:t>
            </a:r>
            <a:r>
              <a:rPr lang="en-IN" dirty="0" smtClean="0">
                <a:latin typeface="Times New Roman" pitchFamily="18" charset="0"/>
                <a:cs typeface="Times New Roman" pitchFamily="18" charset="0"/>
              </a:rPr>
              <a:t> </a:t>
            </a:r>
            <a:r>
              <a:rPr lang="el-GR" b="1" dirty="0" smtClean="0">
                <a:latin typeface="Times New Roman" pitchFamily="18" charset="0"/>
                <a:cs typeface="Times New Roman" pitchFamily="18" charset="0"/>
              </a:rPr>
              <a:t>Ω</a:t>
            </a:r>
            <a:r>
              <a:rPr lang="en-IN" dirty="0" smtClean="0">
                <a:latin typeface="Times New Roman" pitchFamily="18" charset="0"/>
                <a:cs typeface="Times New Roman" pitchFamily="18" charset="0"/>
              </a:rPr>
              <a:t> (omega) and </a:t>
            </a:r>
            <a:r>
              <a:rPr lang="en-IN" u="sng" dirty="0" smtClean="0">
                <a:latin typeface="Times New Roman" pitchFamily="18" charset="0"/>
                <a:cs typeface="Times New Roman" pitchFamily="18" charset="0"/>
              </a:rPr>
              <a:t>functi</a:t>
            </a:r>
            <a:r>
              <a:rPr lang="en-IN" dirty="0" smtClean="0">
                <a:latin typeface="Times New Roman" pitchFamily="18" charset="0"/>
                <a:cs typeface="Times New Roman" pitchFamily="18" charset="0"/>
              </a:rPr>
              <a:t>on </a:t>
            </a:r>
            <a:r>
              <a:rPr lang="el-GR" b="1" dirty="0" smtClean="0">
                <a:latin typeface="Times New Roman" pitchFamily="18" charset="0"/>
                <a:cs typeface="Times New Roman" pitchFamily="18" charset="0"/>
              </a:rPr>
              <a:t>Ψ</a:t>
            </a:r>
            <a:r>
              <a:rPr lang="en-IN" dirty="0" smtClean="0">
                <a:latin typeface="Times New Roman" pitchFamily="18" charset="0"/>
                <a:cs typeface="Times New Roman" pitchFamily="18" charset="0"/>
              </a:rPr>
              <a:t> (psi) satisfy the equation of the form:</a:t>
            </a:r>
          </a:p>
          <a:p>
            <a:endParaRPr lang="en-IN" dirty="0">
              <a:latin typeface="Times New Roman" pitchFamily="18" charset="0"/>
              <a:cs typeface="Times New Roman" pitchFamily="18" charset="0"/>
            </a:endParaRPr>
          </a:p>
          <a:p>
            <a:endParaRPr lang="en-IN" dirty="0" smtClean="0">
              <a:latin typeface="Times New Roman" pitchFamily="18" charset="0"/>
              <a:cs typeface="Times New Roman" pitchFamily="18" charset="0"/>
            </a:endParaRPr>
          </a:p>
          <a:p>
            <a:endParaRPr lang="en-IN" dirty="0" smtClean="0">
              <a:latin typeface="Times New Roman" pitchFamily="18" charset="0"/>
              <a:cs typeface="Times New Roman" pitchFamily="18" charset="0"/>
            </a:endParaRPr>
          </a:p>
          <a:p>
            <a:endParaRPr lang="en-IN" dirty="0">
              <a:latin typeface="Times New Roman" pitchFamily="18" charset="0"/>
              <a:cs typeface="Times New Roman" pitchFamily="18" charset="0"/>
            </a:endParaRPr>
          </a:p>
          <a:p>
            <a:r>
              <a:rPr lang="en-IN" dirty="0" smtClean="0">
                <a:latin typeface="Times New Roman" pitchFamily="18" charset="0"/>
                <a:cs typeface="Times New Roman" pitchFamily="18" charset="0"/>
              </a:rPr>
              <a:t>where, </a:t>
            </a:r>
            <a:r>
              <a:rPr lang="el-GR" b="1" dirty="0" smtClean="0">
                <a:latin typeface="Times New Roman" pitchFamily="18" charset="0"/>
                <a:cs typeface="Times New Roman" pitchFamily="18" charset="0"/>
              </a:rPr>
              <a:t>ω</a:t>
            </a:r>
            <a:r>
              <a:rPr lang="en-IN" dirty="0" smtClean="0">
                <a:latin typeface="Times New Roman" pitchFamily="18" charset="0"/>
                <a:cs typeface="Times New Roman" pitchFamily="18" charset="0"/>
              </a:rPr>
              <a:t> is some constant factor, we call </a:t>
            </a:r>
            <a:r>
              <a:rPr lang="el-GR" b="1" dirty="0" smtClean="0">
                <a:latin typeface="Times New Roman" pitchFamily="18" charset="0"/>
                <a:cs typeface="Times New Roman" pitchFamily="18" charset="0"/>
              </a:rPr>
              <a:t>ω</a:t>
            </a:r>
            <a:r>
              <a:rPr lang="en-IN" dirty="0">
                <a:latin typeface="Times New Roman" pitchFamily="18" charset="0"/>
                <a:cs typeface="Times New Roman" pitchFamily="18" charset="0"/>
              </a:rPr>
              <a:t> </a:t>
            </a:r>
            <a:r>
              <a:rPr lang="en-IN" dirty="0" smtClean="0">
                <a:latin typeface="Times New Roman" pitchFamily="18" charset="0"/>
                <a:cs typeface="Times New Roman" pitchFamily="18" charset="0"/>
              </a:rPr>
              <a:t>an </a:t>
            </a:r>
            <a:r>
              <a:rPr lang="en-IN" sz="2000" b="1" dirty="0" smtClean="0">
                <a:latin typeface="Times New Roman" pitchFamily="18" charset="0"/>
                <a:cs typeface="Times New Roman" pitchFamily="18" charset="0"/>
              </a:rPr>
              <a:t>eigenvalue</a:t>
            </a:r>
            <a:r>
              <a:rPr lang="en-IN" dirty="0" smtClean="0">
                <a:latin typeface="Times New Roman" pitchFamily="18" charset="0"/>
                <a:cs typeface="Times New Roman" pitchFamily="18" charset="0"/>
              </a:rPr>
              <a:t> of the operator </a:t>
            </a:r>
            <a:r>
              <a:rPr lang="el-GR" dirty="0" smtClean="0">
                <a:latin typeface="Times New Roman" pitchFamily="18" charset="0"/>
                <a:cs typeface="Times New Roman" pitchFamily="18" charset="0"/>
              </a:rPr>
              <a:t>Ω</a:t>
            </a:r>
            <a:r>
              <a:rPr lang="en-IN" dirty="0" smtClean="0">
                <a:latin typeface="Times New Roman" pitchFamily="18" charset="0"/>
                <a:cs typeface="Times New Roman" pitchFamily="18" charset="0"/>
              </a:rPr>
              <a:t> and </a:t>
            </a:r>
            <a:r>
              <a:rPr lang="el-GR" dirty="0" smtClean="0">
                <a:latin typeface="Times New Roman" pitchFamily="18" charset="0"/>
                <a:cs typeface="Times New Roman" pitchFamily="18" charset="0"/>
              </a:rPr>
              <a:t>Ψ</a:t>
            </a:r>
            <a:r>
              <a:rPr lang="en-IN" dirty="0" smtClean="0">
                <a:latin typeface="Times New Roman" pitchFamily="18" charset="0"/>
                <a:cs typeface="Times New Roman" pitchFamily="18" charset="0"/>
              </a:rPr>
              <a:t> an </a:t>
            </a:r>
            <a:r>
              <a:rPr lang="en-IN" sz="2000" b="1" dirty="0" err="1" smtClean="0">
                <a:latin typeface="Times New Roman" pitchFamily="18" charset="0"/>
                <a:cs typeface="Times New Roman" pitchFamily="18" charset="0"/>
              </a:rPr>
              <a:t>eigenfunction</a:t>
            </a:r>
            <a:r>
              <a:rPr lang="en-IN" dirty="0" smtClean="0">
                <a:latin typeface="Times New Roman" pitchFamily="18" charset="0"/>
                <a:cs typeface="Times New Roman" pitchFamily="18" charset="0"/>
              </a:rPr>
              <a:t> of </a:t>
            </a:r>
            <a:r>
              <a:rPr lang="el-GR" dirty="0" smtClean="0">
                <a:latin typeface="Times New Roman" pitchFamily="18" charset="0"/>
                <a:cs typeface="Times New Roman" pitchFamily="18" charset="0"/>
              </a:rPr>
              <a:t>Ω</a:t>
            </a:r>
            <a:r>
              <a:rPr lang="en-IN" dirty="0" smtClean="0">
                <a:latin typeface="Times New Roman" pitchFamily="18" charset="0"/>
                <a:cs typeface="Times New Roman" pitchFamily="18" charset="0"/>
              </a:rPr>
              <a:t>.</a:t>
            </a:r>
          </a:p>
          <a:p>
            <a:pPr marL="285750" indent="-285750">
              <a:buFont typeface="Arial" pitchFamily="34" charset="0"/>
              <a:buChar char="•"/>
            </a:pPr>
            <a:endParaRPr lang="en-IN" dirty="0" smtClean="0">
              <a:latin typeface="Times New Roman" pitchFamily="18" charset="0"/>
              <a:cs typeface="Times New Roman" pitchFamily="18" charset="0"/>
            </a:endParaRPr>
          </a:p>
          <a:p>
            <a:pPr marL="285750" indent="-285750">
              <a:buFont typeface="Arial" pitchFamily="34" charset="0"/>
              <a:buChar char="•"/>
            </a:pPr>
            <a:r>
              <a:rPr lang="en-IN" dirty="0" smtClean="0">
                <a:latin typeface="Times New Roman" pitchFamily="18" charset="0"/>
                <a:cs typeface="Times New Roman" pitchFamily="18" charset="0"/>
              </a:rPr>
              <a:t>The equation of this form is called </a:t>
            </a:r>
            <a:r>
              <a:rPr lang="en-IN" sz="2000" b="1" u="sng" dirty="0" smtClean="0">
                <a:solidFill>
                  <a:srgbClr val="C00000"/>
                </a:solidFill>
                <a:latin typeface="Times New Roman" pitchFamily="18" charset="0"/>
                <a:cs typeface="Times New Roman" pitchFamily="18" charset="0"/>
              </a:rPr>
              <a:t>eigenvalue equation</a:t>
            </a:r>
            <a:r>
              <a:rPr lang="en-IN" dirty="0" smtClean="0">
                <a:latin typeface="Times New Roman" pitchFamily="18" charset="0"/>
                <a:cs typeface="Times New Roman" pitchFamily="18" charset="0"/>
              </a:rPr>
              <a:t>. </a:t>
            </a:r>
          </a:p>
          <a:p>
            <a:endParaRPr lang="en-IN" dirty="0">
              <a:latin typeface="Times New Roman" pitchFamily="18" charset="0"/>
              <a:cs typeface="Times New Roman" pitchFamily="18" charset="0"/>
            </a:endParaRPr>
          </a:p>
          <a:p>
            <a:endParaRPr lang="en-IN" dirty="0">
              <a:latin typeface="Times New Roman" pitchFamily="18" charset="0"/>
              <a:cs typeface="Times New Roman" pitchFamily="18" charset="0"/>
            </a:endParaRPr>
          </a:p>
        </p:txBody>
      </p:sp>
      <p:pic>
        <p:nvPicPr>
          <p:cNvPr id="7"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0207" t="47133" r="40141" b="33522"/>
          <a:stretch/>
        </p:blipFill>
        <p:spPr bwMode="auto">
          <a:xfrm>
            <a:off x="3289779" y="2139702"/>
            <a:ext cx="2564442" cy="74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2005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DF6A7D-8465-4533-A2E7-101AB4950FDE}" type="slidenum">
              <a:rPr lang="en-IN" smtClean="0"/>
              <a:t>13</a:t>
            </a:fld>
            <a:endParaRPr lang="en-IN"/>
          </a:p>
        </p:txBody>
      </p:sp>
      <p:sp>
        <p:nvSpPr>
          <p:cNvPr id="4" name="Rectangle 3"/>
          <p:cNvSpPr/>
          <p:nvPr/>
        </p:nvSpPr>
        <p:spPr>
          <a:xfrm>
            <a:off x="2987822" y="411510"/>
            <a:ext cx="3663375" cy="400110"/>
          </a:xfrm>
          <a:prstGeom prst="rect">
            <a:avLst/>
          </a:prstGeom>
        </p:spPr>
        <p:txBody>
          <a:bodyPr wrap="none">
            <a:spAutoFit/>
          </a:bodyPr>
          <a:lstStyle/>
          <a:p>
            <a:r>
              <a:rPr lang="en-IN" sz="2000" b="1" u="sng" dirty="0" smtClean="0">
                <a:latin typeface="Times New Roman" pitchFamily="18" charset="0"/>
                <a:cs typeface="Times New Roman" pitchFamily="18" charset="0"/>
              </a:rPr>
              <a:t>The Schrödinger wave equation</a:t>
            </a:r>
            <a:endParaRPr lang="en-IN" sz="2000" b="1" u="sng" dirty="0">
              <a:latin typeface="Times New Roman" pitchFamily="18" charset="0"/>
              <a:cs typeface="Times New Roman" pitchFamily="18" charset="0"/>
            </a:endParaRPr>
          </a:p>
        </p:txBody>
      </p:sp>
      <p:sp>
        <p:nvSpPr>
          <p:cNvPr id="5" name="Rectangle 4"/>
          <p:cNvSpPr/>
          <p:nvPr/>
        </p:nvSpPr>
        <p:spPr>
          <a:xfrm>
            <a:off x="467544" y="915566"/>
            <a:ext cx="3756156" cy="338554"/>
          </a:xfrm>
          <a:prstGeom prst="rect">
            <a:avLst/>
          </a:prstGeom>
          <a:solidFill>
            <a:srgbClr val="FFFF00"/>
          </a:solidFill>
        </p:spPr>
        <p:txBody>
          <a:bodyPr wrap="none">
            <a:spAutoFit/>
          </a:bodyPr>
          <a:lstStyle/>
          <a:p>
            <a:r>
              <a:rPr lang="en-IN" sz="1600" dirty="0">
                <a:latin typeface="Times New Roman" pitchFamily="18" charset="0"/>
                <a:cs typeface="Times New Roman" pitchFamily="18" charset="0"/>
              </a:rPr>
              <a:t>What is the significance of wave function? </a:t>
            </a:r>
          </a:p>
        </p:txBody>
      </p:sp>
      <p:sp>
        <p:nvSpPr>
          <p:cNvPr id="6" name="Rectangle 5"/>
          <p:cNvSpPr/>
          <p:nvPr/>
        </p:nvSpPr>
        <p:spPr>
          <a:xfrm>
            <a:off x="395536" y="1347614"/>
            <a:ext cx="7992888" cy="3539430"/>
          </a:xfrm>
          <a:prstGeom prst="rect">
            <a:avLst/>
          </a:prstGeom>
        </p:spPr>
        <p:txBody>
          <a:bodyPr wrap="square">
            <a:spAutoFit/>
          </a:bodyPr>
          <a:lstStyle/>
          <a:p>
            <a:pPr marL="285750" indent="-285750" algn="just">
              <a:buFont typeface="Arial" pitchFamily="34" charset="0"/>
              <a:buChar char="•"/>
            </a:pPr>
            <a:r>
              <a:rPr lang="en-IN" sz="1400" dirty="0">
                <a:latin typeface="Times New Roman" pitchFamily="18" charset="0"/>
                <a:cs typeface="Times New Roman" pitchFamily="18" charset="0"/>
              </a:rPr>
              <a:t>The wave function Ψ in </a:t>
            </a:r>
            <a:r>
              <a:rPr lang="en-IN" sz="1400" b="1" dirty="0" smtClean="0">
                <a:latin typeface="Times New Roman" pitchFamily="18" charset="0"/>
                <a:cs typeface="Times New Roman" pitchFamily="18" charset="0"/>
              </a:rPr>
              <a:t>Schrödinger </a:t>
            </a:r>
            <a:r>
              <a:rPr lang="en-IN" sz="1400" b="1" dirty="0">
                <a:latin typeface="Times New Roman" pitchFamily="18" charset="0"/>
                <a:cs typeface="Times New Roman" pitchFamily="18" charset="0"/>
              </a:rPr>
              <a:t>wave equation</a:t>
            </a:r>
            <a:r>
              <a:rPr lang="en-IN" sz="1400" dirty="0">
                <a:latin typeface="Times New Roman" pitchFamily="18" charset="0"/>
                <a:cs typeface="Times New Roman" pitchFamily="18" charset="0"/>
              </a:rPr>
              <a:t>, has no physical significance except than it </a:t>
            </a:r>
            <a:r>
              <a:rPr lang="en-IN" sz="1400" dirty="0" smtClean="0">
                <a:latin typeface="Times New Roman" pitchFamily="18" charset="0"/>
                <a:cs typeface="Times New Roman" pitchFamily="18" charset="0"/>
              </a:rPr>
              <a:t>represents the </a:t>
            </a:r>
            <a:r>
              <a:rPr lang="en-IN" sz="1400" dirty="0">
                <a:latin typeface="Times New Roman" pitchFamily="18" charset="0"/>
                <a:cs typeface="Times New Roman" pitchFamily="18" charset="0"/>
              </a:rPr>
              <a:t>amplitude of the electron wave. </a:t>
            </a:r>
            <a:endParaRPr lang="en-IN" sz="1400" dirty="0" smtClean="0">
              <a:latin typeface="Times New Roman" pitchFamily="18" charset="0"/>
              <a:cs typeface="Times New Roman" pitchFamily="18" charset="0"/>
            </a:endParaRPr>
          </a:p>
          <a:p>
            <a:pPr marL="285750" indent="-285750" algn="just">
              <a:buFont typeface="Arial" pitchFamily="34" charset="0"/>
              <a:buChar char="•"/>
            </a:pPr>
            <a:endParaRPr lang="en-IN" sz="1400" dirty="0">
              <a:latin typeface="Times New Roman" pitchFamily="18" charset="0"/>
              <a:cs typeface="Times New Roman" pitchFamily="18" charset="0"/>
            </a:endParaRPr>
          </a:p>
          <a:p>
            <a:pPr marL="285750" indent="-285750" algn="just">
              <a:buFont typeface="Arial" pitchFamily="34" charset="0"/>
              <a:buChar char="•"/>
            </a:pPr>
            <a:r>
              <a:rPr lang="en-IN" sz="1400" dirty="0" smtClean="0">
                <a:latin typeface="Times New Roman" pitchFamily="18" charset="0"/>
                <a:cs typeface="Times New Roman" pitchFamily="18" charset="0"/>
              </a:rPr>
              <a:t>However</a:t>
            </a:r>
            <a:r>
              <a:rPr lang="en-IN" sz="1400" dirty="0">
                <a:latin typeface="Times New Roman" pitchFamily="18" charset="0"/>
                <a:cs typeface="Times New Roman" pitchFamily="18" charset="0"/>
              </a:rPr>
              <a:t>, the square of the </a:t>
            </a:r>
            <a:r>
              <a:rPr lang="en-IN" sz="1400" b="1" dirty="0">
                <a:latin typeface="Times New Roman" pitchFamily="18" charset="0"/>
                <a:cs typeface="Times New Roman" pitchFamily="18" charset="0"/>
              </a:rPr>
              <a:t>wave function </a:t>
            </a:r>
            <a:r>
              <a:rPr lang="en-IN" sz="1400" dirty="0">
                <a:latin typeface="Times New Roman" pitchFamily="18" charset="0"/>
                <a:cs typeface="Times New Roman" pitchFamily="18" charset="0"/>
              </a:rPr>
              <a:t>,that is</a:t>
            </a:r>
            <a:r>
              <a:rPr lang="en-IN" sz="1400" dirty="0" smtClean="0">
                <a:latin typeface="Times New Roman" pitchFamily="18" charset="0"/>
                <a:cs typeface="Times New Roman" pitchFamily="18" charset="0"/>
              </a:rPr>
              <a:t>,</a:t>
            </a:r>
            <a:r>
              <a:rPr lang="en-IN" sz="1400" dirty="0">
                <a:latin typeface="Times New Roman" pitchFamily="18" charset="0"/>
                <a:cs typeface="Times New Roman" pitchFamily="18" charset="0"/>
              </a:rPr>
              <a:t> </a:t>
            </a:r>
            <a:r>
              <a:rPr lang="en-IN" sz="1400" dirty="0" smtClean="0">
                <a:latin typeface="Times New Roman" pitchFamily="18" charset="0"/>
                <a:cs typeface="Times New Roman" pitchFamily="18" charset="0"/>
              </a:rPr>
              <a:t>|Ψ|</a:t>
            </a:r>
            <a:r>
              <a:rPr lang="en-IN" sz="1400" b="1" baseline="30000" dirty="0" smtClean="0">
                <a:latin typeface="Times New Roman" pitchFamily="18" charset="0"/>
                <a:cs typeface="Times New Roman" pitchFamily="18" charset="0"/>
              </a:rPr>
              <a:t>2</a:t>
            </a:r>
            <a:r>
              <a:rPr lang="en-IN" sz="1400" b="1" dirty="0" smtClean="0">
                <a:latin typeface="Times New Roman" pitchFamily="18" charset="0"/>
                <a:cs typeface="Times New Roman" pitchFamily="18" charset="0"/>
              </a:rPr>
              <a:t> </a:t>
            </a:r>
            <a:r>
              <a:rPr lang="en-IN" sz="1400" b="1" dirty="0">
                <a:latin typeface="Times New Roman" pitchFamily="18" charset="0"/>
                <a:cs typeface="Times New Roman" pitchFamily="18" charset="0"/>
              </a:rPr>
              <a:t>gives</a:t>
            </a:r>
            <a:r>
              <a:rPr lang="en-IN" sz="1400" dirty="0">
                <a:latin typeface="Times New Roman" pitchFamily="18" charset="0"/>
                <a:cs typeface="Times New Roman" pitchFamily="18" charset="0"/>
              </a:rPr>
              <a:t> the probability of an electron of a given energy E, from place to place in a given region </a:t>
            </a:r>
            <a:r>
              <a:rPr lang="en-IN" sz="1400" b="1" dirty="0">
                <a:latin typeface="Times New Roman" pitchFamily="18" charset="0"/>
                <a:cs typeface="Times New Roman" pitchFamily="18" charset="0"/>
              </a:rPr>
              <a:t>around the nucleus .</a:t>
            </a:r>
            <a:r>
              <a:rPr lang="en-IN" sz="1400" dirty="0">
                <a:latin typeface="Times New Roman" pitchFamily="18" charset="0"/>
                <a:cs typeface="Times New Roman" pitchFamily="18" charset="0"/>
              </a:rPr>
              <a:t> </a:t>
            </a:r>
            <a:endParaRPr lang="en-IN" sz="1400" dirty="0" smtClean="0">
              <a:latin typeface="Times New Roman" pitchFamily="18" charset="0"/>
              <a:cs typeface="Times New Roman" pitchFamily="18" charset="0"/>
            </a:endParaRPr>
          </a:p>
          <a:p>
            <a:pPr marL="285750" indent="-285750" algn="just">
              <a:buFont typeface="Arial" pitchFamily="34" charset="0"/>
              <a:buChar char="•"/>
            </a:pPr>
            <a:endParaRPr lang="en-IN" sz="1400" dirty="0">
              <a:latin typeface="Times New Roman" pitchFamily="18" charset="0"/>
              <a:cs typeface="Times New Roman" pitchFamily="18" charset="0"/>
            </a:endParaRPr>
          </a:p>
          <a:p>
            <a:pPr marL="285750" indent="-285750" algn="just">
              <a:buFont typeface="Arial" pitchFamily="34" charset="0"/>
              <a:buChar char="•"/>
            </a:pPr>
            <a:r>
              <a:rPr lang="en-IN" sz="1400" dirty="0" smtClean="0">
                <a:latin typeface="Times New Roman" pitchFamily="18" charset="0"/>
                <a:cs typeface="Times New Roman" pitchFamily="18" charset="0"/>
              </a:rPr>
              <a:t>It </a:t>
            </a:r>
            <a:r>
              <a:rPr lang="en-IN" sz="1400" dirty="0">
                <a:latin typeface="Times New Roman" pitchFamily="18" charset="0"/>
                <a:cs typeface="Times New Roman" pitchFamily="18" charset="0"/>
              </a:rPr>
              <a:t>is thus possible to identify regions of space around the nucleus where there is high probability of locating an electron associated with a </a:t>
            </a:r>
            <a:r>
              <a:rPr lang="en-IN" sz="1400" b="1" dirty="0">
                <a:latin typeface="Times New Roman" pitchFamily="18" charset="0"/>
                <a:cs typeface="Times New Roman" pitchFamily="18" charset="0"/>
              </a:rPr>
              <a:t>specific energy</a:t>
            </a:r>
            <a:r>
              <a:rPr lang="en-IN" sz="1400" dirty="0">
                <a:latin typeface="Times New Roman" pitchFamily="18" charset="0"/>
                <a:cs typeface="Times New Roman" pitchFamily="18" charset="0"/>
              </a:rPr>
              <a:t>. This space is</a:t>
            </a:r>
            <a:r>
              <a:rPr lang="en-IN" sz="1400" b="1" dirty="0">
                <a:latin typeface="Times New Roman" pitchFamily="18" charset="0"/>
                <a:cs typeface="Times New Roman" pitchFamily="18" charset="0"/>
              </a:rPr>
              <a:t> </a:t>
            </a:r>
            <a:r>
              <a:rPr lang="en-IN" sz="1400" dirty="0">
                <a:latin typeface="Times New Roman" pitchFamily="18" charset="0"/>
                <a:cs typeface="Times New Roman" pitchFamily="18" charset="0"/>
              </a:rPr>
              <a:t>called </a:t>
            </a:r>
            <a:r>
              <a:rPr lang="en-IN" sz="1400" b="1" u="sng" dirty="0">
                <a:latin typeface="Times New Roman" pitchFamily="18" charset="0"/>
                <a:cs typeface="Times New Roman" pitchFamily="18" charset="0"/>
              </a:rPr>
              <a:t>an atomic orbital</a:t>
            </a:r>
            <a:r>
              <a:rPr lang="en-IN" sz="1400" b="1" dirty="0" smtClean="0">
                <a:latin typeface="Times New Roman" pitchFamily="18" charset="0"/>
                <a:cs typeface="Times New Roman" pitchFamily="18" charset="0"/>
              </a:rPr>
              <a:t>.</a:t>
            </a:r>
          </a:p>
          <a:p>
            <a:pPr marL="285750" indent="-285750" algn="just">
              <a:buFont typeface="Arial" pitchFamily="34" charset="0"/>
              <a:buChar char="•"/>
            </a:pPr>
            <a:endParaRPr lang="en-IN" sz="1400" b="1" dirty="0">
              <a:latin typeface="Times New Roman" pitchFamily="18" charset="0"/>
              <a:cs typeface="Times New Roman" pitchFamily="18" charset="0"/>
            </a:endParaRPr>
          </a:p>
          <a:p>
            <a:pPr marL="285750" indent="-285750" algn="just">
              <a:buFont typeface="Arial" pitchFamily="34" charset="0"/>
              <a:buChar char="•"/>
            </a:pPr>
            <a:r>
              <a:rPr lang="en-IN" sz="1400" dirty="0">
                <a:latin typeface="Times New Roman" pitchFamily="18" charset="0"/>
                <a:cs typeface="Times New Roman" pitchFamily="18" charset="0"/>
              </a:rPr>
              <a:t>An </a:t>
            </a:r>
            <a:r>
              <a:rPr lang="en-IN" sz="1400" b="1" dirty="0">
                <a:latin typeface="Times New Roman" pitchFamily="18" charset="0"/>
                <a:cs typeface="Times New Roman" pitchFamily="18" charset="0"/>
              </a:rPr>
              <a:t>atomic orbital</a:t>
            </a:r>
            <a:r>
              <a:rPr lang="en-IN" sz="1400" dirty="0" smtClean="0">
                <a:latin typeface="Times New Roman" pitchFamily="18" charset="0"/>
                <a:cs typeface="Times New Roman" pitchFamily="18" charset="0"/>
              </a:rPr>
              <a:t>, thus </a:t>
            </a:r>
            <a:r>
              <a:rPr lang="en-IN" sz="1400" dirty="0">
                <a:latin typeface="Times New Roman" pitchFamily="18" charset="0"/>
                <a:cs typeface="Times New Roman" pitchFamily="18" charset="0"/>
              </a:rPr>
              <a:t>represents a definite region in three dimensional space around the nucleus where there is high probability of finding an electron of a </a:t>
            </a:r>
            <a:r>
              <a:rPr lang="en-IN" sz="1400" b="1" dirty="0">
                <a:latin typeface="Times New Roman" pitchFamily="18" charset="0"/>
                <a:cs typeface="Times New Roman" pitchFamily="18" charset="0"/>
              </a:rPr>
              <a:t>specific energy </a:t>
            </a:r>
            <a:r>
              <a:rPr lang="en-IN" sz="1400" b="1" dirty="0" smtClean="0">
                <a:latin typeface="Times New Roman" pitchFamily="18" charset="0"/>
                <a:cs typeface="Times New Roman" pitchFamily="18" charset="0"/>
              </a:rPr>
              <a:t>E.</a:t>
            </a:r>
          </a:p>
          <a:p>
            <a:pPr marL="285750" indent="-285750" algn="just">
              <a:buFont typeface="Arial" pitchFamily="34" charset="0"/>
              <a:buChar char="•"/>
            </a:pPr>
            <a:endParaRPr lang="en-IN" sz="1400" b="1" dirty="0">
              <a:latin typeface="Times New Roman" pitchFamily="18" charset="0"/>
              <a:cs typeface="Times New Roman" pitchFamily="18" charset="0"/>
            </a:endParaRPr>
          </a:p>
          <a:p>
            <a:pPr marL="285750" indent="-285750" algn="just">
              <a:buFont typeface="Arial" pitchFamily="34" charset="0"/>
              <a:buChar char="•"/>
            </a:pPr>
            <a:r>
              <a:rPr lang="en-IN" sz="1400" dirty="0" smtClean="0">
                <a:latin typeface="Times New Roman" pitchFamily="18" charset="0"/>
                <a:cs typeface="Times New Roman" pitchFamily="18" charset="0"/>
              </a:rPr>
              <a:t>A </a:t>
            </a:r>
            <a:r>
              <a:rPr lang="en-IN" sz="1400" b="1" dirty="0">
                <a:latin typeface="Times New Roman" pitchFamily="18" charset="0"/>
                <a:cs typeface="Times New Roman" pitchFamily="18" charset="0"/>
              </a:rPr>
              <a:t>larger value </a:t>
            </a:r>
            <a:r>
              <a:rPr lang="en-IN" sz="1400" dirty="0">
                <a:latin typeface="Times New Roman" pitchFamily="18" charset="0"/>
                <a:cs typeface="Times New Roman" pitchFamily="18" charset="0"/>
              </a:rPr>
              <a:t>of |Ψ|</a:t>
            </a:r>
            <a:r>
              <a:rPr lang="en-IN" sz="1400" baseline="30000" dirty="0">
                <a:latin typeface="Times New Roman" pitchFamily="18" charset="0"/>
                <a:cs typeface="Times New Roman" pitchFamily="18" charset="0"/>
              </a:rPr>
              <a:t>2</a:t>
            </a:r>
            <a:r>
              <a:rPr lang="en-IN" sz="1400" dirty="0">
                <a:latin typeface="Times New Roman" pitchFamily="18" charset="0"/>
                <a:cs typeface="Times New Roman" pitchFamily="18" charset="0"/>
              </a:rPr>
              <a:t> means </a:t>
            </a:r>
            <a:r>
              <a:rPr lang="en-IN" sz="1400" b="1" u="sng" dirty="0">
                <a:latin typeface="Times New Roman" pitchFamily="18" charset="0"/>
                <a:cs typeface="Times New Roman" pitchFamily="18" charset="0"/>
              </a:rPr>
              <a:t>stronger probability </a:t>
            </a:r>
            <a:r>
              <a:rPr lang="en-IN" sz="1400" dirty="0">
                <a:latin typeface="Times New Roman" pitchFamily="18" charset="0"/>
                <a:cs typeface="Times New Roman" pitchFamily="18" charset="0"/>
              </a:rPr>
              <a:t>a</a:t>
            </a:r>
            <a:r>
              <a:rPr lang="en-IN" sz="1400" dirty="0" smtClean="0">
                <a:latin typeface="Times New Roman" pitchFamily="18" charset="0"/>
                <a:cs typeface="Times New Roman" pitchFamily="18" charset="0"/>
              </a:rPr>
              <a:t>nd a </a:t>
            </a:r>
            <a:r>
              <a:rPr lang="en-IN" sz="1400" b="1" dirty="0" smtClean="0">
                <a:latin typeface="Times New Roman" pitchFamily="18" charset="0"/>
                <a:cs typeface="Times New Roman" pitchFamily="18" charset="0"/>
              </a:rPr>
              <a:t>smaller value </a:t>
            </a:r>
            <a:r>
              <a:rPr lang="en-IN" sz="1400" dirty="0" smtClean="0">
                <a:latin typeface="Times New Roman" pitchFamily="18" charset="0"/>
                <a:cs typeface="Times New Roman" pitchFamily="18" charset="0"/>
              </a:rPr>
              <a:t>of </a:t>
            </a:r>
            <a:r>
              <a:rPr lang="en-IN" sz="1400" dirty="0">
                <a:latin typeface="Times New Roman" pitchFamily="18" charset="0"/>
                <a:cs typeface="Times New Roman" pitchFamily="18" charset="0"/>
              </a:rPr>
              <a:t>|Ψ|</a:t>
            </a:r>
            <a:r>
              <a:rPr lang="en-IN" sz="1400" baseline="30000" dirty="0">
                <a:latin typeface="Times New Roman" pitchFamily="18" charset="0"/>
                <a:cs typeface="Times New Roman" pitchFamily="18" charset="0"/>
              </a:rPr>
              <a:t>2</a:t>
            </a:r>
            <a:r>
              <a:rPr lang="en-IN" sz="1400" dirty="0">
                <a:latin typeface="Times New Roman" pitchFamily="18" charset="0"/>
                <a:cs typeface="Times New Roman" pitchFamily="18" charset="0"/>
              </a:rPr>
              <a:t> </a:t>
            </a:r>
            <a:r>
              <a:rPr lang="en-IN" sz="1400" dirty="0" smtClean="0">
                <a:latin typeface="Times New Roman" pitchFamily="18" charset="0"/>
                <a:cs typeface="Times New Roman" pitchFamily="18" charset="0"/>
              </a:rPr>
              <a:t>means </a:t>
            </a:r>
            <a:r>
              <a:rPr lang="en-IN" sz="1400" b="1" u="sng" dirty="0">
                <a:latin typeface="Times New Roman" pitchFamily="18" charset="0"/>
                <a:cs typeface="Times New Roman" pitchFamily="18" charset="0"/>
              </a:rPr>
              <a:t>lesser probability </a:t>
            </a:r>
            <a:r>
              <a:rPr lang="en-IN" sz="1400" dirty="0">
                <a:latin typeface="Times New Roman" pitchFamily="18" charset="0"/>
                <a:cs typeface="Times New Roman" pitchFamily="18" charset="0"/>
              </a:rPr>
              <a:t>of </a:t>
            </a:r>
            <a:r>
              <a:rPr lang="en-IN" sz="1400" dirty="0" smtClean="0">
                <a:latin typeface="Times New Roman" pitchFamily="18" charset="0"/>
                <a:cs typeface="Times New Roman" pitchFamily="18" charset="0"/>
              </a:rPr>
              <a:t>electron's </a:t>
            </a:r>
            <a:r>
              <a:rPr lang="en-IN" sz="1400" dirty="0">
                <a:latin typeface="Times New Roman" pitchFamily="18" charset="0"/>
                <a:cs typeface="Times New Roman" pitchFamily="18" charset="0"/>
              </a:rPr>
              <a:t>presence.</a:t>
            </a:r>
            <a:endParaRPr lang="en-IN" sz="1400" b="1" dirty="0" smtClean="0">
              <a:latin typeface="Times New Roman" pitchFamily="18" charset="0"/>
              <a:cs typeface="Times New Roman" pitchFamily="18" charset="0"/>
            </a:endParaRPr>
          </a:p>
          <a:p>
            <a:pPr marL="285750" indent="-285750" algn="just">
              <a:buFont typeface="Arial" pitchFamily="34" charset="0"/>
              <a:buChar char="•"/>
            </a:pPr>
            <a:endParaRPr lang="en-IN" sz="1400" b="1" dirty="0">
              <a:latin typeface="Times New Roman" pitchFamily="18" charset="0"/>
              <a:cs typeface="Times New Roman" pitchFamily="18" charset="0"/>
            </a:endParaRPr>
          </a:p>
          <a:p>
            <a:pPr marL="285750" indent="-285750" algn="just">
              <a:buFont typeface="Arial" pitchFamily="34" charset="0"/>
              <a:buChar char="•"/>
            </a:pPr>
            <a:endParaRPr lang="en-IN" sz="1400" dirty="0">
              <a:latin typeface="Times New Roman" pitchFamily="18" charset="0"/>
              <a:cs typeface="Times New Roman" pitchFamily="18" charset="0"/>
            </a:endParaRPr>
          </a:p>
        </p:txBody>
      </p:sp>
    </p:spTree>
    <p:extLst>
      <p:ext uri="{BB962C8B-B14F-4D97-AF65-F5344CB8AC3E}">
        <p14:creationId xmlns:p14="http://schemas.microsoft.com/office/powerpoint/2010/main" val="2054501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DF6A7D-8465-4533-A2E7-101AB4950FDE}" type="slidenum">
              <a:rPr lang="en-IN" smtClean="0"/>
              <a:t>14</a:t>
            </a:fld>
            <a:endParaRPr lang="en-IN"/>
          </a:p>
        </p:txBody>
      </p:sp>
      <p:sp>
        <p:nvSpPr>
          <p:cNvPr id="3" name="Rectangle 2"/>
          <p:cNvSpPr/>
          <p:nvPr/>
        </p:nvSpPr>
        <p:spPr>
          <a:xfrm>
            <a:off x="2267744" y="552234"/>
            <a:ext cx="4968552" cy="369332"/>
          </a:xfrm>
          <a:prstGeom prst="rect">
            <a:avLst/>
          </a:prstGeom>
        </p:spPr>
        <p:txBody>
          <a:bodyPr wrap="square">
            <a:spAutoFit/>
          </a:bodyPr>
          <a:lstStyle/>
          <a:p>
            <a:r>
              <a:rPr lang="en-IN" b="1" u="sng" dirty="0">
                <a:latin typeface="Times New Roman" pitchFamily="18" charset="0"/>
                <a:cs typeface="Times New Roman" pitchFamily="18" charset="0"/>
              </a:rPr>
              <a:t>Important Questions f</a:t>
            </a:r>
            <a:r>
              <a:rPr lang="en-IN" b="1" u="sng" dirty="0" smtClean="0">
                <a:latin typeface="Times New Roman" pitchFamily="18" charset="0"/>
                <a:cs typeface="Times New Roman" pitchFamily="18" charset="0"/>
              </a:rPr>
              <a:t>or Schrödinger </a:t>
            </a:r>
            <a:r>
              <a:rPr lang="en-IN" b="1" u="sng" dirty="0">
                <a:latin typeface="Times New Roman" pitchFamily="18" charset="0"/>
                <a:cs typeface="Times New Roman" pitchFamily="18" charset="0"/>
              </a:rPr>
              <a:t>Equation</a:t>
            </a:r>
          </a:p>
        </p:txBody>
      </p:sp>
      <p:sp>
        <p:nvSpPr>
          <p:cNvPr id="4" name="Rectangle 3"/>
          <p:cNvSpPr/>
          <p:nvPr/>
        </p:nvSpPr>
        <p:spPr>
          <a:xfrm>
            <a:off x="481989" y="1117649"/>
            <a:ext cx="8194467" cy="3293209"/>
          </a:xfrm>
          <a:prstGeom prst="rect">
            <a:avLst/>
          </a:prstGeom>
        </p:spPr>
        <p:txBody>
          <a:bodyPr wrap="square">
            <a:spAutoFit/>
          </a:bodyPr>
          <a:lstStyle/>
          <a:p>
            <a:pPr algn="just"/>
            <a:r>
              <a:rPr lang="en-IN" sz="1600" b="1" dirty="0" smtClean="0">
                <a:solidFill>
                  <a:srgbClr val="C00000"/>
                </a:solidFill>
                <a:latin typeface="Times New Roman" pitchFamily="18" charset="0"/>
                <a:cs typeface="Times New Roman" pitchFamily="18" charset="0"/>
              </a:rPr>
              <a:t>Q1. What </a:t>
            </a:r>
            <a:r>
              <a:rPr lang="en-IN" sz="1600" b="1" dirty="0">
                <a:solidFill>
                  <a:srgbClr val="C00000"/>
                </a:solidFill>
                <a:latin typeface="Times New Roman" pitchFamily="18" charset="0"/>
                <a:cs typeface="Times New Roman" pitchFamily="18" charset="0"/>
              </a:rPr>
              <a:t>is a wave function?</a:t>
            </a:r>
          </a:p>
          <a:p>
            <a:pPr algn="just"/>
            <a:endParaRPr lang="en-IN" sz="1600" dirty="0">
              <a:latin typeface="Times New Roman" pitchFamily="18" charset="0"/>
              <a:cs typeface="Times New Roman" pitchFamily="18" charset="0"/>
            </a:endParaRPr>
          </a:p>
          <a:p>
            <a:pPr algn="just"/>
            <a:r>
              <a:rPr lang="en-IN" sz="1600" b="1" dirty="0">
                <a:latin typeface="Times New Roman" pitchFamily="18" charset="0"/>
                <a:cs typeface="Times New Roman" pitchFamily="18" charset="0"/>
              </a:rPr>
              <a:t>Answer: </a:t>
            </a:r>
            <a:r>
              <a:rPr lang="en-IN" sz="1600" dirty="0">
                <a:latin typeface="Times New Roman" pitchFamily="18" charset="0"/>
                <a:cs typeface="Times New Roman" pitchFamily="18" charset="0"/>
              </a:rPr>
              <a:t>Wave function is used to describe ‘matter waves’. Matter waves are very small particles in motion having a wave nature – dual nature of particle and wave. Any variable property that makes up the matter waves is a wave function of the matter-wave. Wave function is denoted by a symbol ‘Ψ’.</a:t>
            </a:r>
          </a:p>
          <a:p>
            <a:pPr algn="just"/>
            <a:endParaRPr lang="en-IN" sz="1600" dirty="0">
              <a:latin typeface="Times New Roman" pitchFamily="18" charset="0"/>
              <a:cs typeface="Times New Roman" pitchFamily="18" charset="0"/>
            </a:endParaRPr>
          </a:p>
          <a:p>
            <a:pPr algn="just"/>
            <a:r>
              <a:rPr lang="en-IN" sz="1600" dirty="0">
                <a:latin typeface="Times New Roman" pitchFamily="18" charset="0"/>
                <a:cs typeface="Times New Roman" pitchFamily="18" charset="0"/>
              </a:rPr>
              <a:t>Amplitude, a property of a wave, is measured by following the movement of the particle with its Cartesian coordinates with respect of time. The amplitude of a wave is a wave function. The wave nature and the amplitudes are a function of coordinates and time, such that,</a:t>
            </a:r>
          </a:p>
          <a:p>
            <a:pPr algn="just"/>
            <a:endParaRPr lang="en-IN" sz="1600" dirty="0">
              <a:latin typeface="Times New Roman" pitchFamily="18" charset="0"/>
              <a:cs typeface="Times New Roman" pitchFamily="18" charset="0"/>
            </a:endParaRPr>
          </a:p>
          <a:p>
            <a:pPr algn="just"/>
            <a:r>
              <a:rPr lang="en-IN" sz="1600" dirty="0">
                <a:latin typeface="Times New Roman" pitchFamily="18" charset="0"/>
                <a:cs typeface="Times New Roman" pitchFamily="18" charset="0"/>
              </a:rPr>
              <a:t>Wave function Amplitude = Ψ = Ψ(r</a:t>
            </a:r>
            <a:r>
              <a:rPr lang="en-IN" sz="1600" dirty="0" smtClean="0">
                <a:latin typeface="Times New Roman" pitchFamily="18" charset="0"/>
                <a:cs typeface="Times New Roman" pitchFamily="18" charset="0"/>
              </a:rPr>
              <a:t>, t</a:t>
            </a:r>
            <a:r>
              <a:rPr lang="en-IN" sz="1600" dirty="0">
                <a:latin typeface="Times New Roman" pitchFamily="18" charset="0"/>
                <a:cs typeface="Times New Roman" pitchFamily="18" charset="0"/>
              </a:rPr>
              <a:t>); where, ‘r’ is the position of the particle in terms of x, y, z directions.</a:t>
            </a:r>
          </a:p>
        </p:txBody>
      </p:sp>
    </p:spTree>
    <p:extLst>
      <p:ext uri="{BB962C8B-B14F-4D97-AF65-F5344CB8AC3E}">
        <p14:creationId xmlns:p14="http://schemas.microsoft.com/office/powerpoint/2010/main" val="587363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DF6A7D-8465-4533-A2E7-101AB4950FDE}" type="slidenum">
              <a:rPr lang="en-IN" smtClean="0"/>
              <a:t>15</a:t>
            </a:fld>
            <a:endParaRPr lang="en-IN"/>
          </a:p>
        </p:txBody>
      </p:sp>
      <p:sp>
        <p:nvSpPr>
          <p:cNvPr id="3" name="Rectangle 2"/>
          <p:cNvSpPr/>
          <p:nvPr/>
        </p:nvSpPr>
        <p:spPr>
          <a:xfrm>
            <a:off x="467544" y="1241341"/>
            <a:ext cx="8280920" cy="2554545"/>
          </a:xfrm>
          <a:prstGeom prst="rect">
            <a:avLst/>
          </a:prstGeom>
        </p:spPr>
        <p:txBody>
          <a:bodyPr wrap="square">
            <a:spAutoFit/>
          </a:bodyPr>
          <a:lstStyle/>
          <a:p>
            <a:pPr algn="just"/>
            <a:r>
              <a:rPr lang="en-IN" sz="1600" b="1" dirty="0" smtClean="0">
                <a:solidFill>
                  <a:srgbClr val="C00000"/>
                </a:solidFill>
                <a:latin typeface="Times New Roman" pitchFamily="18" charset="0"/>
                <a:cs typeface="Times New Roman" pitchFamily="18" charset="0"/>
              </a:rPr>
              <a:t>Q2.What </a:t>
            </a:r>
            <a:r>
              <a:rPr lang="en-IN" sz="1600" b="1" dirty="0">
                <a:solidFill>
                  <a:srgbClr val="C00000"/>
                </a:solidFill>
                <a:latin typeface="Times New Roman" pitchFamily="18" charset="0"/>
                <a:cs typeface="Times New Roman" pitchFamily="18" charset="0"/>
              </a:rPr>
              <a:t>is meant by stationary state and what is its relevance to atom?</a:t>
            </a:r>
          </a:p>
          <a:p>
            <a:pPr algn="just"/>
            <a:endParaRPr lang="en-IN" sz="1600" dirty="0">
              <a:latin typeface="Times New Roman" pitchFamily="18" charset="0"/>
              <a:cs typeface="Times New Roman" pitchFamily="18" charset="0"/>
            </a:endParaRPr>
          </a:p>
          <a:p>
            <a:pPr algn="just"/>
            <a:r>
              <a:rPr lang="en-IN" sz="1600" b="1" dirty="0">
                <a:solidFill>
                  <a:srgbClr val="002060"/>
                </a:solidFill>
                <a:latin typeface="Times New Roman" pitchFamily="18" charset="0"/>
                <a:cs typeface="Times New Roman" pitchFamily="18" charset="0"/>
              </a:rPr>
              <a:t>Answer: </a:t>
            </a:r>
            <a:r>
              <a:rPr lang="en-IN" sz="1600" dirty="0">
                <a:latin typeface="Times New Roman" pitchFamily="18" charset="0"/>
                <a:cs typeface="Times New Roman" pitchFamily="18" charset="0"/>
              </a:rPr>
              <a:t>Stationary state is a state of a system, whose probability density given by </a:t>
            </a:r>
            <a:r>
              <a:rPr lang="en-IN" sz="1600" dirty="0" smtClean="0">
                <a:latin typeface="Times New Roman" pitchFamily="18" charset="0"/>
                <a:cs typeface="Times New Roman" pitchFamily="18" charset="0"/>
              </a:rPr>
              <a:t>|Ψ|</a:t>
            </a:r>
            <a:r>
              <a:rPr lang="en-IN" sz="1600" baseline="30000" dirty="0" smtClean="0">
                <a:latin typeface="Times New Roman" pitchFamily="18" charset="0"/>
                <a:cs typeface="Times New Roman" pitchFamily="18" charset="0"/>
              </a:rPr>
              <a:t>2</a:t>
            </a:r>
            <a:r>
              <a:rPr lang="en-IN" sz="1600" dirty="0" smtClean="0">
                <a:latin typeface="Times New Roman" pitchFamily="18" charset="0"/>
                <a:cs typeface="Times New Roman" pitchFamily="18" charset="0"/>
              </a:rPr>
              <a:t> </a:t>
            </a:r>
            <a:r>
              <a:rPr lang="en-IN" sz="1600" dirty="0">
                <a:latin typeface="Times New Roman" pitchFamily="18" charset="0"/>
                <a:cs typeface="Times New Roman" pitchFamily="18" charset="0"/>
              </a:rPr>
              <a:t>is invariant with time. In an atom, the electron is a matter wave, with quantized angular momentum, energy, etc. Movement of the electrons in their orbit is such that probability density varies only with respect to the radius and angles.</a:t>
            </a:r>
          </a:p>
          <a:p>
            <a:pPr algn="just"/>
            <a:endParaRPr lang="en-IN" sz="1600" dirty="0">
              <a:latin typeface="Times New Roman" pitchFamily="18" charset="0"/>
              <a:cs typeface="Times New Roman" pitchFamily="18" charset="0"/>
            </a:endParaRPr>
          </a:p>
          <a:p>
            <a:pPr algn="just"/>
            <a:r>
              <a:rPr lang="en-IN" sz="1600" dirty="0">
                <a:latin typeface="Times New Roman" pitchFamily="18" charset="0"/>
                <a:cs typeface="Times New Roman" pitchFamily="18" charset="0"/>
              </a:rPr>
              <a:t>The movement is </a:t>
            </a:r>
            <a:r>
              <a:rPr lang="en-IN" sz="1600" dirty="0" smtClean="0">
                <a:latin typeface="Times New Roman" pitchFamily="18" charset="0"/>
                <a:cs typeface="Times New Roman" pitchFamily="18" charset="0"/>
              </a:rPr>
              <a:t>similar in character </a:t>
            </a:r>
            <a:r>
              <a:rPr lang="en-IN" sz="1600" dirty="0">
                <a:latin typeface="Times New Roman" pitchFamily="18" charset="0"/>
                <a:cs typeface="Times New Roman" pitchFamily="18" charset="0"/>
              </a:rPr>
              <a:t>to a stationary wave between two fixed ends and independent of time. Wave function concept of matter waves are applied to the electrons of an atom to determine its variable properties.</a:t>
            </a:r>
          </a:p>
        </p:txBody>
      </p:sp>
      <p:sp>
        <p:nvSpPr>
          <p:cNvPr id="4" name="Rectangle 3"/>
          <p:cNvSpPr/>
          <p:nvPr/>
        </p:nvSpPr>
        <p:spPr>
          <a:xfrm>
            <a:off x="2267744" y="552234"/>
            <a:ext cx="4968552" cy="369332"/>
          </a:xfrm>
          <a:prstGeom prst="rect">
            <a:avLst/>
          </a:prstGeom>
        </p:spPr>
        <p:txBody>
          <a:bodyPr wrap="square">
            <a:spAutoFit/>
          </a:bodyPr>
          <a:lstStyle/>
          <a:p>
            <a:r>
              <a:rPr lang="en-IN" b="1" u="sng" dirty="0">
                <a:latin typeface="Times New Roman" pitchFamily="18" charset="0"/>
                <a:cs typeface="Times New Roman" pitchFamily="18" charset="0"/>
              </a:rPr>
              <a:t>Important Questions f</a:t>
            </a:r>
            <a:r>
              <a:rPr lang="en-IN" b="1" u="sng" dirty="0" smtClean="0">
                <a:latin typeface="Times New Roman" pitchFamily="18" charset="0"/>
                <a:cs typeface="Times New Roman" pitchFamily="18" charset="0"/>
              </a:rPr>
              <a:t>or Schrödinger </a:t>
            </a:r>
            <a:r>
              <a:rPr lang="en-IN" b="1" u="sng" dirty="0">
                <a:latin typeface="Times New Roman" pitchFamily="18" charset="0"/>
                <a:cs typeface="Times New Roman" pitchFamily="18" charset="0"/>
              </a:rPr>
              <a:t>Equatio</a:t>
            </a:r>
            <a:r>
              <a:rPr lang="en-IN" b="1" dirty="0">
                <a:latin typeface="Times New Roman" pitchFamily="18" charset="0"/>
                <a:cs typeface="Times New Roman" pitchFamily="18" charset="0"/>
              </a:rPr>
              <a:t>n</a:t>
            </a:r>
          </a:p>
        </p:txBody>
      </p:sp>
    </p:spTree>
    <p:extLst>
      <p:ext uri="{BB962C8B-B14F-4D97-AF65-F5344CB8AC3E}">
        <p14:creationId xmlns:p14="http://schemas.microsoft.com/office/powerpoint/2010/main" val="768426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DF6A7D-8465-4533-A2E7-101AB4950FDE}" type="slidenum">
              <a:rPr lang="en-IN" smtClean="0"/>
              <a:t>16</a:t>
            </a:fld>
            <a:endParaRPr lang="en-IN"/>
          </a:p>
        </p:txBody>
      </p:sp>
      <p:sp>
        <p:nvSpPr>
          <p:cNvPr id="3" name="Rectangle 2"/>
          <p:cNvSpPr/>
          <p:nvPr/>
        </p:nvSpPr>
        <p:spPr>
          <a:xfrm>
            <a:off x="2267744" y="552234"/>
            <a:ext cx="4968552" cy="369332"/>
          </a:xfrm>
          <a:prstGeom prst="rect">
            <a:avLst/>
          </a:prstGeom>
        </p:spPr>
        <p:txBody>
          <a:bodyPr wrap="square">
            <a:spAutoFit/>
          </a:bodyPr>
          <a:lstStyle/>
          <a:p>
            <a:r>
              <a:rPr lang="en-IN" b="1" u="sng" dirty="0">
                <a:latin typeface="Times New Roman" pitchFamily="18" charset="0"/>
                <a:cs typeface="Times New Roman" pitchFamily="18" charset="0"/>
              </a:rPr>
              <a:t>Important Questions f</a:t>
            </a:r>
            <a:r>
              <a:rPr lang="en-IN" b="1" u="sng" dirty="0" smtClean="0">
                <a:latin typeface="Times New Roman" pitchFamily="18" charset="0"/>
                <a:cs typeface="Times New Roman" pitchFamily="18" charset="0"/>
              </a:rPr>
              <a:t>or Schrödinger </a:t>
            </a:r>
            <a:r>
              <a:rPr lang="en-IN" b="1" u="sng" dirty="0">
                <a:latin typeface="Times New Roman" pitchFamily="18" charset="0"/>
                <a:cs typeface="Times New Roman" pitchFamily="18" charset="0"/>
              </a:rPr>
              <a:t>Equation</a:t>
            </a:r>
          </a:p>
        </p:txBody>
      </p:sp>
      <p:sp>
        <p:nvSpPr>
          <p:cNvPr id="4" name="Rectangle 3"/>
          <p:cNvSpPr/>
          <p:nvPr/>
        </p:nvSpPr>
        <p:spPr>
          <a:xfrm>
            <a:off x="553282" y="1131590"/>
            <a:ext cx="7992888" cy="3046988"/>
          </a:xfrm>
          <a:prstGeom prst="rect">
            <a:avLst/>
          </a:prstGeom>
        </p:spPr>
        <p:txBody>
          <a:bodyPr wrap="square">
            <a:spAutoFit/>
          </a:bodyPr>
          <a:lstStyle/>
          <a:p>
            <a:pPr algn="just"/>
            <a:r>
              <a:rPr lang="en-IN" sz="1600" b="1" dirty="0" smtClean="0">
                <a:solidFill>
                  <a:srgbClr val="C00000"/>
                </a:solidFill>
                <a:latin typeface="Times New Roman" pitchFamily="18" charset="0"/>
                <a:cs typeface="Times New Roman" pitchFamily="18" charset="0"/>
              </a:rPr>
              <a:t>Q3. What </a:t>
            </a:r>
            <a:r>
              <a:rPr lang="en-IN" sz="1600" b="1" dirty="0">
                <a:solidFill>
                  <a:srgbClr val="C00000"/>
                </a:solidFill>
                <a:latin typeface="Times New Roman" pitchFamily="18" charset="0"/>
                <a:cs typeface="Times New Roman" pitchFamily="18" charset="0"/>
              </a:rPr>
              <a:t>is the physical significance of </a:t>
            </a:r>
            <a:r>
              <a:rPr lang="en-IN" sz="1600" b="1" dirty="0" smtClean="0">
                <a:solidFill>
                  <a:srgbClr val="C00000"/>
                </a:solidFill>
                <a:latin typeface="Times New Roman" pitchFamily="18" charset="0"/>
                <a:cs typeface="Times New Roman" pitchFamily="18" charset="0"/>
              </a:rPr>
              <a:t>Schrödinger </a:t>
            </a:r>
            <a:r>
              <a:rPr lang="en-IN" sz="1600" b="1" dirty="0">
                <a:solidFill>
                  <a:srgbClr val="C00000"/>
                </a:solidFill>
                <a:latin typeface="Times New Roman" pitchFamily="18" charset="0"/>
                <a:cs typeface="Times New Roman" pitchFamily="18" charset="0"/>
              </a:rPr>
              <a:t>wave function?</a:t>
            </a:r>
          </a:p>
          <a:p>
            <a:pPr algn="just"/>
            <a:endParaRPr lang="en-IN" sz="1600" dirty="0">
              <a:latin typeface="Times New Roman" pitchFamily="18" charset="0"/>
              <a:cs typeface="Times New Roman" pitchFamily="18" charset="0"/>
            </a:endParaRPr>
          </a:p>
          <a:p>
            <a:pPr algn="just"/>
            <a:r>
              <a:rPr lang="en-IN" sz="1600" b="1" dirty="0">
                <a:solidFill>
                  <a:srgbClr val="002060"/>
                </a:solidFill>
                <a:latin typeface="Times New Roman" pitchFamily="18" charset="0"/>
                <a:cs typeface="Times New Roman" pitchFamily="18" charset="0"/>
              </a:rPr>
              <a:t>Answer:</a:t>
            </a:r>
            <a:r>
              <a:rPr lang="en-IN" sz="1600" dirty="0">
                <a:latin typeface="Times New Roman" pitchFamily="18" charset="0"/>
                <a:cs typeface="Times New Roman" pitchFamily="18" charset="0"/>
              </a:rPr>
              <a:t> Bohr concept of an atom is simple. But it cannot explain the presence of multiple orbitals and the fine spectrum arising out of them. It is applicable only to the one-electron system.</a:t>
            </a:r>
          </a:p>
          <a:p>
            <a:pPr algn="just"/>
            <a:endParaRPr lang="en-IN" sz="1600" dirty="0">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Schrödinger </a:t>
            </a:r>
            <a:r>
              <a:rPr lang="en-IN" sz="1600" dirty="0">
                <a:latin typeface="Times New Roman" pitchFamily="18" charset="0"/>
                <a:cs typeface="Times New Roman" pitchFamily="18" charset="0"/>
              </a:rPr>
              <a:t>wave function has multiple unique solutions representing characteristic radius, energy, amplitude. Probability density of the electron calculated from the wave function shows multiple orbitals with unique energy and distribution in space.</a:t>
            </a:r>
          </a:p>
          <a:p>
            <a:pPr algn="just"/>
            <a:endParaRPr lang="en-IN" sz="1600" dirty="0">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Schrödinger </a:t>
            </a:r>
            <a:r>
              <a:rPr lang="en-IN" sz="1600" dirty="0">
                <a:latin typeface="Times New Roman" pitchFamily="18" charset="0"/>
                <a:cs typeface="Times New Roman" pitchFamily="18" charset="0"/>
              </a:rPr>
              <a:t>equation could explain the presence of multiple orbitals and the fine spectrum arising out of all atoms, not necessarily hydrogen-like atoms.</a:t>
            </a:r>
          </a:p>
        </p:txBody>
      </p:sp>
    </p:spTree>
    <p:extLst>
      <p:ext uri="{BB962C8B-B14F-4D97-AF65-F5344CB8AC3E}">
        <p14:creationId xmlns:p14="http://schemas.microsoft.com/office/powerpoint/2010/main" val="3211132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DF6A7D-8465-4533-A2E7-101AB4950FDE}" type="slidenum">
              <a:rPr lang="en-IN" smtClean="0"/>
              <a:t>17</a:t>
            </a:fld>
            <a:endParaRPr lang="en-IN"/>
          </a:p>
        </p:txBody>
      </p:sp>
      <p:sp>
        <p:nvSpPr>
          <p:cNvPr id="3" name="Rectangle 2"/>
          <p:cNvSpPr/>
          <p:nvPr/>
        </p:nvSpPr>
        <p:spPr>
          <a:xfrm>
            <a:off x="611560" y="1419622"/>
            <a:ext cx="7911817" cy="2800767"/>
          </a:xfrm>
          <a:prstGeom prst="rect">
            <a:avLst/>
          </a:prstGeom>
        </p:spPr>
        <p:txBody>
          <a:bodyPr wrap="square">
            <a:spAutoFit/>
          </a:bodyPr>
          <a:lstStyle/>
          <a:p>
            <a:pPr algn="just"/>
            <a:r>
              <a:rPr lang="en-IN" sz="1600" b="1" dirty="0" smtClean="0">
                <a:solidFill>
                  <a:srgbClr val="C00000"/>
                </a:solidFill>
                <a:latin typeface="Times New Roman" pitchFamily="18" charset="0"/>
                <a:cs typeface="Times New Roman" pitchFamily="18" charset="0"/>
              </a:rPr>
              <a:t>Q4. What </a:t>
            </a:r>
            <a:r>
              <a:rPr lang="en-IN" sz="1600" b="1" dirty="0">
                <a:solidFill>
                  <a:srgbClr val="C00000"/>
                </a:solidFill>
                <a:latin typeface="Times New Roman" pitchFamily="18" charset="0"/>
                <a:cs typeface="Times New Roman" pitchFamily="18" charset="0"/>
              </a:rPr>
              <a:t>is the </a:t>
            </a:r>
            <a:r>
              <a:rPr lang="en-IN" sz="1600" b="1" dirty="0" smtClean="0">
                <a:solidFill>
                  <a:srgbClr val="C00000"/>
                </a:solidFill>
                <a:latin typeface="Times New Roman" pitchFamily="18" charset="0"/>
                <a:cs typeface="Times New Roman" pitchFamily="18" charset="0"/>
              </a:rPr>
              <a:t>Hamiltonian </a:t>
            </a:r>
            <a:r>
              <a:rPr lang="en-IN" sz="1600" b="1" dirty="0">
                <a:solidFill>
                  <a:srgbClr val="C00000"/>
                </a:solidFill>
                <a:latin typeface="Times New Roman" pitchFamily="18" charset="0"/>
                <a:cs typeface="Times New Roman" pitchFamily="18" charset="0"/>
              </a:rPr>
              <a:t>operator used in the </a:t>
            </a:r>
            <a:r>
              <a:rPr lang="en-IN" sz="1600" b="1" dirty="0" smtClean="0">
                <a:solidFill>
                  <a:srgbClr val="C00000"/>
                </a:solidFill>
                <a:latin typeface="Times New Roman" pitchFamily="18" charset="0"/>
                <a:cs typeface="Times New Roman" pitchFamily="18" charset="0"/>
              </a:rPr>
              <a:t>Schrödinger </a:t>
            </a:r>
            <a:r>
              <a:rPr lang="en-IN" sz="1600" b="1" dirty="0">
                <a:solidFill>
                  <a:srgbClr val="C00000"/>
                </a:solidFill>
                <a:latin typeface="Times New Roman" pitchFamily="18" charset="0"/>
                <a:cs typeface="Times New Roman" pitchFamily="18" charset="0"/>
              </a:rPr>
              <a:t>equation?</a:t>
            </a:r>
          </a:p>
          <a:p>
            <a:pPr algn="just"/>
            <a:endParaRPr lang="en-IN" sz="1600" dirty="0">
              <a:latin typeface="Times New Roman" pitchFamily="18" charset="0"/>
              <a:cs typeface="Times New Roman" pitchFamily="18" charset="0"/>
            </a:endParaRPr>
          </a:p>
          <a:p>
            <a:pPr algn="just"/>
            <a:r>
              <a:rPr lang="en-IN" sz="1600" b="1" dirty="0">
                <a:solidFill>
                  <a:srgbClr val="002060"/>
                </a:solidFill>
                <a:latin typeface="Times New Roman" pitchFamily="18" charset="0"/>
                <a:cs typeface="Times New Roman" pitchFamily="18" charset="0"/>
              </a:rPr>
              <a:t>Answer: </a:t>
            </a:r>
            <a:r>
              <a:rPr lang="en-IN" sz="1600" dirty="0">
                <a:latin typeface="Times New Roman" pitchFamily="18" charset="0"/>
                <a:cs typeface="Times New Roman" pitchFamily="18" charset="0"/>
              </a:rPr>
              <a:t>In mathematics, the operator is a rule, that converts observed properties into another property. For example, ‘A’ will be an operator if it can change a property f(x) into another f(y). </a:t>
            </a:r>
            <a:endParaRPr lang="en-IN" sz="1600" dirty="0" smtClean="0">
              <a:latin typeface="Times New Roman" pitchFamily="18" charset="0"/>
              <a:cs typeface="Times New Roman" pitchFamily="18" charset="0"/>
            </a:endParaRPr>
          </a:p>
          <a:p>
            <a:pPr algn="just"/>
            <a:endParaRPr lang="en-IN" sz="1600" dirty="0">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f(x</a:t>
            </a:r>
            <a:r>
              <a:rPr lang="en-IN" sz="1600" dirty="0">
                <a:latin typeface="Times New Roman" pitchFamily="18" charset="0"/>
                <a:cs typeface="Times New Roman" pitchFamily="18" charset="0"/>
              </a:rPr>
              <a:t>)= f(y) </a:t>
            </a:r>
            <a:endParaRPr lang="en-IN" sz="1600" dirty="0" smtClean="0">
              <a:latin typeface="Times New Roman" pitchFamily="18" charset="0"/>
              <a:cs typeface="Times New Roman" pitchFamily="18" charset="0"/>
            </a:endParaRPr>
          </a:p>
          <a:p>
            <a:pPr algn="just"/>
            <a:endParaRPr lang="en-IN" sz="1600" dirty="0">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Hamiltonian </a:t>
            </a:r>
            <a:r>
              <a:rPr lang="en-IN" sz="1600" dirty="0">
                <a:latin typeface="Times New Roman" pitchFamily="18" charset="0"/>
                <a:cs typeface="Times New Roman" pitchFamily="18" charset="0"/>
              </a:rPr>
              <a:t>operator is the sum of potential and kinetic energies of particles calculated over three coordinates and time.</a:t>
            </a:r>
          </a:p>
          <a:p>
            <a:pPr algn="just"/>
            <a:endParaRPr lang="en-IN" sz="1600" dirty="0">
              <a:latin typeface="Times New Roman" pitchFamily="18" charset="0"/>
              <a:cs typeface="Times New Roman" pitchFamily="18" charset="0"/>
            </a:endParaRPr>
          </a:p>
          <a:p>
            <a:pPr algn="just"/>
            <a:r>
              <a:rPr lang="en-IN" sz="1600" dirty="0">
                <a:latin typeface="Times New Roman" pitchFamily="18" charset="0"/>
                <a:cs typeface="Times New Roman" pitchFamily="18" charset="0"/>
              </a:rPr>
              <a:t>Hamiltonian operator = </a:t>
            </a:r>
            <a:r>
              <a:rPr lang="en-IN" sz="1600" dirty="0" smtClean="0">
                <a:latin typeface="Times New Roman" pitchFamily="18" charset="0"/>
                <a:cs typeface="Times New Roman" pitchFamily="18" charset="0"/>
              </a:rPr>
              <a:t>Ĥ </a:t>
            </a:r>
            <a:r>
              <a:rPr lang="en-IN" sz="1600" dirty="0">
                <a:latin typeface="Times New Roman" pitchFamily="18" charset="0"/>
                <a:cs typeface="Times New Roman" pitchFamily="18" charset="0"/>
              </a:rPr>
              <a:t>= T + V = Kinetic energy + Potential energy</a:t>
            </a:r>
          </a:p>
        </p:txBody>
      </p:sp>
      <p:sp>
        <p:nvSpPr>
          <p:cNvPr id="4" name="Rectangle 3"/>
          <p:cNvSpPr/>
          <p:nvPr/>
        </p:nvSpPr>
        <p:spPr>
          <a:xfrm>
            <a:off x="2267744" y="552234"/>
            <a:ext cx="4968552" cy="369332"/>
          </a:xfrm>
          <a:prstGeom prst="rect">
            <a:avLst/>
          </a:prstGeom>
        </p:spPr>
        <p:txBody>
          <a:bodyPr wrap="square">
            <a:spAutoFit/>
          </a:bodyPr>
          <a:lstStyle/>
          <a:p>
            <a:r>
              <a:rPr lang="en-IN" b="1" u="sng" dirty="0">
                <a:latin typeface="Times New Roman" pitchFamily="18" charset="0"/>
                <a:cs typeface="Times New Roman" pitchFamily="18" charset="0"/>
              </a:rPr>
              <a:t>Important Questions f</a:t>
            </a:r>
            <a:r>
              <a:rPr lang="en-IN" b="1" u="sng" dirty="0" smtClean="0">
                <a:latin typeface="Times New Roman" pitchFamily="18" charset="0"/>
                <a:cs typeface="Times New Roman" pitchFamily="18" charset="0"/>
              </a:rPr>
              <a:t>or Schrödinger </a:t>
            </a:r>
            <a:r>
              <a:rPr lang="en-IN" b="1" u="sng" dirty="0">
                <a:latin typeface="Times New Roman" pitchFamily="18" charset="0"/>
                <a:cs typeface="Times New Roman" pitchFamily="18" charset="0"/>
              </a:rPr>
              <a:t>Equation</a:t>
            </a:r>
          </a:p>
        </p:txBody>
      </p:sp>
    </p:spTree>
    <p:extLst>
      <p:ext uri="{BB962C8B-B14F-4D97-AF65-F5344CB8AC3E}">
        <p14:creationId xmlns:p14="http://schemas.microsoft.com/office/powerpoint/2010/main" val="17626225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DF6A7D-8465-4533-A2E7-101AB4950FDE}" type="slidenum">
              <a:rPr lang="en-IN" smtClean="0"/>
              <a:t>18</a:t>
            </a:fld>
            <a:endParaRPr lang="en-IN"/>
          </a:p>
        </p:txBody>
      </p:sp>
      <p:sp>
        <p:nvSpPr>
          <p:cNvPr id="3" name="Rectangle 2"/>
          <p:cNvSpPr/>
          <p:nvPr/>
        </p:nvSpPr>
        <p:spPr>
          <a:xfrm>
            <a:off x="2267744" y="383537"/>
            <a:ext cx="5472608" cy="369332"/>
          </a:xfrm>
          <a:prstGeom prst="rect">
            <a:avLst/>
          </a:prstGeom>
        </p:spPr>
        <p:txBody>
          <a:bodyPr wrap="square">
            <a:spAutoFit/>
          </a:bodyPr>
          <a:lstStyle/>
          <a:p>
            <a:r>
              <a:rPr lang="en-IN" b="1" u="sng" dirty="0" smtClean="0">
                <a:latin typeface="Times New Roman" pitchFamily="18" charset="0"/>
                <a:cs typeface="Times New Roman" pitchFamily="18" charset="0"/>
              </a:rPr>
              <a:t>Short Question Answers </a:t>
            </a:r>
            <a:r>
              <a:rPr lang="en-IN" b="1" u="sng" dirty="0">
                <a:latin typeface="Times New Roman" pitchFamily="18" charset="0"/>
                <a:cs typeface="Times New Roman" pitchFamily="18" charset="0"/>
              </a:rPr>
              <a:t>f</a:t>
            </a:r>
            <a:r>
              <a:rPr lang="en-IN" b="1" u="sng" dirty="0" smtClean="0">
                <a:latin typeface="Times New Roman" pitchFamily="18" charset="0"/>
                <a:cs typeface="Times New Roman" pitchFamily="18" charset="0"/>
              </a:rPr>
              <a:t>or Quantum Mechanics</a:t>
            </a:r>
            <a:endParaRPr lang="en-IN" b="1" u="sng" dirty="0">
              <a:latin typeface="Times New Roman" pitchFamily="18" charset="0"/>
              <a:cs typeface="Times New Roman" pitchFamily="18" charset="0"/>
            </a:endParaRPr>
          </a:p>
        </p:txBody>
      </p:sp>
      <p:sp>
        <p:nvSpPr>
          <p:cNvPr id="4" name="Rectangle 3"/>
          <p:cNvSpPr/>
          <p:nvPr/>
        </p:nvSpPr>
        <p:spPr>
          <a:xfrm>
            <a:off x="383258" y="843558"/>
            <a:ext cx="8280920" cy="830997"/>
          </a:xfrm>
          <a:prstGeom prst="rect">
            <a:avLst/>
          </a:prstGeom>
        </p:spPr>
        <p:txBody>
          <a:bodyPr wrap="square">
            <a:spAutoFit/>
          </a:bodyPr>
          <a:lstStyle/>
          <a:p>
            <a:r>
              <a:rPr lang="en-IN" sz="1600" dirty="0" smtClean="0">
                <a:solidFill>
                  <a:srgbClr val="FF0000"/>
                </a:solidFill>
                <a:latin typeface="Times New Roman" pitchFamily="18" charset="0"/>
                <a:cs typeface="Times New Roman" pitchFamily="18" charset="0"/>
              </a:rPr>
              <a:t>Q1. Write </a:t>
            </a:r>
            <a:r>
              <a:rPr lang="en-IN" sz="1600" dirty="0">
                <a:solidFill>
                  <a:srgbClr val="FF0000"/>
                </a:solidFill>
                <a:latin typeface="Times New Roman" pitchFamily="18" charset="0"/>
                <a:cs typeface="Times New Roman" pitchFamily="18" charset="0"/>
              </a:rPr>
              <a:t>down the Schrodinger wave equation for a particle in a three dimensional box.</a:t>
            </a:r>
          </a:p>
          <a:p>
            <a:endParaRPr lang="en-IN" sz="1600" dirty="0" smtClean="0">
              <a:solidFill>
                <a:srgbClr val="FF0000"/>
              </a:solidFill>
              <a:latin typeface="Times New Roman" pitchFamily="18" charset="0"/>
              <a:cs typeface="Times New Roman" pitchFamily="18" charset="0"/>
            </a:endParaRPr>
          </a:p>
          <a:p>
            <a:r>
              <a:rPr lang="en-IN" sz="1600" dirty="0" err="1" smtClean="0">
                <a:latin typeface="Times New Roman" pitchFamily="18" charset="0"/>
                <a:cs typeface="Times New Roman" pitchFamily="18" charset="0"/>
              </a:rPr>
              <a:t>Ans</a:t>
            </a:r>
            <a:r>
              <a:rPr lang="en-IN" sz="1600" dirty="0">
                <a:latin typeface="Times New Roman" pitchFamily="18" charset="0"/>
                <a:cs typeface="Times New Roman" pitchFamily="18" charset="0"/>
              </a:rPr>
              <a:t>: - ħ</a:t>
            </a:r>
            <a:r>
              <a:rPr lang="en-IN" sz="1600" baseline="30000" dirty="0">
                <a:latin typeface="Times New Roman" pitchFamily="18" charset="0"/>
                <a:cs typeface="Times New Roman" pitchFamily="18" charset="0"/>
              </a:rPr>
              <a:t>2</a:t>
            </a:r>
            <a:r>
              <a:rPr lang="en-IN" sz="1600" dirty="0">
                <a:latin typeface="Times New Roman" pitchFamily="18" charset="0"/>
                <a:cs typeface="Times New Roman" pitchFamily="18" charset="0"/>
              </a:rPr>
              <a:t>/2m[∂</a:t>
            </a:r>
            <a:r>
              <a:rPr lang="en-IN" sz="1600" baseline="30000" dirty="0">
                <a:latin typeface="Times New Roman" pitchFamily="18" charset="0"/>
                <a:cs typeface="Times New Roman" pitchFamily="18" charset="0"/>
              </a:rPr>
              <a:t>2</a:t>
            </a:r>
            <a:r>
              <a:rPr lang="el-GR" sz="1600" dirty="0">
                <a:latin typeface="Times New Roman" pitchFamily="18" charset="0"/>
                <a:cs typeface="Times New Roman" pitchFamily="18" charset="0"/>
              </a:rPr>
              <a:t>ψ/∂</a:t>
            </a:r>
            <a:r>
              <a:rPr lang="en-IN" sz="1600" dirty="0">
                <a:latin typeface="Times New Roman" pitchFamily="18" charset="0"/>
                <a:cs typeface="Times New Roman" pitchFamily="18" charset="0"/>
              </a:rPr>
              <a:t>x</a:t>
            </a:r>
            <a:r>
              <a:rPr lang="en-IN" sz="1600" baseline="30000" dirty="0">
                <a:latin typeface="Times New Roman" pitchFamily="18" charset="0"/>
                <a:cs typeface="Times New Roman" pitchFamily="18" charset="0"/>
              </a:rPr>
              <a:t>2</a:t>
            </a:r>
            <a:r>
              <a:rPr lang="en-IN" sz="1600" dirty="0">
                <a:latin typeface="Times New Roman" pitchFamily="18" charset="0"/>
                <a:cs typeface="Times New Roman" pitchFamily="18" charset="0"/>
              </a:rPr>
              <a:t> + </a:t>
            </a:r>
            <a:r>
              <a:rPr lang="en-IN" sz="1600" dirty="0" smtClean="0">
                <a:latin typeface="Times New Roman" pitchFamily="18" charset="0"/>
                <a:cs typeface="Times New Roman" pitchFamily="18" charset="0"/>
              </a:rPr>
              <a:t>∂</a:t>
            </a:r>
            <a:r>
              <a:rPr lang="en-IN" sz="1600" baseline="30000" dirty="0">
                <a:latin typeface="Times New Roman" pitchFamily="18" charset="0"/>
                <a:cs typeface="Times New Roman" pitchFamily="18" charset="0"/>
              </a:rPr>
              <a:t>2</a:t>
            </a:r>
            <a:r>
              <a:rPr lang="en-IN" sz="1600" dirty="0" smtClean="0">
                <a:latin typeface="Times New Roman" pitchFamily="18" charset="0"/>
                <a:cs typeface="Times New Roman" pitchFamily="18" charset="0"/>
              </a:rPr>
              <a:t> </a:t>
            </a:r>
            <a:r>
              <a:rPr lang="el-GR" sz="1600" dirty="0">
                <a:latin typeface="Times New Roman" pitchFamily="18" charset="0"/>
                <a:cs typeface="Times New Roman" pitchFamily="18" charset="0"/>
              </a:rPr>
              <a:t>ψ /∂</a:t>
            </a:r>
            <a:r>
              <a:rPr lang="en-IN" sz="1600" dirty="0" smtClean="0">
                <a:latin typeface="Times New Roman" pitchFamily="18" charset="0"/>
                <a:cs typeface="Times New Roman" pitchFamily="18" charset="0"/>
              </a:rPr>
              <a:t>y</a:t>
            </a:r>
            <a:r>
              <a:rPr lang="en-IN" sz="1600" baseline="30000" dirty="0">
                <a:latin typeface="Times New Roman" pitchFamily="18" charset="0"/>
                <a:cs typeface="Times New Roman" pitchFamily="18" charset="0"/>
              </a:rPr>
              <a:t>2</a:t>
            </a:r>
            <a:r>
              <a:rPr lang="en-IN" sz="1600" dirty="0" smtClean="0">
                <a:latin typeface="Times New Roman" pitchFamily="18" charset="0"/>
                <a:cs typeface="Times New Roman" pitchFamily="18" charset="0"/>
              </a:rPr>
              <a:t> </a:t>
            </a:r>
            <a:r>
              <a:rPr lang="en-IN" sz="1600" dirty="0">
                <a:latin typeface="Times New Roman" pitchFamily="18" charset="0"/>
                <a:cs typeface="Times New Roman" pitchFamily="18" charset="0"/>
              </a:rPr>
              <a:t>+ </a:t>
            </a:r>
            <a:r>
              <a:rPr lang="en-IN" sz="1600" dirty="0" smtClean="0">
                <a:latin typeface="Times New Roman" pitchFamily="18" charset="0"/>
                <a:cs typeface="Times New Roman" pitchFamily="18" charset="0"/>
              </a:rPr>
              <a:t>∂</a:t>
            </a:r>
            <a:r>
              <a:rPr lang="en-IN" sz="1600" baseline="30000" dirty="0">
                <a:latin typeface="Times New Roman" pitchFamily="18" charset="0"/>
                <a:cs typeface="Times New Roman" pitchFamily="18" charset="0"/>
              </a:rPr>
              <a:t>2</a:t>
            </a:r>
            <a:r>
              <a:rPr lang="en-IN" sz="1600" dirty="0" smtClean="0">
                <a:latin typeface="Times New Roman" pitchFamily="18" charset="0"/>
                <a:cs typeface="Times New Roman" pitchFamily="18" charset="0"/>
              </a:rPr>
              <a:t> </a:t>
            </a:r>
            <a:r>
              <a:rPr lang="el-GR" sz="1600" dirty="0">
                <a:latin typeface="Times New Roman" pitchFamily="18" charset="0"/>
                <a:cs typeface="Times New Roman" pitchFamily="18" charset="0"/>
              </a:rPr>
              <a:t>ψ /∂</a:t>
            </a:r>
            <a:r>
              <a:rPr lang="en-IN" sz="1600" dirty="0" smtClean="0">
                <a:latin typeface="Times New Roman" pitchFamily="18" charset="0"/>
                <a:cs typeface="Times New Roman" pitchFamily="18" charset="0"/>
              </a:rPr>
              <a:t>z</a:t>
            </a:r>
            <a:r>
              <a:rPr lang="en-IN" sz="1600" baseline="30000" dirty="0">
                <a:latin typeface="Times New Roman" pitchFamily="18" charset="0"/>
                <a:cs typeface="Times New Roman" pitchFamily="18" charset="0"/>
              </a:rPr>
              <a:t>2</a:t>
            </a:r>
            <a:r>
              <a:rPr lang="en-IN" sz="1600" dirty="0" smtClean="0">
                <a:latin typeface="Times New Roman" pitchFamily="18" charset="0"/>
                <a:cs typeface="Times New Roman" pitchFamily="18" charset="0"/>
              </a:rPr>
              <a:t>] </a:t>
            </a:r>
            <a:r>
              <a:rPr lang="en-IN" sz="1600" dirty="0">
                <a:latin typeface="Times New Roman" pitchFamily="18" charset="0"/>
                <a:cs typeface="Times New Roman" pitchFamily="18" charset="0"/>
              </a:rPr>
              <a:t>= E</a:t>
            </a:r>
            <a:r>
              <a:rPr lang="el-GR" sz="1600" dirty="0" smtClean="0">
                <a:latin typeface="Times New Roman" pitchFamily="18" charset="0"/>
                <a:cs typeface="Times New Roman" pitchFamily="18" charset="0"/>
              </a:rPr>
              <a:t>ψ</a:t>
            </a:r>
            <a:endParaRPr lang="el-GR" sz="1600" dirty="0">
              <a:latin typeface="Times New Roman" pitchFamily="18" charset="0"/>
              <a:cs typeface="Times New Roman" pitchFamily="18" charset="0"/>
            </a:endParaRPr>
          </a:p>
        </p:txBody>
      </p:sp>
      <p:sp>
        <p:nvSpPr>
          <p:cNvPr id="5" name="Rectangle 4"/>
          <p:cNvSpPr/>
          <p:nvPr/>
        </p:nvSpPr>
        <p:spPr>
          <a:xfrm>
            <a:off x="368803" y="1779662"/>
            <a:ext cx="8019621" cy="1323439"/>
          </a:xfrm>
          <a:prstGeom prst="rect">
            <a:avLst/>
          </a:prstGeom>
        </p:spPr>
        <p:txBody>
          <a:bodyPr wrap="square">
            <a:spAutoFit/>
          </a:bodyPr>
          <a:lstStyle/>
          <a:p>
            <a:pPr algn="just"/>
            <a:r>
              <a:rPr lang="en-IN" sz="1600" dirty="0" smtClean="0">
                <a:solidFill>
                  <a:srgbClr val="FF0000"/>
                </a:solidFill>
                <a:latin typeface="Times New Roman" pitchFamily="18" charset="0"/>
                <a:cs typeface="Times New Roman" pitchFamily="18" charset="0"/>
              </a:rPr>
              <a:t>Q2. The </a:t>
            </a:r>
            <a:r>
              <a:rPr lang="en-IN" sz="1600" dirty="0">
                <a:solidFill>
                  <a:srgbClr val="FF0000"/>
                </a:solidFill>
                <a:latin typeface="Times New Roman" pitchFamily="18" charset="0"/>
                <a:cs typeface="Times New Roman" pitchFamily="18" charset="0"/>
              </a:rPr>
              <a:t>energy expression for the electron in a one dimensional potential box is </a:t>
            </a:r>
            <a:r>
              <a:rPr lang="en-IN" sz="1600" dirty="0" smtClean="0">
                <a:solidFill>
                  <a:srgbClr val="FF0000"/>
                </a:solidFill>
                <a:latin typeface="Times New Roman" pitchFamily="18" charset="0"/>
                <a:cs typeface="Times New Roman" pitchFamily="18" charset="0"/>
              </a:rPr>
              <a:t>given by </a:t>
            </a:r>
            <a:r>
              <a:rPr lang="en-IN" sz="1600" dirty="0">
                <a:solidFill>
                  <a:srgbClr val="FF0000"/>
                </a:solidFill>
                <a:latin typeface="Times New Roman" pitchFamily="18" charset="0"/>
                <a:cs typeface="Times New Roman" pitchFamily="18" charset="0"/>
              </a:rPr>
              <a:t>E</a:t>
            </a:r>
            <a:r>
              <a:rPr lang="en-IN" sz="1600" baseline="-25000" dirty="0">
                <a:solidFill>
                  <a:srgbClr val="FF0000"/>
                </a:solidFill>
                <a:latin typeface="Times New Roman" pitchFamily="18" charset="0"/>
                <a:cs typeface="Times New Roman" pitchFamily="18" charset="0"/>
              </a:rPr>
              <a:t>n</a:t>
            </a:r>
            <a:r>
              <a:rPr lang="en-IN" sz="1600" dirty="0">
                <a:solidFill>
                  <a:srgbClr val="FF0000"/>
                </a:solidFill>
                <a:latin typeface="Times New Roman" pitchFamily="18" charset="0"/>
                <a:cs typeface="Times New Roman" pitchFamily="18" charset="0"/>
              </a:rPr>
              <a:t> = (</a:t>
            </a:r>
            <a:r>
              <a:rPr lang="en-IN" sz="1600" dirty="0" smtClean="0">
                <a:solidFill>
                  <a:srgbClr val="FF0000"/>
                </a:solidFill>
                <a:latin typeface="Times New Roman" pitchFamily="18" charset="0"/>
                <a:cs typeface="Times New Roman" pitchFamily="18" charset="0"/>
              </a:rPr>
              <a:t>n</a:t>
            </a:r>
            <a:r>
              <a:rPr lang="en-IN" sz="1600" baseline="30000" dirty="0" smtClean="0">
                <a:solidFill>
                  <a:srgbClr val="FF0000"/>
                </a:solidFill>
                <a:latin typeface="Times New Roman" pitchFamily="18" charset="0"/>
                <a:cs typeface="Times New Roman" pitchFamily="18" charset="0"/>
              </a:rPr>
              <a:t>2</a:t>
            </a:r>
            <a:r>
              <a:rPr lang="en-IN" sz="1600" dirty="0" smtClean="0">
                <a:solidFill>
                  <a:srgbClr val="FF0000"/>
                </a:solidFill>
                <a:latin typeface="Times New Roman" pitchFamily="18" charset="0"/>
                <a:cs typeface="Times New Roman" pitchFamily="18" charset="0"/>
              </a:rPr>
              <a:t>h</a:t>
            </a:r>
            <a:r>
              <a:rPr lang="en-IN" sz="1600" baseline="30000" dirty="0" smtClean="0">
                <a:solidFill>
                  <a:srgbClr val="FF0000"/>
                </a:solidFill>
                <a:latin typeface="Times New Roman" pitchFamily="18" charset="0"/>
                <a:cs typeface="Times New Roman" pitchFamily="18" charset="0"/>
              </a:rPr>
              <a:t>2</a:t>
            </a:r>
            <a:r>
              <a:rPr lang="en-IN" sz="1600" dirty="0" smtClean="0">
                <a:solidFill>
                  <a:srgbClr val="FF0000"/>
                </a:solidFill>
                <a:latin typeface="Times New Roman" pitchFamily="18" charset="0"/>
                <a:cs typeface="Times New Roman" pitchFamily="18" charset="0"/>
              </a:rPr>
              <a:t>/8ma</a:t>
            </a:r>
            <a:r>
              <a:rPr lang="en-IN" sz="1600" baseline="30000" dirty="0" smtClean="0">
                <a:solidFill>
                  <a:srgbClr val="FF0000"/>
                </a:solidFill>
                <a:latin typeface="Times New Roman" pitchFamily="18" charset="0"/>
                <a:cs typeface="Times New Roman" pitchFamily="18" charset="0"/>
              </a:rPr>
              <a:t>2</a:t>
            </a:r>
            <a:r>
              <a:rPr lang="en-IN" sz="1600" dirty="0" smtClean="0">
                <a:solidFill>
                  <a:srgbClr val="FF0000"/>
                </a:solidFill>
                <a:latin typeface="Times New Roman" pitchFamily="18" charset="0"/>
                <a:cs typeface="Times New Roman" pitchFamily="18" charset="0"/>
              </a:rPr>
              <a:t>). </a:t>
            </a:r>
            <a:r>
              <a:rPr lang="en-IN" sz="1600" dirty="0">
                <a:solidFill>
                  <a:srgbClr val="FF0000"/>
                </a:solidFill>
                <a:latin typeface="Times New Roman" pitchFamily="18" charset="0"/>
                <a:cs typeface="Times New Roman" pitchFamily="18" charset="0"/>
              </a:rPr>
              <a:t>Derive the important conclusions from this equation</a:t>
            </a:r>
            <a:r>
              <a:rPr lang="en-IN" sz="1600" dirty="0" smtClean="0">
                <a:solidFill>
                  <a:srgbClr val="FF0000"/>
                </a:solidFill>
                <a:latin typeface="Times New Roman" pitchFamily="18" charset="0"/>
                <a:cs typeface="Times New Roman" pitchFamily="18" charset="0"/>
              </a:rPr>
              <a:t>.</a:t>
            </a:r>
          </a:p>
          <a:p>
            <a:endParaRPr lang="en-IN" sz="1600" dirty="0">
              <a:latin typeface="Times New Roman" pitchFamily="18" charset="0"/>
              <a:cs typeface="Times New Roman" pitchFamily="18" charset="0"/>
            </a:endParaRPr>
          </a:p>
          <a:p>
            <a:r>
              <a:rPr lang="en-IN" sz="1600" dirty="0" smtClean="0">
                <a:latin typeface="Times New Roman" pitchFamily="18" charset="0"/>
                <a:cs typeface="Times New Roman" pitchFamily="18" charset="0"/>
              </a:rPr>
              <a:t>Ans:1. Energy </a:t>
            </a:r>
            <a:r>
              <a:rPr lang="en-IN" sz="1600" dirty="0">
                <a:latin typeface="Times New Roman" pitchFamily="18" charset="0"/>
                <a:cs typeface="Times New Roman" pitchFamily="18" charset="0"/>
              </a:rPr>
              <a:t>is quantized; 2. n = 0 is not </a:t>
            </a:r>
            <a:r>
              <a:rPr lang="en-IN" sz="1600" dirty="0" smtClean="0">
                <a:latin typeface="Times New Roman" pitchFamily="18" charset="0"/>
                <a:cs typeface="Times New Roman" pitchFamily="18" charset="0"/>
              </a:rPr>
              <a:t>allowed 3</a:t>
            </a:r>
            <a:r>
              <a:rPr lang="en-IN" sz="1600" dirty="0">
                <a:latin typeface="Times New Roman" pitchFamily="18" charset="0"/>
                <a:cs typeface="Times New Roman" pitchFamily="18" charset="0"/>
              </a:rPr>
              <a:t>. smallest energy is for n = 1 i.e., </a:t>
            </a:r>
            <a:r>
              <a:rPr lang="en-IN" sz="1600" dirty="0" smtClean="0">
                <a:latin typeface="Times New Roman" pitchFamily="18" charset="0"/>
                <a:cs typeface="Times New Roman" pitchFamily="18" charset="0"/>
              </a:rPr>
              <a:t>E</a:t>
            </a:r>
            <a:r>
              <a:rPr lang="en-IN" sz="1600" baseline="-25000" dirty="0" smtClean="0">
                <a:latin typeface="Times New Roman" pitchFamily="18" charset="0"/>
                <a:cs typeface="Times New Roman" pitchFamily="18" charset="0"/>
              </a:rPr>
              <a:t>1</a:t>
            </a:r>
            <a:r>
              <a:rPr lang="en-IN" sz="1600" dirty="0" smtClean="0">
                <a:latin typeface="Times New Roman" pitchFamily="18" charset="0"/>
                <a:cs typeface="Times New Roman" pitchFamily="18" charset="0"/>
              </a:rPr>
              <a:t>= E</a:t>
            </a:r>
            <a:r>
              <a:rPr lang="en-IN" sz="1600" baseline="-25000" dirty="0" smtClean="0">
                <a:latin typeface="Times New Roman" pitchFamily="18" charset="0"/>
                <a:cs typeface="Times New Roman" pitchFamily="18" charset="0"/>
              </a:rPr>
              <a:t>0</a:t>
            </a:r>
            <a:r>
              <a:rPr lang="en-IN" sz="1600" dirty="0" smtClean="0">
                <a:latin typeface="Times New Roman" pitchFamily="18" charset="0"/>
                <a:cs typeface="Times New Roman" pitchFamily="18" charset="0"/>
              </a:rPr>
              <a:t>=h</a:t>
            </a:r>
            <a:r>
              <a:rPr lang="en-IN" sz="1600" baseline="30000" dirty="0" smtClean="0">
                <a:latin typeface="Times New Roman" pitchFamily="18" charset="0"/>
                <a:cs typeface="Times New Roman" pitchFamily="18" charset="0"/>
              </a:rPr>
              <a:t>2</a:t>
            </a:r>
            <a:r>
              <a:rPr lang="en-IN" sz="1600" dirty="0" smtClean="0">
                <a:latin typeface="Times New Roman" pitchFamily="18" charset="0"/>
                <a:cs typeface="Times New Roman" pitchFamily="18" charset="0"/>
              </a:rPr>
              <a:t>/8ma</a:t>
            </a:r>
            <a:r>
              <a:rPr lang="en-IN" sz="1600" baseline="30000" dirty="0" smtClean="0">
                <a:latin typeface="Times New Roman" pitchFamily="18" charset="0"/>
                <a:cs typeface="Times New Roman" pitchFamily="18" charset="0"/>
              </a:rPr>
              <a:t>2</a:t>
            </a:r>
            <a:endParaRPr lang="en-IN" sz="1600" baseline="30000" dirty="0">
              <a:latin typeface="Times New Roman" pitchFamily="18" charset="0"/>
              <a:cs typeface="Times New Roman" pitchFamily="18" charset="0"/>
            </a:endParaRPr>
          </a:p>
        </p:txBody>
      </p:sp>
      <p:sp>
        <p:nvSpPr>
          <p:cNvPr id="6" name="Rectangle 5"/>
          <p:cNvSpPr/>
          <p:nvPr/>
        </p:nvSpPr>
        <p:spPr>
          <a:xfrm>
            <a:off x="354710" y="3219822"/>
            <a:ext cx="8537770" cy="1323439"/>
          </a:xfrm>
          <a:prstGeom prst="rect">
            <a:avLst/>
          </a:prstGeom>
        </p:spPr>
        <p:txBody>
          <a:bodyPr wrap="square">
            <a:spAutoFit/>
          </a:bodyPr>
          <a:lstStyle/>
          <a:p>
            <a:pPr algn="just"/>
            <a:r>
              <a:rPr lang="en-IN" sz="1600" dirty="0" smtClean="0">
                <a:solidFill>
                  <a:srgbClr val="FF0000"/>
                </a:solidFill>
                <a:latin typeface="Times New Roman" pitchFamily="18" charset="0"/>
                <a:cs typeface="Times New Roman" pitchFamily="18" charset="0"/>
              </a:rPr>
              <a:t>Q3. How </a:t>
            </a:r>
            <a:r>
              <a:rPr lang="en-IN" sz="1600" dirty="0">
                <a:solidFill>
                  <a:srgbClr val="FF0000"/>
                </a:solidFill>
                <a:latin typeface="Times New Roman" pitchFamily="18" charset="0"/>
                <a:cs typeface="Times New Roman" pitchFamily="18" charset="0"/>
              </a:rPr>
              <a:t>can the wavelength of an electron be given by λ =h/p? Doesn’t the </a:t>
            </a:r>
            <a:r>
              <a:rPr lang="en-IN" sz="1600" dirty="0" smtClean="0">
                <a:solidFill>
                  <a:srgbClr val="FF0000"/>
                </a:solidFill>
                <a:latin typeface="Times New Roman" pitchFamily="18" charset="0"/>
                <a:cs typeface="Times New Roman" pitchFamily="18" charset="0"/>
              </a:rPr>
              <a:t>very presence of momentum </a:t>
            </a:r>
            <a:r>
              <a:rPr lang="en-IN" sz="1600" dirty="0">
                <a:solidFill>
                  <a:srgbClr val="FF0000"/>
                </a:solidFill>
                <a:latin typeface="Times New Roman" pitchFamily="18" charset="0"/>
                <a:cs typeface="Times New Roman" pitchFamily="18" charset="0"/>
              </a:rPr>
              <a:t>p in the formula imply that the electron is a particle</a:t>
            </a:r>
            <a:r>
              <a:rPr lang="en-IN" sz="1600" dirty="0" smtClean="0">
                <a:solidFill>
                  <a:srgbClr val="FF0000"/>
                </a:solidFill>
                <a:latin typeface="Times New Roman" pitchFamily="18" charset="0"/>
                <a:cs typeface="Times New Roman" pitchFamily="18" charset="0"/>
              </a:rPr>
              <a:t>?</a:t>
            </a:r>
          </a:p>
          <a:p>
            <a:pPr algn="just"/>
            <a:endParaRPr lang="en-IN" sz="1600" dirty="0">
              <a:latin typeface="Times New Roman" pitchFamily="18" charset="0"/>
              <a:cs typeface="Times New Roman" pitchFamily="18" charset="0"/>
            </a:endParaRPr>
          </a:p>
          <a:p>
            <a:r>
              <a:rPr lang="en-IN" sz="1600" dirty="0" err="1" smtClean="0">
                <a:latin typeface="Times New Roman" pitchFamily="18" charset="0"/>
                <a:cs typeface="Times New Roman" pitchFamily="18" charset="0"/>
              </a:rPr>
              <a:t>Ans</a:t>
            </a:r>
            <a:r>
              <a:rPr lang="en-IN" sz="1600" dirty="0" smtClean="0">
                <a:latin typeface="Times New Roman" pitchFamily="18" charset="0"/>
                <a:cs typeface="Times New Roman" pitchFamily="18" charset="0"/>
              </a:rPr>
              <a:t>: Above </a:t>
            </a:r>
            <a:r>
              <a:rPr lang="en-IN" sz="1600" dirty="0">
                <a:latin typeface="Times New Roman" pitchFamily="18" charset="0"/>
                <a:cs typeface="Times New Roman" pitchFamily="18" charset="0"/>
              </a:rPr>
              <a:t>equation actually connects the two forms of matter (the wave and </a:t>
            </a:r>
            <a:r>
              <a:rPr lang="en-IN" sz="1600" dirty="0" smtClean="0">
                <a:latin typeface="Times New Roman" pitchFamily="18" charset="0"/>
                <a:cs typeface="Times New Roman" pitchFamily="18" charset="0"/>
              </a:rPr>
              <a:t>particle nature</a:t>
            </a:r>
            <a:r>
              <a:rPr lang="en-IN" sz="1600" dirty="0">
                <a:latin typeface="Times New Roman" pitchFamily="18" charset="0"/>
                <a:cs typeface="Times New Roman" pitchFamily="18" charset="0"/>
              </a:rPr>
              <a:t>). What it says is that for a particle of momentum ‘p’ the associated wave </a:t>
            </a:r>
            <a:r>
              <a:rPr lang="en-IN" sz="1600" dirty="0" smtClean="0">
                <a:latin typeface="Times New Roman" pitchFamily="18" charset="0"/>
                <a:cs typeface="Times New Roman" pitchFamily="18" charset="0"/>
              </a:rPr>
              <a:t>has the </a:t>
            </a:r>
            <a:r>
              <a:rPr lang="en-IN" sz="1600" dirty="0">
                <a:latin typeface="Times New Roman" pitchFamily="18" charset="0"/>
                <a:cs typeface="Times New Roman" pitchFamily="18" charset="0"/>
              </a:rPr>
              <a:t>wavelength λ.</a:t>
            </a:r>
          </a:p>
        </p:txBody>
      </p:sp>
    </p:spTree>
    <p:extLst>
      <p:ext uri="{BB962C8B-B14F-4D97-AF65-F5344CB8AC3E}">
        <p14:creationId xmlns:p14="http://schemas.microsoft.com/office/powerpoint/2010/main" val="523341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DF6A7D-8465-4533-A2E7-101AB4950FDE}" type="slidenum">
              <a:rPr lang="en-IN" smtClean="0"/>
              <a:t>19</a:t>
            </a:fld>
            <a:endParaRPr lang="en-IN"/>
          </a:p>
        </p:txBody>
      </p:sp>
      <p:sp>
        <p:nvSpPr>
          <p:cNvPr id="4" name="Rectangle 3"/>
          <p:cNvSpPr/>
          <p:nvPr/>
        </p:nvSpPr>
        <p:spPr>
          <a:xfrm>
            <a:off x="2267744" y="383537"/>
            <a:ext cx="5472608" cy="369332"/>
          </a:xfrm>
          <a:prstGeom prst="rect">
            <a:avLst/>
          </a:prstGeom>
        </p:spPr>
        <p:txBody>
          <a:bodyPr wrap="square">
            <a:spAutoFit/>
          </a:bodyPr>
          <a:lstStyle/>
          <a:p>
            <a:r>
              <a:rPr lang="en-IN" b="1" u="sng" dirty="0" smtClean="0">
                <a:latin typeface="Times New Roman" pitchFamily="18" charset="0"/>
                <a:cs typeface="Times New Roman" pitchFamily="18" charset="0"/>
              </a:rPr>
              <a:t>Short Question Answers </a:t>
            </a:r>
            <a:r>
              <a:rPr lang="en-IN" b="1" u="sng" dirty="0">
                <a:latin typeface="Times New Roman" pitchFamily="18" charset="0"/>
                <a:cs typeface="Times New Roman" pitchFamily="18" charset="0"/>
              </a:rPr>
              <a:t>f</a:t>
            </a:r>
            <a:r>
              <a:rPr lang="en-IN" b="1" u="sng" dirty="0" smtClean="0">
                <a:latin typeface="Times New Roman" pitchFamily="18" charset="0"/>
                <a:cs typeface="Times New Roman" pitchFamily="18" charset="0"/>
              </a:rPr>
              <a:t>or </a:t>
            </a:r>
            <a:r>
              <a:rPr lang="en-IN" b="1" u="sng" dirty="0">
                <a:latin typeface="Times New Roman" pitchFamily="18" charset="0"/>
                <a:cs typeface="Times New Roman" pitchFamily="18" charset="0"/>
              </a:rPr>
              <a:t>Quantum Mechanics</a:t>
            </a:r>
          </a:p>
        </p:txBody>
      </p:sp>
      <p:sp>
        <p:nvSpPr>
          <p:cNvPr id="5" name="Rectangle 4"/>
          <p:cNvSpPr/>
          <p:nvPr/>
        </p:nvSpPr>
        <p:spPr>
          <a:xfrm>
            <a:off x="251520" y="915566"/>
            <a:ext cx="4572000" cy="338554"/>
          </a:xfrm>
          <a:prstGeom prst="rect">
            <a:avLst/>
          </a:prstGeom>
        </p:spPr>
        <p:txBody>
          <a:bodyPr>
            <a:spAutoFit/>
          </a:bodyPr>
          <a:lstStyle/>
          <a:p>
            <a:r>
              <a:rPr lang="en-IN" sz="1600" dirty="0" smtClean="0">
                <a:solidFill>
                  <a:srgbClr val="FF0000"/>
                </a:solidFill>
                <a:latin typeface="Times New Roman" pitchFamily="18" charset="0"/>
                <a:cs typeface="Times New Roman" pitchFamily="18" charset="0"/>
              </a:rPr>
              <a:t>Q5. What </a:t>
            </a:r>
            <a:r>
              <a:rPr lang="en-IN" sz="1600" dirty="0">
                <a:solidFill>
                  <a:srgbClr val="FF0000"/>
                </a:solidFill>
                <a:latin typeface="Times New Roman" pitchFamily="18" charset="0"/>
                <a:cs typeface="Times New Roman" pitchFamily="18" charset="0"/>
              </a:rPr>
              <a:t>is the importance of </a:t>
            </a:r>
            <a:r>
              <a:rPr lang="en-IN" sz="1600" dirty="0" smtClean="0">
                <a:solidFill>
                  <a:srgbClr val="FF0000"/>
                </a:solidFill>
                <a:latin typeface="Times New Roman" pitchFamily="18" charset="0"/>
                <a:cs typeface="Times New Roman" pitchFamily="18" charset="0"/>
              </a:rPr>
              <a:t>Schrödinger </a:t>
            </a:r>
            <a:r>
              <a:rPr lang="en-IN" sz="1600" dirty="0">
                <a:solidFill>
                  <a:srgbClr val="FF0000"/>
                </a:solidFill>
                <a:latin typeface="Times New Roman" pitchFamily="18" charset="0"/>
                <a:cs typeface="Times New Roman" pitchFamily="18" charset="0"/>
              </a:rPr>
              <a:t>equation?</a:t>
            </a:r>
          </a:p>
        </p:txBody>
      </p:sp>
      <p:sp>
        <p:nvSpPr>
          <p:cNvPr id="6" name="Rectangle 5"/>
          <p:cNvSpPr/>
          <p:nvPr/>
        </p:nvSpPr>
        <p:spPr>
          <a:xfrm>
            <a:off x="251520" y="1310254"/>
            <a:ext cx="8424936" cy="1323439"/>
          </a:xfrm>
          <a:prstGeom prst="rect">
            <a:avLst/>
          </a:prstGeom>
        </p:spPr>
        <p:txBody>
          <a:bodyPr wrap="square">
            <a:spAutoFit/>
          </a:bodyPr>
          <a:lstStyle/>
          <a:p>
            <a:pPr algn="just"/>
            <a:r>
              <a:rPr lang="en-IN" sz="1600" dirty="0" err="1" smtClean="0">
                <a:latin typeface="Times New Roman" pitchFamily="18" charset="0"/>
                <a:cs typeface="Times New Roman" pitchFamily="18" charset="0"/>
              </a:rPr>
              <a:t>Ans</a:t>
            </a:r>
            <a:r>
              <a:rPr lang="en-IN" sz="1600" dirty="0" smtClean="0">
                <a:latin typeface="Times New Roman" pitchFamily="18" charset="0"/>
                <a:cs typeface="Times New Roman" pitchFamily="18" charset="0"/>
              </a:rPr>
              <a:t>: Schrödinger </a:t>
            </a:r>
            <a:r>
              <a:rPr lang="en-IN" sz="1600" dirty="0">
                <a:latin typeface="Times New Roman" pitchFamily="18" charset="0"/>
                <a:cs typeface="Times New Roman" pitchFamily="18" charset="0"/>
              </a:rPr>
              <a:t>theory tells us how to obtain the wave function associated with </a:t>
            </a:r>
            <a:r>
              <a:rPr lang="en-IN" sz="1600" dirty="0" smtClean="0">
                <a:latin typeface="Times New Roman" pitchFamily="18" charset="0"/>
                <a:cs typeface="Times New Roman" pitchFamily="18" charset="0"/>
              </a:rPr>
              <a:t>a particle</a:t>
            </a:r>
            <a:r>
              <a:rPr lang="en-IN" sz="1600" dirty="0">
                <a:latin typeface="Times New Roman" pitchFamily="18" charset="0"/>
                <a:cs typeface="Times New Roman" pitchFamily="18" charset="0"/>
              </a:rPr>
              <a:t>, when we specify the forces acting on the particle, by giving the </a:t>
            </a:r>
            <a:r>
              <a:rPr lang="en-IN" sz="1600" dirty="0" smtClean="0">
                <a:latin typeface="Times New Roman" pitchFamily="18" charset="0"/>
                <a:cs typeface="Times New Roman" pitchFamily="18" charset="0"/>
              </a:rPr>
              <a:t>potential energy </a:t>
            </a:r>
            <a:r>
              <a:rPr lang="en-IN" sz="1600" dirty="0">
                <a:latin typeface="Times New Roman" pitchFamily="18" charset="0"/>
                <a:cs typeface="Times New Roman" pitchFamily="18" charset="0"/>
              </a:rPr>
              <a:t>associated with the forces. Once we obtain the wave function by solving </a:t>
            </a:r>
            <a:r>
              <a:rPr lang="en-IN" sz="1600" dirty="0" smtClean="0">
                <a:latin typeface="Times New Roman" pitchFamily="18" charset="0"/>
                <a:cs typeface="Times New Roman" pitchFamily="18" charset="0"/>
              </a:rPr>
              <a:t>the Schrödinger </a:t>
            </a:r>
            <a:r>
              <a:rPr lang="en-IN" sz="1600" dirty="0">
                <a:latin typeface="Times New Roman" pitchFamily="18" charset="0"/>
                <a:cs typeface="Times New Roman" pitchFamily="18" charset="0"/>
              </a:rPr>
              <a:t>equation, we can extract information regarding the average values </a:t>
            </a:r>
            <a:r>
              <a:rPr lang="en-IN" sz="1600" dirty="0" smtClean="0">
                <a:latin typeface="Times New Roman" pitchFamily="18" charset="0"/>
                <a:cs typeface="Times New Roman" pitchFamily="18" charset="0"/>
              </a:rPr>
              <a:t>of position</a:t>
            </a:r>
            <a:r>
              <a:rPr lang="en-IN" sz="1600" dirty="0">
                <a:latin typeface="Times New Roman" pitchFamily="18" charset="0"/>
                <a:cs typeface="Times New Roman" pitchFamily="18" charset="0"/>
              </a:rPr>
              <a:t>, potential energy, total energy, momentum associated with it. </a:t>
            </a:r>
            <a:r>
              <a:rPr lang="en-IN" sz="1600" dirty="0" smtClean="0">
                <a:latin typeface="Times New Roman" pitchFamily="18" charset="0"/>
                <a:cs typeface="Times New Roman" pitchFamily="18" charset="0"/>
              </a:rPr>
              <a:t>Thus, Schrodinger </a:t>
            </a:r>
            <a:r>
              <a:rPr lang="en-IN" sz="1600" dirty="0">
                <a:latin typeface="Times New Roman" pitchFamily="18" charset="0"/>
                <a:cs typeface="Times New Roman" pitchFamily="18" charset="0"/>
              </a:rPr>
              <a:t>theory gives another approach to study the dynamics of sub </a:t>
            </a:r>
            <a:r>
              <a:rPr lang="en-IN" sz="1600" dirty="0" smtClean="0">
                <a:latin typeface="Times New Roman" pitchFamily="18" charset="0"/>
                <a:cs typeface="Times New Roman" pitchFamily="18" charset="0"/>
              </a:rPr>
              <a:t>atomic particles</a:t>
            </a:r>
            <a:r>
              <a:rPr lang="en-IN" sz="1600" dirty="0">
                <a:latin typeface="Times New Roman" pitchFamily="18" charset="0"/>
                <a:cs typeface="Times New Roman" pitchFamily="18" charset="0"/>
              </a:rPr>
              <a:t>.</a:t>
            </a:r>
          </a:p>
        </p:txBody>
      </p:sp>
      <p:sp>
        <p:nvSpPr>
          <p:cNvPr id="7" name="Rectangle 6"/>
          <p:cNvSpPr/>
          <p:nvPr/>
        </p:nvSpPr>
        <p:spPr>
          <a:xfrm>
            <a:off x="323528" y="2787774"/>
            <a:ext cx="8136904" cy="1323439"/>
          </a:xfrm>
          <a:prstGeom prst="rect">
            <a:avLst/>
          </a:prstGeom>
        </p:spPr>
        <p:txBody>
          <a:bodyPr wrap="square">
            <a:spAutoFit/>
          </a:bodyPr>
          <a:lstStyle/>
          <a:p>
            <a:pPr algn="just"/>
            <a:r>
              <a:rPr lang="en-IN" sz="1600" dirty="0" smtClean="0">
                <a:solidFill>
                  <a:srgbClr val="FF0000"/>
                </a:solidFill>
                <a:latin typeface="Times New Roman" pitchFamily="18" charset="0"/>
                <a:cs typeface="Times New Roman" pitchFamily="18" charset="0"/>
              </a:rPr>
              <a:t>Q6. What </a:t>
            </a:r>
            <a:r>
              <a:rPr lang="en-IN" sz="1600" dirty="0">
                <a:solidFill>
                  <a:srgbClr val="FF0000"/>
                </a:solidFill>
                <a:latin typeface="Times New Roman" pitchFamily="18" charset="0"/>
                <a:cs typeface="Times New Roman" pitchFamily="18" charset="0"/>
              </a:rPr>
              <a:t>are ‘</a:t>
            </a:r>
            <a:r>
              <a:rPr lang="en-IN" sz="1600" dirty="0" err="1">
                <a:solidFill>
                  <a:srgbClr val="FF0000"/>
                </a:solidFill>
                <a:latin typeface="Times New Roman" pitchFamily="18" charset="0"/>
                <a:cs typeface="Times New Roman" pitchFamily="18" charset="0"/>
              </a:rPr>
              <a:t>eigen</a:t>
            </a:r>
            <a:r>
              <a:rPr lang="en-IN" sz="1600" dirty="0">
                <a:solidFill>
                  <a:srgbClr val="FF0000"/>
                </a:solidFill>
                <a:latin typeface="Times New Roman" pitchFamily="18" charset="0"/>
                <a:cs typeface="Times New Roman" pitchFamily="18" charset="0"/>
              </a:rPr>
              <a:t> functions’ and ‘</a:t>
            </a:r>
            <a:r>
              <a:rPr lang="en-IN" sz="1600" dirty="0" err="1">
                <a:solidFill>
                  <a:srgbClr val="FF0000"/>
                </a:solidFill>
                <a:latin typeface="Times New Roman" pitchFamily="18" charset="0"/>
                <a:cs typeface="Times New Roman" pitchFamily="18" charset="0"/>
              </a:rPr>
              <a:t>eigen</a:t>
            </a:r>
            <a:r>
              <a:rPr lang="en-IN" sz="1600" dirty="0">
                <a:solidFill>
                  <a:srgbClr val="FF0000"/>
                </a:solidFill>
                <a:latin typeface="Times New Roman" pitchFamily="18" charset="0"/>
                <a:cs typeface="Times New Roman" pitchFamily="18" charset="0"/>
              </a:rPr>
              <a:t> values</a:t>
            </a:r>
            <a:r>
              <a:rPr lang="en-IN" sz="1600" dirty="0" smtClean="0">
                <a:solidFill>
                  <a:srgbClr val="FF0000"/>
                </a:solidFill>
                <a:latin typeface="Times New Roman" pitchFamily="18" charset="0"/>
                <a:cs typeface="Times New Roman" pitchFamily="18" charset="0"/>
              </a:rPr>
              <a:t>’?</a:t>
            </a:r>
          </a:p>
          <a:p>
            <a:pPr algn="just"/>
            <a:endParaRPr lang="en-IN" sz="1600" dirty="0">
              <a:latin typeface="Times New Roman" pitchFamily="18" charset="0"/>
              <a:cs typeface="Times New Roman" pitchFamily="18" charset="0"/>
            </a:endParaRPr>
          </a:p>
          <a:p>
            <a:pPr algn="just"/>
            <a:r>
              <a:rPr lang="en-IN" sz="1600" dirty="0" err="1" smtClean="0">
                <a:latin typeface="Times New Roman" pitchFamily="18" charset="0"/>
                <a:cs typeface="Times New Roman" pitchFamily="18" charset="0"/>
              </a:rPr>
              <a:t>Ans</a:t>
            </a:r>
            <a:r>
              <a:rPr lang="en-IN" sz="1600" dirty="0" smtClean="0">
                <a:latin typeface="Times New Roman" pitchFamily="18" charset="0"/>
                <a:cs typeface="Times New Roman" pitchFamily="18" charset="0"/>
              </a:rPr>
              <a:t>: In </a:t>
            </a:r>
            <a:r>
              <a:rPr lang="en-IN" sz="1600" dirty="0">
                <a:latin typeface="Times New Roman" pitchFamily="18" charset="0"/>
                <a:cs typeface="Times New Roman" pitchFamily="18" charset="0"/>
              </a:rPr>
              <a:t>German ‘</a:t>
            </a:r>
            <a:r>
              <a:rPr lang="en-IN" sz="1600" dirty="0" err="1">
                <a:latin typeface="Times New Roman" pitchFamily="18" charset="0"/>
                <a:cs typeface="Times New Roman" pitchFamily="18" charset="0"/>
              </a:rPr>
              <a:t>eigen</a:t>
            </a:r>
            <a:r>
              <a:rPr lang="en-IN" sz="1600" dirty="0">
                <a:latin typeface="Times New Roman" pitchFamily="18" charset="0"/>
                <a:cs typeface="Times New Roman" pitchFamily="18" charset="0"/>
              </a:rPr>
              <a:t>’ means ‘proper’. The well-behaved solutions of </a:t>
            </a:r>
            <a:r>
              <a:rPr lang="en-IN" sz="1600" dirty="0" smtClean="0">
                <a:latin typeface="Times New Roman" pitchFamily="18" charset="0"/>
                <a:cs typeface="Times New Roman" pitchFamily="18" charset="0"/>
              </a:rPr>
              <a:t>time independent Schrödinger </a:t>
            </a:r>
            <a:r>
              <a:rPr lang="en-IN" sz="1600" dirty="0">
                <a:latin typeface="Times New Roman" pitchFamily="18" charset="0"/>
                <a:cs typeface="Times New Roman" pitchFamily="18" charset="0"/>
              </a:rPr>
              <a:t>equation are called the ‘</a:t>
            </a:r>
            <a:r>
              <a:rPr lang="en-IN" sz="1600" dirty="0" err="1">
                <a:latin typeface="Times New Roman" pitchFamily="18" charset="0"/>
                <a:cs typeface="Times New Roman" pitchFamily="18" charset="0"/>
              </a:rPr>
              <a:t>eigen</a:t>
            </a:r>
            <a:r>
              <a:rPr lang="en-IN" sz="1600" dirty="0">
                <a:latin typeface="Times New Roman" pitchFamily="18" charset="0"/>
                <a:cs typeface="Times New Roman" pitchFamily="18" charset="0"/>
              </a:rPr>
              <a:t> functions’, or </a:t>
            </a:r>
            <a:r>
              <a:rPr lang="en-IN" sz="1600" dirty="0" err="1">
                <a:latin typeface="Times New Roman" pitchFamily="18" charset="0"/>
                <a:cs typeface="Times New Roman" pitchFamily="18" charset="0"/>
              </a:rPr>
              <a:t>eigen</a:t>
            </a:r>
            <a:r>
              <a:rPr lang="en-IN" sz="1600" dirty="0">
                <a:latin typeface="Times New Roman" pitchFamily="18" charset="0"/>
                <a:cs typeface="Times New Roman" pitchFamily="18" charset="0"/>
              </a:rPr>
              <a:t> states </a:t>
            </a:r>
            <a:r>
              <a:rPr lang="en-IN" sz="1600" dirty="0" smtClean="0">
                <a:latin typeface="Times New Roman" pitchFamily="18" charset="0"/>
                <a:cs typeface="Times New Roman" pitchFamily="18" charset="0"/>
              </a:rPr>
              <a:t>and the </a:t>
            </a:r>
            <a:r>
              <a:rPr lang="en-IN" sz="1600" dirty="0">
                <a:latin typeface="Times New Roman" pitchFamily="18" charset="0"/>
                <a:cs typeface="Times New Roman" pitchFamily="18" charset="0"/>
              </a:rPr>
              <a:t>corresponding values of energy are called the </a:t>
            </a:r>
            <a:r>
              <a:rPr lang="en-IN" sz="1600" dirty="0" err="1">
                <a:latin typeface="Times New Roman" pitchFamily="18" charset="0"/>
                <a:cs typeface="Times New Roman" pitchFamily="18" charset="0"/>
              </a:rPr>
              <a:t>eigen</a:t>
            </a:r>
            <a:r>
              <a:rPr lang="en-IN" sz="1600" dirty="0">
                <a:latin typeface="Times New Roman" pitchFamily="18" charset="0"/>
                <a:cs typeface="Times New Roman" pitchFamily="18" charset="0"/>
              </a:rPr>
              <a:t> values</a:t>
            </a:r>
          </a:p>
        </p:txBody>
      </p:sp>
    </p:spTree>
    <p:extLst>
      <p:ext uri="{BB962C8B-B14F-4D97-AF65-F5344CB8AC3E}">
        <p14:creationId xmlns:p14="http://schemas.microsoft.com/office/powerpoint/2010/main" val="3491621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71900" y="339502"/>
            <a:ext cx="1804533" cy="461665"/>
          </a:xfrm>
          <a:prstGeom prst="rect">
            <a:avLst/>
          </a:prstGeom>
          <a:noFill/>
        </p:spPr>
        <p:txBody>
          <a:bodyPr wrap="none" rtlCol="0">
            <a:spAutoFit/>
          </a:bodyPr>
          <a:lstStyle/>
          <a:p>
            <a:r>
              <a:rPr lang="en-IN" sz="2400" b="1" u="sng" dirty="0">
                <a:latin typeface="Times New Roman" pitchFamily="18" charset="0"/>
                <a:cs typeface="Times New Roman" pitchFamily="18" charset="0"/>
              </a:rPr>
              <a:t>B</a:t>
            </a:r>
            <a:r>
              <a:rPr lang="en-IN" sz="2400" b="1" u="sng" dirty="0" smtClean="0">
                <a:latin typeface="Times New Roman" pitchFamily="18" charset="0"/>
                <a:cs typeface="Times New Roman" pitchFamily="18" charset="0"/>
              </a:rPr>
              <a:t>ackground</a:t>
            </a:r>
          </a:p>
        </p:txBody>
      </p:sp>
      <p:sp>
        <p:nvSpPr>
          <p:cNvPr id="3" name="TextBox 2"/>
          <p:cNvSpPr txBox="1"/>
          <p:nvPr/>
        </p:nvSpPr>
        <p:spPr>
          <a:xfrm>
            <a:off x="395536" y="987574"/>
            <a:ext cx="8424936" cy="338554"/>
          </a:xfrm>
          <a:prstGeom prst="rect">
            <a:avLst/>
          </a:prstGeom>
          <a:noFill/>
        </p:spPr>
        <p:txBody>
          <a:bodyPr wrap="square" rtlCol="0">
            <a:spAutoFit/>
          </a:bodyPr>
          <a:lstStyle/>
          <a:p>
            <a:r>
              <a:rPr lang="en-IN" sz="1600" dirty="0" smtClean="0">
                <a:latin typeface="Times New Roman" pitchFamily="18" charset="0"/>
                <a:cs typeface="Times New Roman" pitchFamily="18" charset="0"/>
              </a:rPr>
              <a:t>Classical mechanics                 physical theory describing the motion of </a:t>
            </a:r>
            <a:r>
              <a:rPr lang="en-IN" sz="1600" b="1" dirty="0" smtClean="0">
                <a:latin typeface="Times New Roman" pitchFamily="18" charset="0"/>
                <a:cs typeface="Times New Roman" pitchFamily="18" charset="0"/>
              </a:rPr>
              <a:t>macroscopic objects </a:t>
            </a:r>
          </a:p>
        </p:txBody>
      </p:sp>
      <p:cxnSp>
        <p:nvCxnSpPr>
          <p:cNvPr id="5" name="Straight Arrow Connector 4"/>
          <p:cNvCxnSpPr/>
          <p:nvPr/>
        </p:nvCxnSpPr>
        <p:spPr>
          <a:xfrm>
            <a:off x="7164288" y="1336602"/>
            <a:ext cx="0" cy="40823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2195736" y="1167785"/>
            <a:ext cx="699775"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4702321" y="1592850"/>
            <a:ext cx="4139579" cy="830997"/>
          </a:xfrm>
          <a:prstGeom prst="rect">
            <a:avLst/>
          </a:prstGeom>
          <a:noFill/>
        </p:spPr>
        <p:txBody>
          <a:bodyPr wrap="square" rtlCol="0">
            <a:spAutoFit/>
          </a:bodyPr>
          <a:lstStyle/>
          <a:p>
            <a:pPr algn="just"/>
            <a:r>
              <a:rPr lang="en-IN" sz="1600" dirty="0" smtClean="0">
                <a:latin typeface="Times New Roman" pitchFamily="18" charset="0"/>
                <a:cs typeface="Times New Roman" pitchFamily="18" charset="0"/>
              </a:rPr>
              <a:t>projectiles to parts of machinery, and astronomical objects, such as spacecraft, planets and stars</a:t>
            </a:r>
          </a:p>
        </p:txBody>
      </p:sp>
      <p:sp>
        <p:nvSpPr>
          <p:cNvPr id="11" name="Rectangle 10"/>
          <p:cNvSpPr/>
          <p:nvPr/>
        </p:nvSpPr>
        <p:spPr>
          <a:xfrm>
            <a:off x="6345425" y="1028825"/>
            <a:ext cx="1800200" cy="30777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3" name="Straight Arrow Connector 12"/>
          <p:cNvCxnSpPr/>
          <p:nvPr/>
        </p:nvCxnSpPr>
        <p:spPr>
          <a:xfrm>
            <a:off x="1331640" y="1295351"/>
            <a:ext cx="0" cy="10603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359532" y="2423847"/>
            <a:ext cx="7812868" cy="338554"/>
          </a:xfrm>
          <a:prstGeom prst="rect">
            <a:avLst/>
          </a:prstGeom>
          <a:noFill/>
          <a:ln w="28575">
            <a:solidFill>
              <a:srgbClr val="00B050"/>
            </a:solidFill>
          </a:ln>
        </p:spPr>
        <p:txBody>
          <a:bodyPr wrap="square" rtlCol="0">
            <a:spAutoFit/>
          </a:bodyPr>
          <a:lstStyle/>
          <a:p>
            <a:pPr algn="just"/>
            <a:r>
              <a:rPr lang="en-IN" sz="1600" dirty="0" smtClean="0">
                <a:latin typeface="Times New Roman" pitchFamily="18" charset="0"/>
                <a:cs typeface="Times New Roman" pitchFamily="18" charset="0"/>
              </a:rPr>
              <a:t>Fails in describing motion of microscopic particles (electrons, atoms, protons and molecules)</a:t>
            </a:r>
          </a:p>
        </p:txBody>
      </p:sp>
      <p:sp>
        <p:nvSpPr>
          <p:cNvPr id="18" name="TextBox 17"/>
          <p:cNvSpPr txBox="1"/>
          <p:nvPr/>
        </p:nvSpPr>
        <p:spPr>
          <a:xfrm>
            <a:off x="467544" y="2859782"/>
            <a:ext cx="8352927" cy="830997"/>
          </a:xfrm>
          <a:prstGeom prst="rect">
            <a:avLst/>
          </a:prstGeom>
          <a:noFill/>
        </p:spPr>
        <p:txBody>
          <a:bodyPr wrap="square" rtlCol="0">
            <a:spAutoFit/>
          </a:bodyPr>
          <a:lstStyle/>
          <a:p>
            <a:pPr>
              <a:lnSpc>
                <a:spcPct val="150000"/>
              </a:lnSpc>
            </a:pPr>
            <a:r>
              <a:rPr lang="en-IN" sz="1600" dirty="0" smtClean="0">
                <a:latin typeface="Times New Roman" pitchFamily="18" charset="0"/>
                <a:cs typeface="Times New Roman" pitchFamily="18" charset="0"/>
              </a:rPr>
              <a:t>So, a new, correct equation of motion is needed and it has to recognize</a:t>
            </a:r>
          </a:p>
          <a:p>
            <a:pPr>
              <a:lnSpc>
                <a:spcPct val="150000"/>
              </a:lnSpc>
            </a:pPr>
            <a:r>
              <a:rPr lang="en-IN" sz="1600" b="1" dirty="0" smtClean="0">
                <a:solidFill>
                  <a:srgbClr val="FF0000"/>
                </a:solidFill>
                <a:latin typeface="Times New Roman" pitchFamily="18" charset="0"/>
                <a:cs typeface="Times New Roman" pitchFamily="18" charset="0"/>
              </a:rPr>
              <a:t>1. Quantized nature of energy                                         </a:t>
            </a:r>
            <a:r>
              <a:rPr lang="en-IN" sz="1600" b="1" dirty="0" smtClean="0">
                <a:solidFill>
                  <a:srgbClr val="0070C0"/>
                </a:solidFill>
                <a:latin typeface="Times New Roman" pitchFamily="18" charset="0"/>
                <a:cs typeface="Times New Roman" pitchFamily="18" charset="0"/>
              </a:rPr>
              <a:t>2. Wave particle duality</a:t>
            </a:r>
            <a:endParaRPr lang="en-IN" sz="1600" b="1" dirty="0">
              <a:solidFill>
                <a:srgbClr val="0070C0"/>
              </a:solidFill>
              <a:latin typeface="Times New Roman" pitchFamily="18" charset="0"/>
              <a:cs typeface="Times New Roman" pitchFamily="18" charset="0"/>
            </a:endParaRPr>
          </a:p>
        </p:txBody>
      </p:sp>
      <p:cxnSp>
        <p:nvCxnSpPr>
          <p:cNvPr id="21" name="Straight Arrow Connector 20"/>
          <p:cNvCxnSpPr/>
          <p:nvPr/>
        </p:nvCxnSpPr>
        <p:spPr>
          <a:xfrm>
            <a:off x="1907704" y="3582209"/>
            <a:ext cx="0"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6345425" y="3572922"/>
            <a:ext cx="0"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2" name="Rectangle 21"/>
          <p:cNvSpPr/>
          <p:nvPr/>
        </p:nvSpPr>
        <p:spPr>
          <a:xfrm>
            <a:off x="4806466" y="3932962"/>
            <a:ext cx="3888432" cy="461665"/>
          </a:xfrm>
          <a:prstGeom prst="rect">
            <a:avLst/>
          </a:prstGeom>
        </p:spPr>
        <p:txBody>
          <a:bodyPr wrap="square">
            <a:spAutoFit/>
          </a:bodyPr>
          <a:lstStyle/>
          <a:p>
            <a:pPr algn="just"/>
            <a:r>
              <a:rPr lang="en-IN" sz="1200" dirty="0" smtClean="0">
                <a:latin typeface="Times New Roman" pitchFamily="18" charset="0"/>
                <a:cs typeface="Times New Roman" pitchFamily="18" charset="0"/>
              </a:rPr>
              <a:t>possession by physical entities (such as light and electrons) of both wave-like and particle-like characteristic</a:t>
            </a:r>
            <a:endParaRPr lang="en-IN" sz="1200" dirty="0">
              <a:latin typeface="Times New Roman" pitchFamily="18" charset="0"/>
              <a:cs typeface="Times New Roman" pitchFamily="18" charset="0"/>
            </a:endParaRPr>
          </a:p>
        </p:txBody>
      </p:sp>
      <p:sp>
        <p:nvSpPr>
          <p:cNvPr id="24" name="Rectangle 23"/>
          <p:cNvSpPr/>
          <p:nvPr/>
        </p:nvSpPr>
        <p:spPr>
          <a:xfrm>
            <a:off x="467544" y="3932962"/>
            <a:ext cx="3075864" cy="646331"/>
          </a:xfrm>
          <a:prstGeom prst="rect">
            <a:avLst/>
          </a:prstGeom>
        </p:spPr>
        <p:txBody>
          <a:bodyPr wrap="square">
            <a:spAutoFit/>
          </a:bodyPr>
          <a:lstStyle/>
          <a:p>
            <a:pPr algn="just"/>
            <a:r>
              <a:rPr lang="en-IN" sz="1200" dirty="0" smtClean="0">
                <a:latin typeface="Times New Roman" pitchFamily="18" charset="0"/>
                <a:cs typeface="Times New Roman" pitchFamily="18" charset="0"/>
              </a:rPr>
              <a:t>at subatomic levels, energy is best thought of as occurring in discreet "packets" called </a:t>
            </a:r>
            <a:r>
              <a:rPr lang="en-IN" sz="1200" b="1" dirty="0" smtClean="0">
                <a:latin typeface="Times New Roman" pitchFamily="18" charset="0"/>
                <a:cs typeface="Times New Roman" pitchFamily="18" charset="0"/>
              </a:rPr>
              <a:t>photons</a:t>
            </a:r>
            <a:endParaRPr lang="en-IN" sz="1200" b="1" dirty="0">
              <a:latin typeface="Times New Roman" pitchFamily="18" charset="0"/>
              <a:cs typeface="Times New Roman" pitchFamily="18" charset="0"/>
            </a:endParaRPr>
          </a:p>
        </p:txBody>
      </p:sp>
      <p:sp>
        <p:nvSpPr>
          <p:cNvPr id="25" name="Slide Number Placeholder 24"/>
          <p:cNvSpPr>
            <a:spLocks noGrp="1"/>
          </p:cNvSpPr>
          <p:nvPr>
            <p:ph type="sldNum" sz="quarter" idx="12"/>
          </p:nvPr>
        </p:nvSpPr>
        <p:spPr/>
        <p:txBody>
          <a:bodyPr/>
          <a:lstStyle/>
          <a:p>
            <a:fld id="{4CDF6A7D-8465-4533-A2E7-101AB4950FDE}" type="slidenum">
              <a:rPr lang="en-IN" smtClean="0"/>
              <a:t>2</a:t>
            </a:fld>
            <a:endParaRPr lang="en-IN"/>
          </a:p>
        </p:txBody>
      </p:sp>
    </p:spTree>
    <p:extLst>
      <p:ext uri="{BB962C8B-B14F-4D97-AF65-F5344CB8AC3E}">
        <p14:creationId xmlns:p14="http://schemas.microsoft.com/office/powerpoint/2010/main" val="2580312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12232" y="4083918"/>
            <a:ext cx="2964851" cy="338554"/>
          </a:xfrm>
          <a:prstGeom prst="rect">
            <a:avLst/>
          </a:prstGeom>
        </p:spPr>
        <p:txBody>
          <a:bodyPr wrap="none">
            <a:spAutoFit/>
          </a:bodyPr>
          <a:lstStyle/>
          <a:p>
            <a:r>
              <a:rPr lang="en-IN" sz="1600" b="1" dirty="0" smtClean="0">
                <a:latin typeface="Times New Roman" pitchFamily="18" charset="0"/>
                <a:cs typeface="Times New Roman" pitchFamily="18" charset="0"/>
              </a:rPr>
              <a:t>The Schrodinger wave equation</a:t>
            </a:r>
            <a:endParaRPr lang="en-IN" sz="1600" b="1" dirty="0">
              <a:latin typeface="Times New Roman" pitchFamily="18" charset="0"/>
              <a:cs typeface="Times New Roman" pitchFamily="18" charset="0"/>
            </a:endParaRPr>
          </a:p>
        </p:txBody>
      </p:sp>
      <p:sp>
        <p:nvSpPr>
          <p:cNvPr id="6" name="TextBox 5"/>
          <p:cNvSpPr txBox="1"/>
          <p:nvPr/>
        </p:nvSpPr>
        <p:spPr>
          <a:xfrm>
            <a:off x="388109" y="1037929"/>
            <a:ext cx="7556263" cy="830997"/>
          </a:xfrm>
          <a:prstGeom prst="rect">
            <a:avLst/>
          </a:prstGeom>
          <a:noFill/>
        </p:spPr>
        <p:txBody>
          <a:bodyPr wrap="square" rtlCol="0">
            <a:spAutoFit/>
          </a:bodyPr>
          <a:lstStyle/>
          <a:p>
            <a:pPr marL="285750" indent="-285750">
              <a:buFont typeface="Arial" pitchFamily="34" charset="0"/>
              <a:buChar char="•"/>
            </a:pPr>
            <a:r>
              <a:rPr lang="en-IN" sz="1600" dirty="0" smtClean="0">
                <a:latin typeface="Times New Roman" pitchFamily="18" charset="0"/>
                <a:cs typeface="Times New Roman" pitchFamily="18" charset="0"/>
              </a:rPr>
              <a:t>The correct equation  of motion that works for microscopic particles was</a:t>
            </a:r>
            <a:r>
              <a:rPr lang="en-IN" sz="1600" dirty="0">
                <a:latin typeface="Times New Roman" pitchFamily="18" charset="0"/>
                <a:cs typeface="Times New Roman" pitchFamily="18" charset="0"/>
              </a:rPr>
              <a:t> </a:t>
            </a:r>
            <a:r>
              <a:rPr lang="en-IN" sz="1600" dirty="0" smtClean="0">
                <a:latin typeface="Times New Roman" pitchFamily="18" charset="0"/>
                <a:cs typeface="Times New Roman" pitchFamily="18" charset="0"/>
              </a:rPr>
              <a:t>formulated by Erwin Schrödinger in 1926.</a:t>
            </a:r>
          </a:p>
          <a:p>
            <a:endParaRPr lang="en-IN" sz="1600" dirty="0">
              <a:latin typeface="Times New Roman" pitchFamily="18" charset="0"/>
              <a:cs typeface="Times New Roman" pitchFamily="18" charset="0"/>
            </a:endParaRPr>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443" t="42667" b="4107"/>
          <a:stretch/>
        </p:blipFill>
        <p:spPr bwMode="auto">
          <a:xfrm>
            <a:off x="6228184" y="1420747"/>
            <a:ext cx="2050446" cy="2302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419872" y="2499742"/>
            <a:ext cx="1912703" cy="707886"/>
          </a:xfrm>
          <a:prstGeom prst="rect">
            <a:avLst/>
          </a:prstGeom>
          <a:noFill/>
          <a:ln w="19050">
            <a:solidFill>
              <a:schemeClr val="tx1"/>
            </a:solidFill>
          </a:ln>
        </p:spPr>
        <p:txBody>
          <a:bodyPr wrap="none" rtlCol="0">
            <a:spAutoFit/>
          </a:bodyPr>
          <a:lstStyle/>
          <a:p>
            <a:r>
              <a:rPr lang="en-IN" sz="4000" i="1" dirty="0" smtClean="0">
                <a:latin typeface="Times New Roman" pitchFamily="18" charset="0"/>
                <a:cs typeface="Times New Roman" pitchFamily="18" charset="0"/>
              </a:rPr>
              <a:t>Ĥ</a:t>
            </a:r>
            <a:r>
              <a:rPr lang="el-GR" sz="4000" dirty="0" smtClean="0">
                <a:latin typeface="Times New Roman" pitchFamily="18" charset="0"/>
                <a:cs typeface="Times New Roman" pitchFamily="18" charset="0"/>
              </a:rPr>
              <a:t>Ψ</a:t>
            </a:r>
            <a:r>
              <a:rPr lang="en-IN" sz="4000" dirty="0" smtClean="0">
                <a:latin typeface="Times New Roman" pitchFamily="18" charset="0"/>
                <a:cs typeface="Times New Roman" pitchFamily="18" charset="0"/>
              </a:rPr>
              <a:t>=E</a:t>
            </a:r>
            <a:r>
              <a:rPr lang="el-GR" sz="4000" dirty="0" smtClean="0">
                <a:latin typeface="Times New Roman" pitchFamily="18" charset="0"/>
                <a:cs typeface="Times New Roman" pitchFamily="18" charset="0"/>
              </a:rPr>
              <a:t>Ψ</a:t>
            </a:r>
            <a:endParaRPr lang="en-IN" sz="4000" dirty="0">
              <a:latin typeface="Times New Roman" pitchFamily="18" charset="0"/>
              <a:cs typeface="Times New Roman" pitchFamily="18" charset="0"/>
            </a:endParaRPr>
          </a:p>
        </p:txBody>
      </p:sp>
      <p:sp>
        <p:nvSpPr>
          <p:cNvPr id="10" name="TextBox 9"/>
          <p:cNvSpPr txBox="1"/>
          <p:nvPr/>
        </p:nvSpPr>
        <p:spPr>
          <a:xfrm>
            <a:off x="876119" y="1868926"/>
            <a:ext cx="2345514" cy="369332"/>
          </a:xfrm>
          <a:prstGeom prst="rect">
            <a:avLst/>
          </a:prstGeom>
          <a:solidFill>
            <a:srgbClr val="92D050"/>
          </a:solidFill>
        </p:spPr>
        <p:txBody>
          <a:bodyPr wrap="none" rtlCol="0">
            <a:spAutoFit/>
          </a:bodyPr>
          <a:lstStyle/>
          <a:p>
            <a:r>
              <a:rPr lang="en-IN" b="1" dirty="0" smtClean="0">
                <a:latin typeface="Times New Roman" pitchFamily="18" charset="0"/>
                <a:cs typeface="Times New Roman" pitchFamily="18" charset="0"/>
              </a:rPr>
              <a:t>Hamiltonian operator</a:t>
            </a:r>
            <a:endParaRPr lang="en-IN" b="1" dirty="0">
              <a:latin typeface="Times New Roman" pitchFamily="18" charset="0"/>
              <a:cs typeface="Times New Roman" pitchFamily="18" charset="0"/>
            </a:endParaRPr>
          </a:p>
        </p:txBody>
      </p:sp>
      <p:cxnSp>
        <p:nvCxnSpPr>
          <p:cNvPr id="14" name="Straight Arrow Connector 13"/>
          <p:cNvCxnSpPr/>
          <p:nvPr/>
        </p:nvCxnSpPr>
        <p:spPr>
          <a:xfrm>
            <a:off x="3082691" y="2238258"/>
            <a:ext cx="553205" cy="333492"/>
          </a:xfrm>
          <a:prstGeom prst="straightConnector1">
            <a:avLst/>
          </a:prstGeom>
          <a:ln w="12700">
            <a:tailEnd type="arrow"/>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p:nvPr/>
        </p:nvCxnSpPr>
        <p:spPr>
          <a:xfrm flipV="1">
            <a:off x="3779912" y="3075806"/>
            <a:ext cx="288032" cy="432048"/>
          </a:xfrm>
          <a:prstGeom prst="straightConnector1">
            <a:avLst/>
          </a:prstGeom>
          <a:ln w="12700">
            <a:tailEnd type="arrow"/>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2752056" y="3579862"/>
            <a:ext cx="1682473" cy="369332"/>
          </a:xfrm>
          <a:prstGeom prst="rect">
            <a:avLst/>
          </a:prstGeom>
          <a:solidFill>
            <a:srgbClr val="FFFF00"/>
          </a:solidFill>
        </p:spPr>
        <p:txBody>
          <a:bodyPr wrap="square" rtlCol="0">
            <a:spAutoFit/>
          </a:bodyPr>
          <a:lstStyle/>
          <a:p>
            <a:r>
              <a:rPr lang="en-IN" b="1" dirty="0" smtClean="0">
                <a:latin typeface="Times New Roman" pitchFamily="18" charset="0"/>
                <a:cs typeface="Times New Roman" pitchFamily="18" charset="0"/>
              </a:rPr>
              <a:t>Wave function</a:t>
            </a:r>
            <a:endParaRPr lang="en-IN" b="1" dirty="0">
              <a:latin typeface="Times New Roman" pitchFamily="18" charset="0"/>
              <a:cs typeface="Times New Roman" pitchFamily="18" charset="0"/>
            </a:endParaRPr>
          </a:p>
        </p:txBody>
      </p:sp>
      <p:sp>
        <p:nvSpPr>
          <p:cNvPr id="21" name="TextBox 20"/>
          <p:cNvSpPr txBox="1"/>
          <p:nvPr/>
        </p:nvSpPr>
        <p:spPr>
          <a:xfrm>
            <a:off x="5125415" y="3572462"/>
            <a:ext cx="902811" cy="369332"/>
          </a:xfrm>
          <a:prstGeom prst="rect">
            <a:avLst/>
          </a:prstGeom>
          <a:solidFill>
            <a:srgbClr val="00B0F0"/>
          </a:solidFill>
        </p:spPr>
        <p:txBody>
          <a:bodyPr wrap="none" rtlCol="0">
            <a:spAutoFit/>
          </a:bodyPr>
          <a:lstStyle/>
          <a:p>
            <a:r>
              <a:rPr lang="en-IN" b="1" dirty="0" smtClean="0">
                <a:latin typeface="Times New Roman" pitchFamily="18" charset="0"/>
                <a:cs typeface="Times New Roman" pitchFamily="18" charset="0"/>
              </a:rPr>
              <a:t>Energy</a:t>
            </a:r>
            <a:endParaRPr lang="en-IN" b="1" dirty="0">
              <a:latin typeface="Times New Roman" pitchFamily="18" charset="0"/>
              <a:cs typeface="Times New Roman" pitchFamily="18" charset="0"/>
            </a:endParaRPr>
          </a:p>
        </p:txBody>
      </p:sp>
      <p:cxnSp>
        <p:nvCxnSpPr>
          <p:cNvPr id="22" name="Straight Arrow Connector 21"/>
          <p:cNvCxnSpPr/>
          <p:nvPr/>
        </p:nvCxnSpPr>
        <p:spPr>
          <a:xfrm flipH="1" flipV="1">
            <a:off x="4814736" y="3075806"/>
            <a:ext cx="549352" cy="432048"/>
          </a:xfrm>
          <a:prstGeom prst="straightConnector1">
            <a:avLst/>
          </a:prstGeom>
          <a:ln w="12700">
            <a:tailEnd type="arrow"/>
          </a:ln>
        </p:spPr>
        <p:style>
          <a:lnRef idx="1">
            <a:schemeClr val="accent2"/>
          </a:lnRef>
          <a:fillRef idx="0">
            <a:schemeClr val="accent2"/>
          </a:fillRef>
          <a:effectRef idx="0">
            <a:schemeClr val="accent2"/>
          </a:effectRef>
          <a:fontRef idx="minor">
            <a:schemeClr val="tx1"/>
          </a:fontRef>
        </p:style>
      </p:cxnSp>
      <p:sp>
        <p:nvSpPr>
          <p:cNvPr id="25" name="Rectangle 24"/>
          <p:cNvSpPr/>
          <p:nvPr/>
        </p:nvSpPr>
        <p:spPr>
          <a:xfrm>
            <a:off x="2983048" y="578681"/>
            <a:ext cx="3663375" cy="400110"/>
          </a:xfrm>
          <a:prstGeom prst="rect">
            <a:avLst/>
          </a:prstGeom>
        </p:spPr>
        <p:txBody>
          <a:bodyPr wrap="none">
            <a:spAutoFit/>
          </a:bodyPr>
          <a:lstStyle/>
          <a:p>
            <a:r>
              <a:rPr lang="en-IN" sz="2000" b="1" u="sng" dirty="0" smtClean="0">
                <a:latin typeface="Times New Roman" pitchFamily="18" charset="0"/>
                <a:cs typeface="Times New Roman" pitchFamily="18" charset="0"/>
              </a:rPr>
              <a:t>The Schrödinger wave equation</a:t>
            </a:r>
            <a:endParaRPr lang="en-IN" sz="2000" b="1" u="sng" dirty="0">
              <a:latin typeface="Times New Roman" pitchFamily="18" charset="0"/>
              <a:cs typeface="Times New Roman" pitchFamily="18" charset="0"/>
            </a:endParaRPr>
          </a:p>
        </p:txBody>
      </p:sp>
      <p:sp>
        <p:nvSpPr>
          <p:cNvPr id="26" name="TextBox 25"/>
          <p:cNvSpPr txBox="1"/>
          <p:nvPr/>
        </p:nvSpPr>
        <p:spPr>
          <a:xfrm>
            <a:off x="4052562" y="3930610"/>
            <a:ext cx="333751" cy="369332"/>
          </a:xfrm>
          <a:prstGeom prst="rect">
            <a:avLst/>
          </a:prstGeom>
          <a:noFill/>
        </p:spPr>
        <p:txBody>
          <a:bodyPr wrap="square" rtlCol="0">
            <a:spAutoFit/>
          </a:bodyPr>
          <a:lstStyle/>
          <a:p>
            <a:r>
              <a:rPr lang="en-IN" dirty="0" smtClean="0"/>
              <a:t>..</a:t>
            </a:r>
            <a:endParaRPr lang="en-IN" dirty="0"/>
          </a:p>
        </p:txBody>
      </p:sp>
      <p:sp>
        <p:nvSpPr>
          <p:cNvPr id="24" name="Slide Number Placeholder 23"/>
          <p:cNvSpPr>
            <a:spLocks noGrp="1"/>
          </p:cNvSpPr>
          <p:nvPr>
            <p:ph type="sldNum" sz="quarter" idx="12"/>
          </p:nvPr>
        </p:nvSpPr>
        <p:spPr/>
        <p:txBody>
          <a:bodyPr/>
          <a:lstStyle/>
          <a:p>
            <a:fld id="{4CDF6A7D-8465-4533-A2E7-101AB4950FDE}" type="slidenum">
              <a:rPr lang="en-IN" smtClean="0"/>
              <a:t>3</a:t>
            </a:fld>
            <a:endParaRPr lang="en-IN"/>
          </a:p>
        </p:txBody>
      </p:sp>
    </p:spTree>
    <p:extLst>
      <p:ext uri="{BB962C8B-B14F-4D97-AF65-F5344CB8AC3E}">
        <p14:creationId xmlns:p14="http://schemas.microsoft.com/office/powerpoint/2010/main" val="3851523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57066" y="411510"/>
            <a:ext cx="8136904" cy="3758211"/>
            <a:chOff x="378903" y="366746"/>
            <a:chExt cx="8136904" cy="3758211"/>
          </a:xfrm>
        </p:grpSpPr>
        <p:sp>
          <p:nvSpPr>
            <p:cNvPr id="3" name="Rectangle 2"/>
            <p:cNvSpPr/>
            <p:nvPr/>
          </p:nvSpPr>
          <p:spPr>
            <a:xfrm>
              <a:off x="2837653" y="366746"/>
              <a:ext cx="3663375" cy="400110"/>
            </a:xfrm>
            <a:prstGeom prst="rect">
              <a:avLst/>
            </a:prstGeom>
          </p:spPr>
          <p:txBody>
            <a:bodyPr wrap="none">
              <a:spAutoFit/>
            </a:bodyPr>
            <a:lstStyle/>
            <a:p>
              <a:r>
                <a:rPr lang="en-IN" sz="2000" b="1" u="sng" dirty="0" smtClean="0">
                  <a:latin typeface="Times New Roman" pitchFamily="18" charset="0"/>
                  <a:cs typeface="Times New Roman" pitchFamily="18" charset="0"/>
                </a:rPr>
                <a:t>The Schrödinger wave equation</a:t>
              </a:r>
              <a:endParaRPr lang="en-IN" sz="2000" b="1" u="sng" dirty="0">
                <a:latin typeface="Times New Roman" pitchFamily="18" charset="0"/>
                <a:cs typeface="Times New Roman" pitchFamily="18" charset="0"/>
              </a:endParaRPr>
            </a:p>
          </p:txBody>
        </p:sp>
        <p:sp>
          <p:nvSpPr>
            <p:cNvPr id="7" name="TextBox 6"/>
            <p:cNvSpPr txBox="1"/>
            <p:nvPr/>
          </p:nvSpPr>
          <p:spPr>
            <a:xfrm>
              <a:off x="378903" y="1203598"/>
              <a:ext cx="8136904" cy="786754"/>
            </a:xfrm>
            <a:prstGeom prst="rect">
              <a:avLst/>
            </a:prstGeom>
            <a:noFill/>
          </p:spPr>
          <p:txBody>
            <a:bodyPr wrap="square" rtlCol="0">
              <a:spAutoFit/>
            </a:bodyPr>
            <a:lstStyle/>
            <a:p>
              <a:pPr marL="285750" indent="-285750" algn="just">
                <a:lnSpc>
                  <a:spcPct val="150000"/>
                </a:lnSpc>
                <a:buFont typeface="Arial" pitchFamily="34" charset="0"/>
                <a:buChar char="•"/>
              </a:pPr>
              <a:r>
                <a:rPr lang="en-IN" sz="1600" dirty="0" smtClean="0">
                  <a:latin typeface="Times New Roman" pitchFamily="18" charset="0"/>
                  <a:cs typeface="Times New Roman" pitchFamily="18" charset="0"/>
                </a:rPr>
                <a:t>In quantum mechanics, energy should be conserved, just as in classical mechanics.</a:t>
              </a:r>
            </a:p>
            <a:p>
              <a:pPr marL="285750" indent="-285750" algn="just">
                <a:lnSpc>
                  <a:spcPct val="150000"/>
                </a:lnSpc>
                <a:buFont typeface="Arial" pitchFamily="34" charset="0"/>
                <a:buChar char="•"/>
              </a:pPr>
              <a:r>
                <a:rPr lang="en-IN" sz="1600" dirty="0" smtClean="0">
                  <a:latin typeface="Times New Roman" pitchFamily="18" charset="0"/>
                  <a:cs typeface="Times New Roman" pitchFamily="18" charset="0"/>
                </a:rPr>
                <a:t>Schrödinger used the </a:t>
              </a:r>
              <a:r>
                <a:rPr lang="en-IN" sz="1600" u="sng" dirty="0" smtClean="0">
                  <a:latin typeface="Times New Roman" pitchFamily="18" charset="0"/>
                  <a:cs typeface="Times New Roman" pitchFamily="18" charset="0"/>
                </a:rPr>
                <a:t>Hamilton’s</a:t>
              </a:r>
              <a:r>
                <a:rPr lang="en-IN" sz="1600" dirty="0" smtClean="0">
                  <a:latin typeface="Times New Roman" pitchFamily="18" charset="0"/>
                  <a:cs typeface="Times New Roman" pitchFamily="18" charset="0"/>
                </a:rPr>
                <a:t> equation as the basis of quantum mechanics.</a:t>
              </a:r>
              <a:endParaRPr lang="en-IN" sz="1600" dirty="0">
                <a:latin typeface="Times New Roman" pitchFamily="18" charset="0"/>
                <a:cs typeface="Times New Roman" pitchFamily="18" charset="0"/>
              </a:endParaRPr>
            </a:p>
          </p:txBody>
        </p:sp>
        <p:grpSp>
          <p:nvGrpSpPr>
            <p:cNvPr id="14" name="Group 13"/>
            <p:cNvGrpSpPr/>
            <p:nvPr/>
          </p:nvGrpSpPr>
          <p:grpSpPr>
            <a:xfrm>
              <a:off x="1797676" y="2364209"/>
              <a:ext cx="5059839" cy="1760748"/>
              <a:chOff x="498000" y="2430537"/>
              <a:chExt cx="5059839" cy="1760748"/>
            </a:xfrm>
          </p:grpSpPr>
          <p:sp>
            <p:nvSpPr>
              <p:cNvPr id="8" name="TextBox 7"/>
              <p:cNvSpPr txBox="1"/>
              <p:nvPr/>
            </p:nvSpPr>
            <p:spPr>
              <a:xfrm>
                <a:off x="498000" y="2607769"/>
                <a:ext cx="1261884" cy="369332"/>
              </a:xfrm>
              <a:prstGeom prst="rect">
                <a:avLst/>
              </a:prstGeom>
              <a:noFill/>
            </p:spPr>
            <p:txBody>
              <a:bodyPr wrap="none" rtlCol="0">
                <a:spAutoFit/>
              </a:bodyPr>
              <a:lstStyle/>
              <a:p>
                <a:r>
                  <a:rPr lang="en-IN" b="1" dirty="0" smtClean="0">
                    <a:latin typeface="Arial" pitchFamily="34" charset="0"/>
                    <a:cs typeface="Arial" pitchFamily="34" charset="0"/>
                  </a:rPr>
                  <a:t>Quantum </a:t>
                </a:r>
                <a:endParaRPr lang="en-IN" b="1" dirty="0">
                  <a:latin typeface="Arial" pitchFamily="34" charset="0"/>
                  <a:cs typeface="Arial" pitchFamily="34" charset="0"/>
                </a:endParaRPr>
              </a:p>
            </p:txBody>
          </p:sp>
          <p:pic>
            <p:nvPicPr>
              <p:cNvPr id="409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8887" t="53357" r="5314"/>
              <a:stretch/>
            </p:blipFill>
            <p:spPr bwMode="auto">
              <a:xfrm>
                <a:off x="1741415" y="2430537"/>
                <a:ext cx="3816424" cy="1760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536472" y="3457410"/>
                <a:ext cx="1184940" cy="369332"/>
              </a:xfrm>
              <a:prstGeom prst="rect">
                <a:avLst/>
              </a:prstGeom>
              <a:noFill/>
            </p:spPr>
            <p:txBody>
              <a:bodyPr wrap="none" rtlCol="0">
                <a:spAutoFit/>
              </a:bodyPr>
              <a:lstStyle/>
              <a:p>
                <a:r>
                  <a:rPr lang="en-IN" b="1" dirty="0" smtClean="0">
                    <a:latin typeface="Arial" pitchFamily="34" charset="0"/>
                    <a:cs typeface="Arial" pitchFamily="34" charset="0"/>
                  </a:rPr>
                  <a:t>Classical</a:t>
                </a:r>
                <a:endParaRPr lang="en-IN" b="1" dirty="0">
                  <a:latin typeface="Arial" pitchFamily="34" charset="0"/>
                  <a:cs typeface="Arial" pitchFamily="34" charset="0"/>
                </a:endParaRPr>
              </a:p>
            </p:txBody>
          </p:sp>
        </p:grpSp>
      </p:grpSp>
      <p:sp>
        <p:nvSpPr>
          <p:cNvPr id="24" name="Slide Number Placeholder 23"/>
          <p:cNvSpPr>
            <a:spLocks noGrp="1"/>
          </p:cNvSpPr>
          <p:nvPr>
            <p:ph type="sldNum" sz="quarter" idx="12"/>
          </p:nvPr>
        </p:nvSpPr>
        <p:spPr/>
        <p:txBody>
          <a:bodyPr/>
          <a:lstStyle/>
          <a:p>
            <a:fld id="{4CDF6A7D-8465-4533-A2E7-101AB4950FDE}" type="slidenum">
              <a:rPr lang="en-IN" smtClean="0"/>
              <a:t>4</a:t>
            </a:fld>
            <a:endParaRPr lang="en-IN"/>
          </a:p>
        </p:txBody>
      </p:sp>
      <p:sp>
        <p:nvSpPr>
          <p:cNvPr id="26" name="TextBox 25"/>
          <p:cNvSpPr txBox="1"/>
          <p:nvPr/>
        </p:nvSpPr>
        <p:spPr>
          <a:xfrm>
            <a:off x="476624" y="920742"/>
            <a:ext cx="4820037" cy="338554"/>
          </a:xfrm>
          <a:prstGeom prst="rect">
            <a:avLst/>
          </a:prstGeom>
          <a:solidFill>
            <a:srgbClr val="FFFF00"/>
          </a:solidFill>
        </p:spPr>
        <p:txBody>
          <a:bodyPr wrap="none" rtlCol="0">
            <a:spAutoFit/>
          </a:bodyPr>
          <a:lstStyle/>
          <a:p>
            <a:r>
              <a:rPr lang="en-IN" sz="1600" b="1" dirty="0" smtClean="0">
                <a:latin typeface="Times New Roman" pitchFamily="18" charset="0"/>
                <a:cs typeface="Times New Roman" pitchFamily="18" charset="0"/>
              </a:rPr>
              <a:t>How did Schrödinger came up with the formulation?</a:t>
            </a:r>
            <a:endParaRPr lang="en-IN" sz="1600" b="1" dirty="0">
              <a:latin typeface="Times New Roman" pitchFamily="18" charset="0"/>
              <a:cs typeface="Times New Roman" pitchFamily="18" charset="0"/>
            </a:endParaRPr>
          </a:p>
        </p:txBody>
      </p:sp>
      <p:sp>
        <p:nvSpPr>
          <p:cNvPr id="11" name="TextBox 10"/>
          <p:cNvSpPr txBox="1"/>
          <p:nvPr/>
        </p:nvSpPr>
        <p:spPr>
          <a:xfrm>
            <a:off x="2915816" y="4389391"/>
            <a:ext cx="1479696" cy="338554"/>
          </a:xfrm>
          <a:prstGeom prst="rect">
            <a:avLst/>
          </a:prstGeom>
          <a:solidFill>
            <a:srgbClr val="FFFF66"/>
          </a:solidFill>
        </p:spPr>
        <p:txBody>
          <a:bodyPr wrap="square" rtlCol="0">
            <a:spAutoFit/>
          </a:bodyPr>
          <a:lstStyle/>
          <a:p>
            <a:r>
              <a:rPr lang="en-IN" sz="1600" dirty="0" smtClean="0">
                <a:latin typeface="Arial" pitchFamily="34" charset="0"/>
                <a:cs typeface="Arial" pitchFamily="34" charset="0"/>
              </a:rPr>
              <a:t>Kinetic energy</a:t>
            </a:r>
            <a:endParaRPr lang="en-IN" sz="1600" dirty="0">
              <a:latin typeface="Arial" pitchFamily="34" charset="0"/>
              <a:cs typeface="Arial" pitchFamily="34" charset="0"/>
            </a:endParaRPr>
          </a:p>
        </p:txBody>
      </p:sp>
      <p:cxnSp>
        <p:nvCxnSpPr>
          <p:cNvPr id="12" name="Straight Arrow Connector 11"/>
          <p:cNvCxnSpPr/>
          <p:nvPr/>
        </p:nvCxnSpPr>
        <p:spPr>
          <a:xfrm flipV="1">
            <a:off x="4298530" y="3995832"/>
            <a:ext cx="353122"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H="1" flipV="1">
            <a:off x="5471209" y="3804064"/>
            <a:ext cx="432048" cy="39355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5194171" y="4229969"/>
            <a:ext cx="1739012" cy="338554"/>
          </a:xfrm>
          <a:prstGeom prst="rect">
            <a:avLst/>
          </a:prstGeom>
          <a:solidFill>
            <a:srgbClr val="92D050"/>
          </a:solidFill>
        </p:spPr>
        <p:txBody>
          <a:bodyPr wrap="square" rtlCol="0">
            <a:spAutoFit/>
          </a:bodyPr>
          <a:lstStyle/>
          <a:p>
            <a:r>
              <a:rPr lang="en-IN" sz="1600" dirty="0" smtClean="0">
                <a:latin typeface="Arial" pitchFamily="34" charset="0"/>
                <a:cs typeface="Arial" pitchFamily="34" charset="0"/>
              </a:rPr>
              <a:t>Potential energy</a:t>
            </a:r>
            <a:endParaRPr lang="en-IN" sz="1600" dirty="0">
              <a:latin typeface="Arial" pitchFamily="34" charset="0"/>
              <a:cs typeface="Arial" pitchFamily="34" charset="0"/>
            </a:endParaRPr>
          </a:p>
        </p:txBody>
      </p:sp>
    </p:spTree>
    <p:extLst>
      <p:ext uri="{BB962C8B-B14F-4D97-AF65-F5344CB8AC3E}">
        <p14:creationId xmlns:p14="http://schemas.microsoft.com/office/powerpoint/2010/main" val="718351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70914" y="483518"/>
            <a:ext cx="3663375" cy="400110"/>
          </a:xfrm>
          <a:prstGeom prst="rect">
            <a:avLst/>
          </a:prstGeom>
        </p:spPr>
        <p:txBody>
          <a:bodyPr wrap="none">
            <a:spAutoFit/>
          </a:bodyPr>
          <a:lstStyle/>
          <a:p>
            <a:r>
              <a:rPr lang="en-IN" sz="2000" b="1" u="sng" dirty="0" smtClean="0">
                <a:latin typeface="Times New Roman" pitchFamily="18" charset="0"/>
                <a:cs typeface="Times New Roman" pitchFamily="18" charset="0"/>
              </a:rPr>
              <a:t>The Schrödinger wave equation</a:t>
            </a:r>
            <a:endParaRPr lang="en-IN" sz="2000" b="1" u="sng" dirty="0">
              <a:latin typeface="Times New Roman" pitchFamily="18" charset="0"/>
              <a:cs typeface="Times New Roman" pitchFamily="18" charset="0"/>
            </a:endParaRPr>
          </a:p>
        </p:txBody>
      </p:sp>
      <p:sp>
        <p:nvSpPr>
          <p:cNvPr id="2" name="TextBox 1"/>
          <p:cNvSpPr txBox="1"/>
          <p:nvPr/>
        </p:nvSpPr>
        <p:spPr>
          <a:xfrm>
            <a:off x="323528" y="1074098"/>
            <a:ext cx="8496944" cy="1569660"/>
          </a:xfrm>
          <a:prstGeom prst="rect">
            <a:avLst/>
          </a:prstGeom>
          <a:noFill/>
        </p:spPr>
        <p:txBody>
          <a:bodyPr wrap="square" rtlCol="0">
            <a:spAutoFit/>
          </a:bodyPr>
          <a:lstStyle/>
          <a:p>
            <a:pPr marL="285750" indent="-285750">
              <a:buFont typeface="Arial" pitchFamily="34" charset="0"/>
              <a:buChar char="•"/>
            </a:pPr>
            <a:r>
              <a:rPr lang="en-IN" sz="1600" dirty="0" smtClean="0">
                <a:latin typeface="Times New Roman" pitchFamily="18" charset="0"/>
                <a:cs typeface="Times New Roman" pitchFamily="18" charset="0"/>
              </a:rPr>
              <a:t>In classical mechanics, </a:t>
            </a:r>
            <a:r>
              <a:rPr lang="en-IN" sz="1600" i="1" dirty="0" smtClean="0">
                <a:latin typeface="Times New Roman" pitchFamily="18" charset="0"/>
                <a:cs typeface="Times New Roman" pitchFamily="18" charset="0"/>
              </a:rPr>
              <a:t>H</a:t>
            </a:r>
            <a:r>
              <a:rPr lang="en-IN" sz="1600" dirty="0" smtClean="0">
                <a:latin typeface="Times New Roman" pitchFamily="18" charset="0"/>
                <a:cs typeface="Times New Roman" pitchFamily="18" charset="0"/>
              </a:rPr>
              <a:t> is a function of </a:t>
            </a:r>
            <a:r>
              <a:rPr lang="en-IN" sz="1600" i="1" dirty="0" smtClean="0">
                <a:latin typeface="Times New Roman" pitchFamily="18" charset="0"/>
                <a:cs typeface="Times New Roman" pitchFamily="18" charset="0"/>
              </a:rPr>
              <a:t>p</a:t>
            </a:r>
            <a:r>
              <a:rPr lang="en-IN" sz="1600" dirty="0" smtClean="0">
                <a:latin typeface="Times New Roman" pitchFamily="18" charset="0"/>
                <a:cs typeface="Times New Roman" pitchFamily="18" charset="0"/>
              </a:rPr>
              <a:t> (momentum), </a:t>
            </a:r>
            <a:r>
              <a:rPr lang="en-IN" sz="1600" i="1" dirty="0" smtClean="0">
                <a:latin typeface="Times New Roman" pitchFamily="18" charset="0"/>
                <a:cs typeface="Times New Roman" pitchFamily="18" charset="0"/>
              </a:rPr>
              <a:t>m </a:t>
            </a:r>
            <a:r>
              <a:rPr lang="en-IN" sz="1600" dirty="0" smtClean="0">
                <a:latin typeface="Times New Roman" pitchFamily="18" charset="0"/>
                <a:cs typeface="Times New Roman" pitchFamily="18" charset="0"/>
              </a:rPr>
              <a:t>(mass) and </a:t>
            </a:r>
            <a:r>
              <a:rPr lang="en-IN" sz="1600" i="1" dirty="0" smtClean="0">
                <a:latin typeface="Times New Roman" pitchFamily="18" charset="0"/>
                <a:cs typeface="Times New Roman" pitchFamily="18" charset="0"/>
              </a:rPr>
              <a:t>x </a:t>
            </a:r>
            <a:r>
              <a:rPr lang="en-IN" sz="1600" dirty="0" smtClean="0">
                <a:latin typeface="Times New Roman" pitchFamily="18" charset="0"/>
                <a:cs typeface="Times New Roman" pitchFamily="18" charset="0"/>
              </a:rPr>
              <a:t>(position); </a:t>
            </a:r>
            <a:r>
              <a:rPr lang="en-IN" sz="1600" i="1" dirty="0" smtClean="0">
                <a:latin typeface="Times New Roman" pitchFamily="18" charset="0"/>
                <a:cs typeface="Times New Roman" pitchFamily="18" charset="0"/>
              </a:rPr>
              <a:t>p</a:t>
            </a:r>
            <a:r>
              <a:rPr lang="en-IN" sz="1600" dirty="0" smtClean="0">
                <a:latin typeface="Times New Roman" pitchFamily="18" charset="0"/>
                <a:cs typeface="Times New Roman" pitchFamily="18" charset="0"/>
              </a:rPr>
              <a:t> and </a:t>
            </a:r>
            <a:r>
              <a:rPr lang="en-IN" sz="1600" i="1" dirty="0" smtClean="0">
                <a:latin typeface="Times New Roman" pitchFamily="18" charset="0"/>
                <a:cs typeface="Times New Roman" pitchFamily="18" charset="0"/>
              </a:rPr>
              <a:t>x</a:t>
            </a:r>
            <a:r>
              <a:rPr lang="en-IN" sz="1600" dirty="0" smtClean="0">
                <a:latin typeface="Times New Roman" pitchFamily="18" charset="0"/>
                <a:cs typeface="Times New Roman" pitchFamily="18" charset="0"/>
              </a:rPr>
              <a:t> are functions of time.</a:t>
            </a:r>
          </a:p>
          <a:p>
            <a:endParaRPr lang="en-IN" sz="1600" dirty="0">
              <a:latin typeface="Times New Roman" pitchFamily="18" charset="0"/>
              <a:cs typeface="Times New Roman" pitchFamily="18" charset="0"/>
            </a:endParaRPr>
          </a:p>
          <a:p>
            <a:pPr marL="285750" indent="-285750">
              <a:buFont typeface="Arial" pitchFamily="34" charset="0"/>
              <a:buChar char="•"/>
            </a:pPr>
            <a:r>
              <a:rPr lang="en-IN" sz="1600" dirty="0" smtClean="0">
                <a:latin typeface="Times New Roman" pitchFamily="18" charset="0"/>
                <a:cs typeface="Times New Roman" pitchFamily="18" charset="0"/>
              </a:rPr>
              <a:t>Once we know the mass (</a:t>
            </a:r>
            <a:r>
              <a:rPr lang="en-IN" sz="1600" i="1" dirty="0" smtClean="0">
                <a:latin typeface="Times New Roman" pitchFamily="18" charset="0"/>
                <a:cs typeface="Times New Roman" pitchFamily="18" charset="0"/>
              </a:rPr>
              <a:t>m</a:t>
            </a:r>
            <a:r>
              <a:rPr lang="en-IN" sz="1600" dirty="0" smtClean="0">
                <a:latin typeface="Times New Roman" pitchFamily="18" charset="0"/>
                <a:cs typeface="Times New Roman" pitchFamily="18" charset="0"/>
              </a:rPr>
              <a:t>), position (</a:t>
            </a:r>
            <a:r>
              <a:rPr lang="en-IN" sz="1600" i="1" dirty="0" smtClean="0">
                <a:latin typeface="Times New Roman" pitchFamily="18" charset="0"/>
                <a:cs typeface="Times New Roman" pitchFamily="18" charset="0"/>
              </a:rPr>
              <a:t>x</a:t>
            </a:r>
            <a:r>
              <a:rPr lang="en-IN" sz="1600" dirty="0" smtClean="0">
                <a:latin typeface="Times New Roman" pitchFamily="18" charset="0"/>
                <a:cs typeface="Times New Roman" pitchFamily="18" charset="0"/>
              </a:rPr>
              <a:t>) and velocity (</a:t>
            </a:r>
            <a:r>
              <a:rPr lang="en-IN" sz="1600" i="1" dirty="0" smtClean="0">
                <a:latin typeface="Times New Roman" pitchFamily="18" charset="0"/>
                <a:cs typeface="Times New Roman" pitchFamily="18" charset="0"/>
              </a:rPr>
              <a:t>p=mv</a:t>
            </a:r>
            <a:r>
              <a:rPr lang="en-IN" sz="1600" dirty="0" smtClean="0">
                <a:latin typeface="Times New Roman" pitchFamily="18" charset="0"/>
                <a:cs typeface="Times New Roman" pitchFamily="18" charset="0"/>
              </a:rPr>
              <a:t>) of a particle, we can know the exact </a:t>
            </a:r>
            <a:r>
              <a:rPr lang="en-IN" sz="1600" u="sng" dirty="0" smtClean="0">
                <a:latin typeface="Times New Roman" pitchFamily="18" charset="0"/>
                <a:cs typeface="Times New Roman" pitchFamily="18" charset="0"/>
              </a:rPr>
              <a:t>trajectory</a:t>
            </a:r>
            <a:r>
              <a:rPr lang="en-IN" sz="1600" dirty="0" smtClean="0">
                <a:latin typeface="Times New Roman" pitchFamily="18" charset="0"/>
                <a:cs typeface="Times New Roman" pitchFamily="18" charset="0"/>
              </a:rPr>
              <a:t> (positions as a function of time) of the particle from the classical mechanics</a:t>
            </a:r>
          </a:p>
          <a:p>
            <a:endParaRPr lang="en-IN" sz="1600" dirty="0">
              <a:latin typeface="Times New Roman" pitchFamily="18" charset="0"/>
              <a:cs typeface="Times New Roman" pitchFamily="18" charset="0"/>
            </a:endParaRPr>
          </a:p>
        </p:txBody>
      </p:sp>
      <p:pic>
        <p:nvPicPr>
          <p:cNvPr id="5123"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985" t="68509" r="19171" b="3389"/>
          <a:stretch/>
        </p:blipFill>
        <p:spPr bwMode="auto">
          <a:xfrm>
            <a:off x="3044201" y="2419475"/>
            <a:ext cx="3116385"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40858" y="4155926"/>
            <a:ext cx="6552728" cy="369332"/>
          </a:xfrm>
          <a:prstGeom prst="rect">
            <a:avLst/>
          </a:prstGeom>
          <a:noFill/>
        </p:spPr>
        <p:txBody>
          <a:bodyPr wrap="square" rtlCol="0">
            <a:spAutoFit/>
          </a:bodyPr>
          <a:lstStyle/>
          <a:p>
            <a:pPr marL="285750" indent="-285750">
              <a:buFont typeface="Arial" pitchFamily="34" charset="0"/>
              <a:buChar char="•"/>
            </a:pPr>
            <a:r>
              <a:rPr lang="en-IN" sz="1600" dirty="0" smtClean="0">
                <a:latin typeface="Times New Roman" pitchFamily="18" charset="0"/>
                <a:cs typeface="Times New Roman" pitchFamily="18" charset="0"/>
              </a:rPr>
              <a:t>However, the concept of trajectory is </a:t>
            </a:r>
            <a:r>
              <a:rPr lang="en-IN" b="1" u="sng" dirty="0" smtClean="0">
                <a:latin typeface="Times New Roman" pitchFamily="18" charset="0"/>
                <a:cs typeface="Times New Roman" pitchFamily="18" charset="0"/>
              </a:rPr>
              <a:t>strictly for particles </a:t>
            </a:r>
            <a:r>
              <a:rPr lang="en-IN" sz="1600" dirty="0" smtClean="0">
                <a:latin typeface="Times New Roman" pitchFamily="18" charset="0"/>
                <a:cs typeface="Times New Roman" pitchFamily="18" charset="0"/>
              </a:rPr>
              <a:t>only.</a:t>
            </a:r>
          </a:p>
        </p:txBody>
      </p:sp>
      <p:sp>
        <p:nvSpPr>
          <p:cNvPr id="5" name="Slide Number Placeholder 4"/>
          <p:cNvSpPr>
            <a:spLocks noGrp="1"/>
          </p:cNvSpPr>
          <p:nvPr>
            <p:ph type="sldNum" sz="quarter" idx="12"/>
          </p:nvPr>
        </p:nvSpPr>
        <p:spPr/>
        <p:txBody>
          <a:bodyPr/>
          <a:lstStyle/>
          <a:p>
            <a:fld id="{4CDF6A7D-8465-4533-A2E7-101AB4950FDE}" type="slidenum">
              <a:rPr lang="en-IN" smtClean="0"/>
              <a:t>5</a:t>
            </a:fld>
            <a:endParaRPr lang="en-IN"/>
          </a:p>
        </p:txBody>
      </p:sp>
      <p:sp>
        <p:nvSpPr>
          <p:cNvPr id="10" name="TextBox 9"/>
          <p:cNvSpPr txBox="1"/>
          <p:nvPr/>
        </p:nvSpPr>
        <p:spPr>
          <a:xfrm>
            <a:off x="3012725" y="3736008"/>
            <a:ext cx="1479696" cy="338554"/>
          </a:xfrm>
          <a:prstGeom prst="rect">
            <a:avLst/>
          </a:prstGeom>
          <a:solidFill>
            <a:srgbClr val="FFFF66"/>
          </a:solidFill>
        </p:spPr>
        <p:txBody>
          <a:bodyPr wrap="square" rtlCol="0">
            <a:spAutoFit/>
          </a:bodyPr>
          <a:lstStyle/>
          <a:p>
            <a:r>
              <a:rPr lang="en-IN" sz="1600" dirty="0" smtClean="0">
                <a:latin typeface="Arial" pitchFamily="34" charset="0"/>
                <a:cs typeface="Arial" pitchFamily="34" charset="0"/>
              </a:rPr>
              <a:t>Kinetic energy</a:t>
            </a:r>
            <a:endParaRPr lang="en-IN" sz="1600" dirty="0">
              <a:latin typeface="Arial" pitchFamily="34" charset="0"/>
              <a:cs typeface="Arial" pitchFamily="34" charset="0"/>
            </a:endParaRPr>
          </a:p>
        </p:txBody>
      </p:sp>
      <p:cxnSp>
        <p:nvCxnSpPr>
          <p:cNvPr id="11" name="Straight Arrow Connector 10"/>
          <p:cNvCxnSpPr/>
          <p:nvPr/>
        </p:nvCxnSpPr>
        <p:spPr>
          <a:xfrm flipV="1">
            <a:off x="4395439" y="3342449"/>
            <a:ext cx="353122"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H="1" flipV="1">
            <a:off x="5568118" y="3150681"/>
            <a:ext cx="432048" cy="39355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5291080" y="3576586"/>
            <a:ext cx="1739012" cy="338554"/>
          </a:xfrm>
          <a:prstGeom prst="rect">
            <a:avLst/>
          </a:prstGeom>
          <a:solidFill>
            <a:srgbClr val="92D050"/>
          </a:solidFill>
        </p:spPr>
        <p:txBody>
          <a:bodyPr wrap="square" rtlCol="0">
            <a:spAutoFit/>
          </a:bodyPr>
          <a:lstStyle/>
          <a:p>
            <a:r>
              <a:rPr lang="en-IN" sz="1600" dirty="0" smtClean="0">
                <a:latin typeface="Arial" pitchFamily="34" charset="0"/>
                <a:cs typeface="Arial" pitchFamily="34" charset="0"/>
              </a:rPr>
              <a:t>Potential energy</a:t>
            </a:r>
            <a:endParaRPr lang="en-IN" sz="1600" dirty="0">
              <a:latin typeface="Arial" pitchFamily="34" charset="0"/>
              <a:cs typeface="Arial" pitchFamily="34" charset="0"/>
            </a:endParaRPr>
          </a:p>
        </p:txBody>
      </p:sp>
    </p:spTree>
    <p:extLst>
      <p:ext uri="{BB962C8B-B14F-4D97-AF65-F5344CB8AC3E}">
        <p14:creationId xmlns:p14="http://schemas.microsoft.com/office/powerpoint/2010/main" val="3721157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DF6A7D-8465-4533-A2E7-101AB4950FDE}" type="slidenum">
              <a:rPr lang="en-IN" smtClean="0"/>
              <a:t>6</a:t>
            </a:fld>
            <a:endParaRPr lang="en-IN"/>
          </a:p>
        </p:txBody>
      </p:sp>
      <p:sp>
        <p:nvSpPr>
          <p:cNvPr id="3" name="Rectangle 2"/>
          <p:cNvSpPr/>
          <p:nvPr/>
        </p:nvSpPr>
        <p:spPr>
          <a:xfrm>
            <a:off x="554028" y="811620"/>
            <a:ext cx="7978412" cy="646331"/>
          </a:xfrm>
          <a:prstGeom prst="rect">
            <a:avLst/>
          </a:prstGeom>
        </p:spPr>
        <p:txBody>
          <a:bodyPr wrap="square">
            <a:spAutoFit/>
          </a:bodyPr>
          <a:lstStyle/>
          <a:p>
            <a:pPr marL="285750" indent="-285750">
              <a:buFont typeface="Arial" pitchFamily="34" charset="0"/>
              <a:buChar char="•"/>
            </a:pPr>
            <a:r>
              <a:rPr lang="en-IN" sz="1600" dirty="0" smtClean="0">
                <a:latin typeface="Times New Roman" pitchFamily="18" charset="0"/>
                <a:cs typeface="Times New Roman" pitchFamily="18" charset="0"/>
              </a:rPr>
              <a:t>Schrödinger modified the equation to account for the </a:t>
            </a:r>
            <a:r>
              <a:rPr lang="en-IN" sz="1600" b="1" i="1" dirty="0" smtClean="0">
                <a:solidFill>
                  <a:srgbClr val="002060"/>
                </a:solidFill>
                <a:latin typeface="Times New Roman" pitchFamily="18" charset="0"/>
                <a:cs typeface="Times New Roman" pitchFamily="18" charset="0"/>
              </a:rPr>
              <a:t>wave-particle duality</a:t>
            </a:r>
            <a:endParaRPr lang="en-IN" b="1" dirty="0" smtClean="0">
              <a:solidFill>
                <a:srgbClr val="002060"/>
              </a:solidFill>
              <a:latin typeface="Times New Roman" pitchFamily="18" charset="0"/>
              <a:cs typeface="Times New Roman" pitchFamily="18" charset="0"/>
            </a:endParaRPr>
          </a:p>
          <a:p>
            <a:pPr marL="742950" lvl="1" indent="-285750">
              <a:buFont typeface="Wingdings" pitchFamily="2" charset="2"/>
              <a:buChar char="Ø"/>
            </a:pPr>
            <a:r>
              <a:rPr lang="en-IN" sz="1600" dirty="0" smtClean="0">
                <a:latin typeface="Times New Roman" pitchFamily="18" charset="0"/>
                <a:cs typeface="Times New Roman" pitchFamily="18" charset="0"/>
              </a:rPr>
              <a:t>Introduction of a </a:t>
            </a:r>
            <a:r>
              <a:rPr lang="en-IN" sz="2000" b="1" u="sng" dirty="0" smtClean="0">
                <a:latin typeface="Times New Roman" pitchFamily="18" charset="0"/>
                <a:cs typeface="Times New Roman" pitchFamily="18" charset="0"/>
              </a:rPr>
              <a:t>wave function</a:t>
            </a:r>
            <a:endParaRPr lang="en-IN" sz="2000" b="1" u="sng" dirty="0">
              <a:latin typeface="Times New Roman" pitchFamily="18" charset="0"/>
              <a:cs typeface="Times New Roman" pitchFamily="18" charset="0"/>
            </a:endParaRPr>
          </a:p>
        </p:txBody>
      </p:sp>
      <p:pic>
        <p:nvPicPr>
          <p:cNvPr id="4" name="Picture 4"/>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0142" t="59392" r="10693" b="4344"/>
          <a:stretch/>
        </p:blipFill>
        <p:spPr bwMode="auto">
          <a:xfrm>
            <a:off x="4860032" y="1186338"/>
            <a:ext cx="3760072" cy="129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987824" y="339502"/>
            <a:ext cx="3663375" cy="400110"/>
          </a:xfrm>
          <a:prstGeom prst="rect">
            <a:avLst/>
          </a:prstGeom>
        </p:spPr>
        <p:txBody>
          <a:bodyPr wrap="none">
            <a:spAutoFit/>
          </a:bodyPr>
          <a:lstStyle/>
          <a:p>
            <a:r>
              <a:rPr lang="en-IN" sz="2000" b="1" u="sng" dirty="0" smtClean="0">
                <a:latin typeface="Times New Roman" pitchFamily="18" charset="0"/>
                <a:cs typeface="Times New Roman" pitchFamily="18" charset="0"/>
              </a:rPr>
              <a:t>The Schrödinger wave equation</a:t>
            </a:r>
            <a:endParaRPr lang="en-IN" sz="2000" b="1" u="sng" dirty="0">
              <a:latin typeface="Times New Roman" pitchFamily="18" charset="0"/>
              <a:cs typeface="Times New Roman" pitchFamily="18" charset="0"/>
            </a:endParaRPr>
          </a:p>
        </p:txBody>
      </p:sp>
      <p:pic>
        <p:nvPicPr>
          <p:cNvPr id="614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11021" t="46784" b="6881"/>
          <a:stretch/>
        </p:blipFill>
        <p:spPr bwMode="auto">
          <a:xfrm>
            <a:off x="2667573" y="3110747"/>
            <a:ext cx="4281632" cy="167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53794" y="2478131"/>
            <a:ext cx="7128792" cy="615553"/>
          </a:xfrm>
          <a:prstGeom prst="rect">
            <a:avLst/>
          </a:prstGeom>
        </p:spPr>
        <p:txBody>
          <a:bodyPr wrap="square">
            <a:spAutoFit/>
          </a:bodyPr>
          <a:lstStyle/>
          <a:p>
            <a:pPr marL="285750" indent="-285750">
              <a:buFont typeface="Arial" pitchFamily="34" charset="0"/>
              <a:buChar char="•"/>
            </a:pPr>
            <a:r>
              <a:rPr lang="en-IN" sz="1600" dirty="0" smtClean="0">
                <a:latin typeface="Times New Roman" pitchFamily="18" charset="0"/>
                <a:cs typeface="Times New Roman" pitchFamily="18" charset="0"/>
              </a:rPr>
              <a:t>The equation must also give energies that are </a:t>
            </a:r>
            <a:r>
              <a:rPr lang="en-IN" sz="1600" b="1" i="1" dirty="0" smtClean="0">
                <a:solidFill>
                  <a:srgbClr val="FF0000"/>
                </a:solidFill>
                <a:latin typeface="Times New Roman" pitchFamily="18" charset="0"/>
                <a:cs typeface="Times New Roman" pitchFamily="18" charset="0"/>
              </a:rPr>
              <a:t>quantized</a:t>
            </a:r>
          </a:p>
          <a:p>
            <a:pPr marL="1200150" lvl="2" indent="-285750">
              <a:buFont typeface="Wingdings" pitchFamily="2" charset="2"/>
              <a:buChar char="Ø"/>
            </a:pPr>
            <a:r>
              <a:rPr lang="en-IN" sz="1600" dirty="0" smtClean="0">
                <a:latin typeface="Times New Roman" pitchFamily="18" charset="0"/>
                <a:cs typeface="Times New Roman" pitchFamily="18" charset="0"/>
              </a:rPr>
              <a:t>The </a:t>
            </a:r>
            <a:r>
              <a:rPr lang="en-IN" b="1" u="sng" dirty="0" smtClean="0">
                <a:latin typeface="Times New Roman" pitchFamily="18" charset="0"/>
                <a:cs typeface="Times New Roman" pitchFamily="18" charset="0"/>
              </a:rPr>
              <a:t>operator</a:t>
            </a:r>
            <a:r>
              <a:rPr lang="en-IN" sz="1600" u="sng" dirty="0" smtClean="0">
                <a:latin typeface="Times New Roman" pitchFamily="18" charset="0"/>
                <a:cs typeface="Times New Roman" pitchFamily="18" charset="0"/>
              </a:rPr>
              <a:t> </a:t>
            </a:r>
            <a:r>
              <a:rPr lang="en-IN" sz="1600" dirty="0" smtClean="0">
                <a:latin typeface="Times New Roman" pitchFamily="18" charset="0"/>
                <a:cs typeface="Times New Roman" pitchFamily="18" charset="0"/>
              </a:rPr>
              <a:t>form of equation</a:t>
            </a:r>
            <a:endParaRPr lang="en-IN" dirty="0" smtClean="0">
              <a:latin typeface="Times New Roman" pitchFamily="18" charset="0"/>
              <a:cs typeface="Times New Roman" pitchFamily="18" charset="0"/>
            </a:endParaRPr>
          </a:p>
        </p:txBody>
      </p:sp>
      <p:sp>
        <p:nvSpPr>
          <p:cNvPr id="6" name="TextBox 5"/>
          <p:cNvSpPr txBox="1"/>
          <p:nvPr/>
        </p:nvSpPr>
        <p:spPr>
          <a:xfrm>
            <a:off x="5220072" y="1457951"/>
            <a:ext cx="385042" cy="369332"/>
          </a:xfrm>
          <a:prstGeom prst="rect">
            <a:avLst/>
          </a:prstGeom>
          <a:noFill/>
        </p:spPr>
        <p:txBody>
          <a:bodyPr wrap="none" rtlCol="0">
            <a:spAutoFit/>
          </a:bodyPr>
          <a:lstStyle/>
          <a:p>
            <a:r>
              <a:rPr lang="el-GR" dirty="0" smtClean="0"/>
              <a:t>Ψ</a:t>
            </a:r>
            <a:endParaRPr lang="en-IN" dirty="0"/>
          </a:p>
        </p:txBody>
      </p:sp>
      <p:sp>
        <p:nvSpPr>
          <p:cNvPr id="9" name="TextBox 8"/>
          <p:cNvSpPr txBox="1"/>
          <p:nvPr/>
        </p:nvSpPr>
        <p:spPr>
          <a:xfrm>
            <a:off x="5868144" y="1462902"/>
            <a:ext cx="385042" cy="369332"/>
          </a:xfrm>
          <a:prstGeom prst="rect">
            <a:avLst/>
          </a:prstGeom>
          <a:noFill/>
        </p:spPr>
        <p:txBody>
          <a:bodyPr wrap="none" rtlCol="0">
            <a:spAutoFit/>
          </a:bodyPr>
          <a:lstStyle/>
          <a:p>
            <a:r>
              <a:rPr lang="el-GR" dirty="0" smtClean="0"/>
              <a:t>Ψ</a:t>
            </a:r>
            <a:endParaRPr lang="en-IN" dirty="0"/>
          </a:p>
        </p:txBody>
      </p:sp>
    </p:spTree>
    <p:extLst>
      <p:ext uri="{BB962C8B-B14F-4D97-AF65-F5344CB8AC3E}">
        <p14:creationId xmlns:p14="http://schemas.microsoft.com/office/powerpoint/2010/main" val="2153241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DF6A7D-8465-4533-A2E7-101AB4950FDE}" type="slidenum">
              <a:rPr lang="en-IN" smtClean="0"/>
              <a:t>7</a:t>
            </a:fld>
            <a:endParaRPr lang="en-IN"/>
          </a:p>
        </p:txBody>
      </p:sp>
      <p:sp>
        <p:nvSpPr>
          <p:cNvPr id="3" name="Rectangle 2"/>
          <p:cNvSpPr/>
          <p:nvPr/>
        </p:nvSpPr>
        <p:spPr>
          <a:xfrm>
            <a:off x="509511" y="1419622"/>
            <a:ext cx="8136904" cy="1477328"/>
          </a:xfrm>
          <a:prstGeom prst="rect">
            <a:avLst/>
          </a:prstGeom>
        </p:spPr>
        <p:txBody>
          <a:bodyPr wrap="square">
            <a:spAutoFit/>
          </a:bodyPr>
          <a:lstStyle/>
          <a:p>
            <a:pPr algn="just">
              <a:lnSpc>
                <a:spcPct val="150000"/>
              </a:lnSpc>
            </a:pPr>
            <a:r>
              <a:rPr lang="en-IN" sz="2000" dirty="0" smtClean="0">
                <a:latin typeface="Times New Roman" pitchFamily="18" charset="0"/>
                <a:cs typeface="Times New Roman" pitchFamily="18" charset="0"/>
              </a:rPr>
              <a:t>Schrödinger </a:t>
            </a:r>
            <a:r>
              <a:rPr lang="en-IN" sz="2000" dirty="0">
                <a:latin typeface="Times New Roman" pitchFamily="18" charset="0"/>
                <a:cs typeface="Times New Roman" pitchFamily="18" charset="0"/>
              </a:rPr>
              <a:t>wave equation is a mathematical expression describing the energy and position of the electron in space and time, taking into account the matter wave nature of the electron inside an </a:t>
            </a:r>
            <a:r>
              <a:rPr lang="en-IN" sz="2000" dirty="0" smtClean="0">
                <a:latin typeface="Times New Roman" pitchFamily="18" charset="0"/>
                <a:cs typeface="Times New Roman" pitchFamily="18" charset="0"/>
              </a:rPr>
              <a:t>atom.</a:t>
            </a:r>
            <a:endParaRPr lang="en-IN" sz="2000" dirty="0">
              <a:latin typeface="Times New Roman" pitchFamily="18" charset="0"/>
              <a:cs typeface="Times New Roman" pitchFamily="18" charset="0"/>
            </a:endParaRPr>
          </a:p>
        </p:txBody>
      </p:sp>
      <p:sp>
        <p:nvSpPr>
          <p:cNvPr id="4" name="Rectangle 3"/>
          <p:cNvSpPr/>
          <p:nvPr/>
        </p:nvSpPr>
        <p:spPr>
          <a:xfrm>
            <a:off x="2987823" y="483518"/>
            <a:ext cx="3663375" cy="400110"/>
          </a:xfrm>
          <a:prstGeom prst="rect">
            <a:avLst/>
          </a:prstGeom>
        </p:spPr>
        <p:txBody>
          <a:bodyPr wrap="none">
            <a:spAutoFit/>
          </a:bodyPr>
          <a:lstStyle/>
          <a:p>
            <a:r>
              <a:rPr lang="en-IN" sz="2000" b="1" u="sng" dirty="0" smtClean="0">
                <a:latin typeface="Times New Roman" pitchFamily="18" charset="0"/>
                <a:cs typeface="Times New Roman" pitchFamily="18" charset="0"/>
              </a:rPr>
              <a:t>The Schrödinger wave equation</a:t>
            </a:r>
            <a:endParaRPr lang="en-IN" sz="2000" b="1" u="sng"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667950" y="3017968"/>
            <a:ext cx="385762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11560" y="1088385"/>
            <a:ext cx="1306768" cy="369332"/>
          </a:xfrm>
          <a:prstGeom prst="rect">
            <a:avLst/>
          </a:prstGeom>
          <a:solidFill>
            <a:srgbClr val="FFFF00"/>
          </a:solidFill>
        </p:spPr>
        <p:txBody>
          <a:bodyPr wrap="none">
            <a:spAutoFit/>
          </a:bodyPr>
          <a:lstStyle/>
          <a:p>
            <a:pPr algn="just"/>
            <a:r>
              <a:rPr lang="en-IN" b="1" dirty="0">
                <a:latin typeface="Times New Roman" pitchFamily="18" charset="0"/>
                <a:cs typeface="Times New Roman" pitchFamily="18" charset="0"/>
              </a:rPr>
              <a:t>Definition:</a:t>
            </a:r>
            <a:r>
              <a:rPr lang="en-IN" dirty="0">
                <a:latin typeface="Times New Roman" pitchFamily="18" charset="0"/>
                <a:cs typeface="Times New Roman" pitchFamily="18" charset="0"/>
              </a:rPr>
              <a:t> </a:t>
            </a:r>
          </a:p>
        </p:txBody>
      </p:sp>
    </p:spTree>
    <p:extLst>
      <p:ext uri="{BB962C8B-B14F-4D97-AF65-F5344CB8AC3E}">
        <p14:creationId xmlns:p14="http://schemas.microsoft.com/office/powerpoint/2010/main" val="1645636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628614" y="4587974"/>
            <a:ext cx="2133600" cy="273844"/>
          </a:xfrm>
        </p:spPr>
        <p:txBody>
          <a:bodyPr/>
          <a:lstStyle/>
          <a:p>
            <a:fld id="{4CDF6A7D-8465-4533-A2E7-101AB4950FDE}" type="slidenum">
              <a:rPr lang="en-IN" smtClean="0"/>
              <a:t>8</a:t>
            </a:fld>
            <a:endParaRPr lang="en-IN" dirty="0"/>
          </a:p>
        </p:txBody>
      </p:sp>
      <p:sp>
        <p:nvSpPr>
          <p:cNvPr id="3" name="Rectangle 2"/>
          <p:cNvSpPr/>
          <p:nvPr/>
        </p:nvSpPr>
        <p:spPr>
          <a:xfrm>
            <a:off x="2987823" y="342120"/>
            <a:ext cx="3663375" cy="400110"/>
          </a:xfrm>
          <a:prstGeom prst="rect">
            <a:avLst/>
          </a:prstGeom>
        </p:spPr>
        <p:txBody>
          <a:bodyPr wrap="none">
            <a:spAutoFit/>
          </a:bodyPr>
          <a:lstStyle/>
          <a:p>
            <a:r>
              <a:rPr lang="en-IN" sz="2000" b="1" u="sng" dirty="0" smtClean="0">
                <a:latin typeface="Times New Roman" pitchFamily="18" charset="0"/>
                <a:cs typeface="Times New Roman" pitchFamily="18" charset="0"/>
              </a:rPr>
              <a:t>The Schrödinger wave equation</a:t>
            </a:r>
            <a:endParaRPr lang="en-IN" sz="2000" b="1" u="sng" dirty="0">
              <a:latin typeface="Times New Roman" pitchFamily="18" charset="0"/>
              <a:cs typeface="Times New Roman" pitchFamily="18" charset="0"/>
            </a:endParaRPr>
          </a:p>
        </p:txBody>
      </p:sp>
      <p:sp>
        <p:nvSpPr>
          <p:cNvPr id="4" name="TextBox 3"/>
          <p:cNvSpPr txBox="1"/>
          <p:nvPr/>
        </p:nvSpPr>
        <p:spPr>
          <a:xfrm>
            <a:off x="420527" y="915566"/>
            <a:ext cx="8352928" cy="1846659"/>
          </a:xfrm>
          <a:prstGeom prst="rect">
            <a:avLst/>
          </a:prstGeom>
          <a:noFill/>
        </p:spPr>
        <p:txBody>
          <a:bodyPr wrap="square" rtlCol="0">
            <a:spAutoFit/>
          </a:bodyPr>
          <a:lstStyle/>
          <a:p>
            <a:pPr marL="285750" indent="-285750" algn="just">
              <a:buFont typeface="Arial" pitchFamily="34" charset="0"/>
              <a:buChar char="•"/>
            </a:pPr>
            <a:r>
              <a:rPr lang="en-IN" sz="1600" dirty="0" smtClean="0">
                <a:latin typeface="Times New Roman" pitchFamily="18" charset="0"/>
                <a:cs typeface="Times New Roman" pitchFamily="18" charset="0"/>
              </a:rPr>
              <a:t>Moving electrons behave both as particles and as wave.</a:t>
            </a:r>
          </a:p>
          <a:p>
            <a:pPr marL="285750" indent="-285750" algn="just">
              <a:buFont typeface="Arial" pitchFamily="34" charset="0"/>
              <a:buChar char="•"/>
            </a:pPr>
            <a:r>
              <a:rPr lang="en-IN" sz="1600" dirty="0" smtClean="0">
                <a:latin typeface="Times New Roman" pitchFamily="18" charset="0"/>
                <a:cs typeface="Times New Roman" pitchFamily="18" charset="0"/>
              </a:rPr>
              <a:t>So, if the electrons behave as a wave there must be a wave equation to describe their behaviour</a:t>
            </a:r>
          </a:p>
          <a:p>
            <a:pPr marL="285750" indent="-285750" algn="just">
              <a:buFont typeface="Arial" pitchFamily="34" charset="0"/>
              <a:buChar char="•"/>
            </a:pPr>
            <a:r>
              <a:rPr lang="en-IN" sz="1600" dirty="0" smtClean="0">
                <a:latin typeface="Times New Roman" pitchFamily="18" charset="0"/>
                <a:cs typeface="Times New Roman" pitchFamily="18" charset="0"/>
              </a:rPr>
              <a:t>Therefore, </a:t>
            </a:r>
          </a:p>
          <a:p>
            <a:pPr lvl="2" algn="just"/>
            <a:r>
              <a:rPr lang="en-IN" sz="1600" i="1" dirty="0" smtClean="0">
                <a:latin typeface="Times New Roman" pitchFamily="18" charset="0"/>
                <a:cs typeface="Times New Roman" pitchFamily="18" charset="0"/>
              </a:rPr>
              <a:t>Schrödinger gave a </a:t>
            </a:r>
            <a:r>
              <a:rPr lang="en-IN" sz="1600" b="1" i="1" u="sng" dirty="0" smtClean="0">
                <a:latin typeface="Times New Roman" pitchFamily="18" charset="0"/>
                <a:cs typeface="Times New Roman" pitchFamily="18" charset="0"/>
              </a:rPr>
              <a:t>wave equation</a:t>
            </a:r>
            <a:r>
              <a:rPr lang="en-IN" sz="1600" b="1" i="1" dirty="0" smtClean="0">
                <a:latin typeface="Times New Roman" pitchFamily="18" charset="0"/>
                <a:cs typeface="Times New Roman" pitchFamily="18" charset="0"/>
              </a:rPr>
              <a:t> </a:t>
            </a:r>
            <a:r>
              <a:rPr lang="en-IN" sz="1600" i="1" dirty="0" smtClean="0">
                <a:latin typeface="Times New Roman" pitchFamily="18" charset="0"/>
                <a:cs typeface="Times New Roman" pitchFamily="18" charset="0"/>
              </a:rPr>
              <a:t>to describe the wave nature of electrons in atoms and molecules</a:t>
            </a:r>
          </a:p>
          <a:p>
            <a:endParaRPr lang="en-IN" dirty="0" smtClean="0">
              <a:latin typeface="Times New Roman" pitchFamily="18" charset="0"/>
              <a:cs typeface="Times New Roman" pitchFamily="18" charset="0"/>
            </a:endParaRPr>
          </a:p>
          <a:p>
            <a:r>
              <a:rPr lang="en-IN" sz="1600" dirty="0" smtClean="0">
                <a:latin typeface="Times New Roman" pitchFamily="18" charset="0"/>
                <a:cs typeface="Times New Roman" pitchFamily="18" charset="0"/>
              </a:rPr>
              <a:t>The </a:t>
            </a:r>
            <a:r>
              <a:rPr lang="en-IN" sz="1600" b="1" u="sng" dirty="0" smtClean="0">
                <a:solidFill>
                  <a:srgbClr val="C00000"/>
                </a:solidFill>
                <a:latin typeface="Times New Roman" pitchFamily="18" charset="0"/>
                <a:cs typeface="Times New Roman" pitchFamily="18" charset="0"/>
              </a:rPr>
              <a:t>Schrödinger wave equation </a:t>
            </a:r>
            <a:r>
              <a:rPr lang="en-IN" sz="1600" dirty="0" smtClean="0">
                <a:latin typeface="Times New Roman" pitchFamily="18" charset="0"/>
                <a:cs typeface="Times New Roman" pitchFamily="18" charset="0"/>
              </a:rPr>
              <a:t>for an electron wave propagating in three dimensions in space is :</a:t>
            </a:r>
          </a:p>
        </p:txBody>
      </p:sp>
      <p:sp>
        <p:nvSpPr>
          <p:cNvPr id="5" name="TextBox 4"/>
          <p:cNvSpPr txBox="1"/>
          <p:nvPr/>
        </p:nvSpPr>
        <p:spPr>
          <a:xfrm>
            <a:off x="952006" y="2859782"/>
            <a:ext cx="7435049" cy="523220"/>
          </a:xfrm>
          <a:prstGeom prst="rect">
            <a:avLst/>
          </a:prstGeom>
          <a:solidFill>
            <a:srgbClr val="FFC000"/>
          </a:solidFill>
        </p:spPr>
        <p:txBody>
          <a:bodyPr wrap="none" rtlCol="0">
            <a:spAutoFit/>
          </a:bodyPr>
          <a:lstStyle/>
          <a:p>
            <a:r>
              <a:rPr lang="en-IN" sz="2800" b="1" dirty="0" smtClean="0">
                <a:latin typeface="Times New Roman" pitchFamily="18" charset="0"/>
                <a:cs typeface="Times New Roman" pitchFamily="18" charset="0"/>
              </a:rPr>
              <a:t>∂</a:t>
            </a:r>
            <a:r>
              <a:rPr lang="en-IN" sz="2800" b="1" baseline="40000" dirty="0" smtClean="0">
                <a:latin typeface="Times New Roman" pitchFamily="18" charset="0"/>
                <a:cs typeface="Times New Roman" pitchFamily="18" charset="0"/>
              </a:rPr>
              <a:t>2</a:t>
            </a:r>
            <a:r>
              <a:rPr lang="el-GR" sz="2800" b="1" dirty="0" smtClean="0">
                <a:latin typeface="Times New Roman" pitchFamily="18" charset="0"/>
                <a:cs typeface="Times New Roman" pitchFamily="18" charset="0"/>
              </a:rPr>
              <a:t>Ψ⁄</a:t>
            </a:r>
            <a:r>
              <a:rPr lang="en-IN" sz="2800" b="1" dirty="0" smtClean="0">
                <a:latin typeface="Times New Roman" pitchFamily="18" charset="0"/>
                <a:cs typeface="Times New Roman" pitchFamily="18" charset="0"/>
              </a:rPr>
              <a:t> ∂x</a:t>
            </a:r>
            <a:r>
              <a:rPr lang="en-IN" sz="2800" b="1" baseline="40000" dirty="0" smtClean="0">
                <a:latin typeface="Times New Roman" pitchFamily="18" charset="0"/>
                <a:cs typeface="Times New Roman" pitchFamily="18" charset="0"/>
              </a:rPr>
              <a:t> 2</a:t>
            </a:r>
            <a:r>
              <a:rPr lang="en-IN" sz="2800" b="1" dirty="0" smtClean="0">
                <a:latin typeface="Times New Roman" pitchFamily="18" charset="0"/>
                <a:cs typeface="Times New Roman" pitchFamily="18" charset="0"/>
              </a:rPr>
              <a:t>+ ∂</a:t>
            </a:r>
            <a:r>
              <a:rPr lang="en-IN" sz="2800" b="1" baseline="40000" dirty="0" smtClean="0">
                <a:latin typeface="Times New Roman" pitchFamily="18" charset="0"/>
                <a:cs typeface="Times New Roman" pitchFamily="18" charset="0"/>
              </a:rPr>
              <a:t>2</a:t>
            </a:r>
            <a:r>
              <a:rPr lang="el-GR" sz="2800" b="1" dirty="0" smtClean="0">
                <a:latin typeface="Times New Roman" pitchFamily="18" charset="0"/>
                <a:cs typeface="Times New Roman" pitchFamily="18" charset="0"/>
              </a:rPr>
              <a:t>Ψ⁄</a:t>
            </a:r>
            <a:r>
              <a:rPr lang="en-IN" sz="2800" b="1" dirty="0" smtClean="0">
                <a:latin typeface="Times New Roman" pitchFamily="18" charset="0"/>
                <a:cs typeface="Times New Roman" pitchFamily="18" charset="0"/>
              </a:rPr>
              <a:t> ∂y</a:t>
            </a:r>
            <a:r>
              <a:rPr lang="en-IN" sz="2800" b="1" baseline="40000" dirty="0" smtClean="0">
                <a:latin typeface="Times New Roman" pitchFamily="18" charset="0"/>
                <a:cs typeface="Times New Roman" pitchFamily="18" charset="0"/>
              </a:rPr>
              <a:t> 2</a:t>
            </a:r>
            <a:r>
              <a:rPr lang="en-IN" sz="2800" b="1" dirty="0" smtClean="0">
                <a:latin typeface="Times New Roman" pitchFamily="18" charset="0"/>
                <a:cs typeface="Times New Roman" pitchFamily="18" charset="0"/>
              </a:rPr>
              <a:t>+ ∂</a:t>
            </a:r>
            <a:r>
              <a:rPr lang="en-IN" sz="2800" b="1" baseline="40000" dirty="0" smtClean="0">
                <a:latin typeface="Times New Roman" pitchFamily="18" charset="0"/>
                <a:cs typeface="Times New Roman" pitchFamily="18" charset="0"/>
              </a:rPr>
              <a:t>2</a:t>
            </a:r>
            <a:r>
              <a:rPr lang="el-GR" sz="2800" b="1" dirty="0" smtClean="0">
                <a:latin typeface="Times New Roman" pitchFamily="18" charset="0"/>
                <a:cs typeface="Times New Roman" pitchFamily="18" charset="0"/>
              </a:rPr>
              <a:t>Ψ⁄</a:t>
            </a:r>
            <a:r>
              <a:rPr lang="en-IN" sz="2800" b="1" dirty="0" smtClean="0">
                <a:latin typeface="Times New Roman" pitchFamily="18" charset="0"/>
                <a:cs typeface="Times New Roman" pitchFamily="18" charset="0"/>
              </a:rPr>
              <a:t> ∂z</a:t>
            </a:r>
            <a:r>
              <a:rPr lang="en-IN" sz="2800" b="1" baseline="40000" dirty="0" smtClean="0">
                <a:latin typeface="Times New Roman" pitchFamily="18" charset="0"/>
                <a:cs typeface="Times New Roman" pitchFamily="18" charset="0"/>
              </a:rPr>
              <a:t>2</a:t>
            </a:r>
            <a:r>
              <a:rPr lang="en-IN" sz="2800" b="1" dirty="0" smtClean="0">
                <a:latin typeface="Times New Roman" pitchFamily="18" charset="0"/>
                <a:cs typeface="Times New Roman" pitchFamily="18" charset="0"/>
              </a:rPr>
              <a:t>+8</a:t>
            </a:r>
            <a:r>
              <a:rPr lang="el-GR" sz="2800" b="1" dirty="0" smtClean="0">
                <a:latin typeface="Times New Roman" pitchFamily="18" charset="0"/>
                <a:cs typeface="Times New Roman" pitchFamily="18" charset="0"/>
              </a:rPr>
              <a:t>π</a:t>
            </a:r>
            <a:r>
              <a:rPr lang="en-IN" sz="2800" b="1" baseline="40000" dirty="0" smtClean="0">
                <a:latin typeface="Times New Roman" pitchFamily="18" charset="0"/>
                <a:cs typeface="Times New Roman" pitchFamily="18" charset="0"/>
              </a:rPr>
              <a:t>2</a:t>
            </a:r>
            <a:r>
              <a:rPr lang="en-IN" sz="2800" b="1" dirty="0" smtClean="0">
                <a:latin typeface="Times New Roman" pitchFamily="18" charset="0"/>
                <a:cs typeface="Times New Roman" pitchFamily="18" charset="0"/>
              </a:rPr>
              <a:t>m/h</a:t>
            </a:r>
            <a:r>
              <a:rPr lang="en-IN" sz="2800" b="1" baseline="40000" dirty="0" smtClean="0">
                <a:latin typeface="Times New Roman" pitchFamily="18" charset="0"/>
                <a:cs typeface="Times New Roman" pitchFamily="18" charset="0"/>
              </a:rPr>
              <a:t>2</a:t>
            </a:r>
            <a:r>
              <a:rPr lang="en-IN" sz="2800" b="1" dirty="0" smtClean="0">
                <a:latin typeface="Times New Roman" pitchFamily="18" charset="0"/>
                <a:cs typeface="Times New Roman" pitchFamily="18" charset="0"/>
              </a:rPr>
              <a:t>(E-V)</a:t>
            </a:r>
            <a:r>
              <a:rPr lang="el-GR" sz="2800" b="1" dirty="0" smtClean="0">
                <a:latin typeface="Times New Roman" pitchFamily="18" charset="0"/>
                <a:cs typeface="Times New Roman" pitchFamily="18" charset="0"/>
              </a:rPr>
              <a:t>Ψ</a:t>
            </a:r>
            <a:r>
              <a:rPr lang="en-IN" sz="2800" b="1" dirty="0" smtClean="0">
                <a:latin typeface="Times New Roman" pitchFamily="18" charset="0"/>
                <a:cs typeface="Times New Roman" pitchFamily="18" charset="0"/>
              </a:rPr>
              <a:t>=0</a:t>
            </a:r>
            <a:endParaRPr lang="en-IN" sz="2800" b="1" baseline="40000" dirty="0" smtClean="0">
              <a:latin typeface="Times New Roman" pitchFamily="18" charset="0"/>
              <a:cs typeface="Times New Roman" pitchFamily="18" charset="0"/>
            </a:endParaRPr>
          </a:p>
        </p:txBody>
      </p:sp>
      <p:sp>
        <p:nvSpPr>
          <p:cNvPr id="6" name="TextBox 5"/>
          <p:cNvSpPr txBox="1"/>
          <p:nvPr/>
        </p:nvSpPr>
        <p:spPr>
          <a:xfrm>
            <a:off x="438643" y="3507854"/>
            <a:ext cx="8352928" cy="830997"/>
          </a:xfrm>
          <a:prstGeom prst="rect">
            <a:avLst/>
          </a:prstGeom>
          <a:noFill/>
        </p:spPr>
        <p:txBody>
          <a:bodyPr wrap="square" rtlCol="0">
            <a:spAutoFit/>
          </a:bodyPr>
          <a:lstStyle/>
          <a:p>
            <a:r>
              <a:rPr lang="en-IN" sz="1600" dirty="0" smtClean="0">
                <a:latin typeface="Times New Roman" pitchFamily="18" charset="0"/>
                <a:cs typeface="Times New Roman" pitchFamily="18" charset="0"/>
              </a:rPr>
              <a:t>where, </a:t>
            </a:r>
          </a:p>
          <a:p>
            <a:r>
              <a:rPr lang="en-IN" sz="1600" dirty="0" smtClean="0">
                <a:latin typeface="Times New Roman" pitchFamily="18" charset="0"/>
                <a:cs typeface="Times New Roman" pitchFamily="18" charset="0"/>
              </a:rPr>
              <a:t>x, y, z = three space co-ordinates, m </a:t>
            </a:r>
            <a:r>
              <a:rPr lang="en-IN" sz="1600" dirty="0">
                <a:latin typeface="Times New Roman" pitchFamily="18" charset="0"/>
                <a:cs typeface="Times New Roman" pitchFamily="18" charset="0"/>
              </a:rPr>
              <a:t>= mass of electron,  h = </a:t>
            </a:r>
            <a:r>
              <a:rPr lang="en-IN" sz="1600" dirty="0" smtClean="0">
                <a:latin typeface="Times New Roman" pitchFamily="18" charset="0"/>
                <a:cs typeface="Times New Roman" pitchFamily="18" charset="0"/>
              </a:rPr>
              <a:t>Plank`s </a:t>
            </a:r>
            <a:r>
              <a:rPr lang="en-IN" sz="1600" dirty="0">
                <a:latin typeface="Times New Roman" pitchFamily="18" charset="0"/>
                <a:cs typeface="Times New Roman" pitchFamily="18" charset="0"/>
              </a:rPr>
              <a:t>constant,  E = total energy </a:t>
            </a:r>
            <a:r>
              <a:rPr lang="en-IN" sz="1600" dirty="0" smtClean="0">
                <a:latin typeface="Times New Roman" pitchFamily="18" charset="0"/>
                <a:cs typeface="Times New Roman" pitchFamily="18" charset="0"/>
              </a:rPr>
              <a:t>of </a:t>
            </a:r>
            <a:r>
              <a:rPr lang="en-IN" sz="1600" dirty="0" err="1" smtClean="0">
                <a:latin typeface="Times New Roman" pitchFamily="18" charset="0"/>
                <a:cs typeface="Times New Roman" pitchFamily="18" charset="0"/>
              </a:rPr>
              <a:t>electron,V</a:t>
            </a:r>
            <a:r>
              <a:rPr lang="en-IN" sz="1600" dirty="0" smtClean="0">
                <a:latin typeface="Times New Roman" pitchFamily="18" charset="0"/>
                <a:cs typeface="Times New Roman" pitchFamily="18" charset="0"/>
              </a:rPr>
              <a:t> </a:t>
            </a:r>
            <a:r>
              <a:rPr lang="en-IN" sz="1600" dirty="0">
                <a:latin typeface="Times New Roman" pitchFamily="18" charset="0"/>
                <a:cs typeface="Times New Roman" pitchFamily="18" charset="0"/>
              </a:rPr>
              <a:t>= electrostatic potential energy and  Ψ = wave function</a:t>
            </a:r>
            <a:r>
              <a:rPr lang="en-IN" sz="1600" dirty="0" smtClean="0">
                <a:latin typeface="Times New Roman" pitchFamily="18" charset="0"/>
                <a:cs typeface="Times New Roman" pitchFamily="18" charset="0"/>
              </a:rPr>
              <a:t>. </a:t>
            </a:r>
            <a:endParaRPr lang="en-IN" sz="1600" dirty="0">
              <a:latin typeface="Times New Roman" pitchFamily="18" charset="0"/>
              <a:cs typeface="Times New Roman" pitchFamily="18" charset="0"/>
            </a:endParaRPr>
          </a:p>
        </p:txBody>
      </p:sp>
    </p:spTree>
    <p:extLst>
      <p:ext uri="{BB962C8B-B14F-4D97-AF65-F5344CB8AC3E}">
        <p14:creationId xmlns:p14="http://schemas.microsoft.com/office/powerpoint/2010/main" val="1647825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DF6A7D-8465-4533-A2E7-101AB4950FDE}" type="slidenum">
              <a:rPr lang="en-IN" smtClean="0"/>
              <a:t>9</a:t>
            </a:fld>
            <a:endParaRPr lang="en-IN"/>
          </a:p>
        </p:txBody>
      </p:sp>
      <p:grpSp>
        <p:nvGrpSpPr>
          <p:cNvPr id="32" name="Group 31"/>
          <p:cNvGrpSpPr/>
          <p:nvPr/>
        </p:nvGrpSpPr>
        <p:grpSpPr>
          <a:xfrm>
            <a:off x="134684" y="334175"/>
            <a:ext cx="8537792" cy="3979604"/>
            <a:chOff x="134684" y="339502"/>
            <a:chExt cx="8537792" cy="3979604"/>
          </a:xfrm>
        </p:grpSpPr>
        <p:sp>
          <p:nvSpPr>
            <p:cNvPr id="3" name="TextBox 2"/>
            <p:cNvSpPr txBox="1"/>
            <p:nvPr/>
          </p:nvSpPr>
          <p:spPr>
            <a:xfrm>
              <a:off x="467544" y="815358"/>
              <a:ext cx="5246949" cy="400110"/>
            </a:xfrm>
            <a:prstGeom prst="rect">
              <a:avLst/>
            </a:prstGeom>
            <a:noFill/>
          </p:spPr>
          <p:txBody>
            <a:bodyPr wrap="none" rtlCol="0">
              <a:spAutoFit/>
            </a:bodyPr>
            <a:lstStyle/>
            <a:p>
              <a:r>
                <a:rPr lang="en-IN" sz="2000" dirty="0" smtClean="0">
                  <a:latin typeface="Times New Roman" pitchFamily="18" charset="0"/>
                  <a:cs typeface="Times New Roman" pitchFamily="18" charset="0"/>
                </a:rPr>
                <a:t>∂</a:t>
              </a:r>
              <a:r>
                <a:rPr lang="en-IN" sz="2000" baseline="40000" dirty="0" smtClean="0">
                  <a:latin typeface="Times New Roman" pitchFamily="18" charset="0"/>
                  <a:cs typeface="Times New Roman" pitchFamily="18" charset="0"/>
                </a:rPr>
                <a:t>2</a:t>
              </a:r>
              <a:r>
                <a:rPr lang="el-GR" sz="2000" dirty="0" smtClean="0">
                  <a:latin typeface="Times New Roman" pitchFamily="18" charset="0"/>
                  <a:cs typeface="Times New Roman" pitchFamily="18" charset="0"/>
                </a:rPr>
                <a:t>Ψ⁄</a:t>
              </a:r>
              <a:r>
                <a:rPr lang="en-IN" sz="2000" dirty="0" smtClean="0">
                  <a:latin typeface="Times New Roman" pitchFamily="18" charset="0"/>
                  <a:cs typeface="Times New Roman" pitchFamily="18" charset="0"/>
                </a:rPr>
                <a:t> ∂x</a:t>
              </a:r>
              <a:r>
                <a:rPr lang="en-IN" sz="2000" baseline="40000" dirty="0" smtClean="0">
                  <a:latin typeface="Times New Roman" pitchFamily="18" charset="0"/>
                  <a:cs typeface="Times New Roman" pitchFamily="18" charset="0"/>
                </a:rPr>
                <a:t> 2</a:t>
              </a:r>
              <a:r>
                <a:rPr lang="en-IN" sz="2000" dirty="0" smtClean="0">
                  <a:latin typeface="Times New Roman" pitchFamily="18" charset="0"/>
                  <a:cs typeface="Times New Roman" pitchFamily="18" charset="0"/>
                </a:rPr>
                <a:t>+ ∂</a:t>
              </a:r>
              <a:r>
                <a:rPr lang="en-IN" sz="2000" baseline="40000" dirty="0" smtClean="0">
                  <a:latin typeface="Times New Roman" pitchFamily="18" charset="0"/>
                  <a:cs typeface="Times New Roman" pitchFamily="18" charset="0"/>
                </a:rPr>
                <a:t>2</a:t>
              </a:r>
              <a:r>
                <a:rPr lang="el-GR" sz="2000" dirty="0" smtClean="0">
                  <a:latin typeface="Times New Roman" pitchFamily="18" charset="0"/>
                  <a:cs typeface="Times New Roman" pitchFamily="18" charset="0"/>
                </a:rPr>
                <a:t>Ψ⁄</a:t>
              </a:r>
              <a:r>
                <a:rPr lang="en-IN" sz="2000" dirty="0" smtClean="0">
                  <a:latin typeface="Times New Roman" pitchFamily="18" charset="0"/>
                  <a:cs typeface="Times New Roman" pitchFamily="18" charset="0"/>
                </a:rPr>
                <a:t> ∂y</a:t>
              </a:r>
              <a:r>
                <a:rPr lang="en-IN" sz="2000" baseline="40000" dirty="0" smtClean="0">
                  <a:latin typeface="Times New Roman" pitchFamily="18" charset="0"/>
                  <a:cs typeface="Times New Roman" pitchFamily="18" charset="0"/>
                </a:rPr>
                <a:t> 2</a:t>
              </a:r>
              <a:r>
                <a:rPr lang="en-IN" sz="2000" dirty="0" smtClean="0">
                  <a:latin typeface="Times New Roman" pitchFamily="18" charset="0"/>
                  <a:cs typeface="Times New Roman" pitchFamily="18" charset="0"/>
                </a:rPr>
                <a:t>+ ∂</a:t>
              </a:r>
              <a:r>
                <a:rPr lang="en-IN" sz="2000" baseline="40000" dirty="0" smtClean="0">
                  <a:latin typeface="Times New Roman" pitchFamily="18" charset="0"/>
                  <a:cs typeface="Times New Roman" pitchFamily="18" charset="0"/>
                </a:rPr>
                <a:t>2</a:t>
              </a:r>
              <a:r>
                <a:rPr lang="el-GR" sz="2000" dirty="0" smtClean="0">
                  <a:latin typeface="Times New Roman" pitchFamily="18" charset="0"/>
                  <a:cs typeface="Times New Roman" pitchFamily="18" charset="0"/>
                </a:rPr>
                <a:t>Ψ⁄</a:t>
              </a:r>
              <a:r>
                <a:rPr lang="en-IN" sz="2000" dirty="0" smtClean="0">
                  <a:latin typeface="Times New Roman" pitchFamily="18" charset="0"/>
                  <a:cs typeface="Times New Roman" pitchFamily="18" charset="0"/>
                </a:rPr>
                <a:t> ∂z</a:t>
              </a:r>
              <a:r>
                <a:rPr lang="en-IN" sz="2000" baseline="40000" dirty="0" smtClean="0">
                  <a:latin typeface="Times New Roman" pitchFamily="18" charset="0"/>
                  <a:cs typeface="Times New Roman" pitchFamily="18" charset="0"/>
                </a:rPr>
                <a:t>2</a:t>
              </a:r>
              <a:r>
                <a:rPr lang="en-IN" sz="2000" dirty="0" smtClean="0">
                  <a:latin typeface="Times New Roman" pitchFamily="18" charset="0"/>
                  <a:cs typeface="Times New Roman" pitchFamily="18" charset="0"/>
                </a:rPr>
                <a:t>+8</a:t>
              </a:r>
              <a:r>
                <a:rPr lang="el-GR" sz="2000" dirty="0" smtClean="0">
                  <a:latin typeface="Times New Roman" pitchFamily="18" charset="0"/>
                  <a:cs typeface="Times New Roman" pitchFamily="18" charset="0"/>
                </a:rPr>
                <a:t>π</a:t>
              </a:r>
              <a:r>
                <a:rPr lang="en-IN" sz="2000" baseline="40000" dirty="0" smtClean="0">
                  <a:latin typeface="Times New Roman" pitchFamily="18" charset="0"/>
                  <a:cs typeface="Times New Roman" pitchFamily="18" charset="0"/>
                </a:rPr>
                <a:t>2</a:t>
              </a:r>
              <a:r>
                <a:rPr lang="en-IN" sz="2000" dirty="0" smtClean="0">
                  <a:latin typeface="Times New Roman" pitchFamily="18" charset="0"/>
                  <a:cs typeface="Times New Roman" pitchFamily="18" charset="0"/>
                </a:rPr>
                <a:t>m/h</a:t>
              </a:r>
              <a:r>
                <a:rPr lang="en-IN" sz="2000" baseline="40000" dirty="0" smtClean="0">
                  <a:latin typeface="Times New Roman" pitchFamily="18" charset="0"/>
                  <a:cs typeface="Times New Roman" pitchFamily="18" charset="0"/>
                </a:rPr>
                <a:t>2</a:t>
              </a:r>
              <a:r>
                <a:rPr lang="en-IN" sz="2000" dirty="0" smtClean="0">
                  <a:latin typeface="Times New Roman" pitchFamily="18" charset="0"/>
                  <a:cs typeface="Times New Roman" pitchFamily="18" charset="0"/>
                </a:rPr>
                <a:t>(E-V)</a:t>
              </a:r>
              <a:r>
                <a:rPr lang="el-GR" sz="2000" dirty="0" smtClean="0">
                  <a:latin typeface="Times New Roman" pitchFamily="18" charset="0"/>
                  <a:cs typeface="Times New Roman" pitchFamily="18" charset="0"/>
                </a:rPr>
                <a:t>Ψ</a:t>
              </a:r>
              <a:r>
                <a:rPr lang="en-IN" sz="2000" dirty="0" smtClean="0">
                  <a:latin typeface="Times New Roman" pitchFamily="18" charset="0"/>
                  <a:cs typeface="Times New Roman" pitchFamily="18" charset="0"/>
                </a:rPr>
                <a:t>=0</a:t>
              </a:r>
              <a:endParaRPr lang="en-IN" sz="2000" baseline="40000" dirty="0" smtClean="0">
                <a:latin typeface="Times New Roman" pitchFamily="18" charset="0"/>
                <a:cs typeface="Times New Roman" pitchFamily="18" charset="0"/>
              </a:endParaRPr>
            </a:p>
          </p:txBody>
        </p:sp>
        <p:sp>
          <p:nvSpPr>
            <p:cNvPr id="4" name="Rectangle 3"/>
            <p:cNvSpPr/>
            <p:nvPr/>
          </p:nvSpPr>
          <p:spPr>
            <a:xfrm>
              <a:off x="2987824" y="339502"/>
              <a:ext cx="3663375" cy="400110"/>
            </a:xfrm>
            <a:prstGeom prst="rect">
              <a:avLst/>
            </a:prstGeom>
          </p:spPr>
          <p:txBody>
            <a:bodyPr wrap="none">
              <a:spAutoFit/>
            </a:bodyPr>
            <a:lstStyle/>
            <a:p>
              <a:r>
                <a:rPr lang="en-IN" sz="2000" b="1" u="sng" dirty="0" smtClean="0">
                  <a:latin typeface="Times New Roman" pitchFamily="18" charset="0"/>
                  <a:cs typeface="Times New Roman" pitchFamily="18" charset="0"/>
                </a:rPr>
                <a:t>The Schrödinger wave equation</a:t>
              </a:r>
              <a:endParaRPr lang="en-IN" sz="2000" b="1" u="sng" dirty="0">
                <a:latin typeface="Times New Roman" pitchFamily="18" charset="0"/>
                <a:cs typeface="Times New Roman" pitchFamily="18" charset="0"/>
              </a:endParaRPr>
            </a:p>
          </p:txBody>
        </p:sp>
        <p:cxnSp>
          <p:nvCxnSpPr>
            <p:cNvPr id="6" name="Straight Connector 5"/>
            <p:cNvCxnSpPr/>
            <p:nvPr/>
          </p:nvCxnSpPr>
          <p:spPr>
            <a:xfrm flipV="1">
              <a:off x="5661402" y="1015413"/>
              <a:ext cx="2704878" cy="463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8388424" y="861524"/>
              <a:ext cx="284052" cy="307777"/>
            </a:xfrm>
            <a:prstGeom prst="rect">
              <a:avLst/>
            </a:prstGeom>
            <a:noFill/>
          </p:spPr>
          <p:txBody>
            <a:bodyPr wrap="none" rtlCol="0">
              <a:spAutoFit/>
            </a:bodyPr>
            <a:lstStyle/>
            <a:p>
              <a:r>
                <a:rPr lang="en-IN" sz="1400" dirty="0" smtClean="0">
                  <a:latin typeface="Arial" pitchFamily="34" charset="0"/>
                  <a:cs typeface="Arial" pitchFamily="34" charset="0"/>
                </a:rPr>
                <a:t>1</a:t>
              </a:r>
              <a:endParaRPr lang="en-IN" sz="1400" dirty="0">
                <a:latin typeface="Arial" pitchFamily="34" charset="0"/>
                <a:cs typeface="Arial" pitchFamily="34" charset="0"/>
              </a:endParaRPr>
            </a:p>
          </p:txBody>
        </p:sp>
        <p:sp>
          <p:nvSpPr>
            <p:cNvPr id="10" name="TextBox 9"/>
            <p:cNvSpPr txBox="1"/>
            <p:nvPr/>
          </p:nvSpPr>
          <p:spPr>
            <a:xfrm>
              <a:off x="492514" y="1215468"/>
              <a:ext cx="4958917" cy="307777"/>
            </a:xfrm>
            <a:prstGeom prst="rect">
              <a:avLst/>
            </a:prstGeom>
            <a:noFill/>
          </p:spPr>
          <p:txBody>
            <a:bodyPr wrap="square" rtlCol="0">
              <a:spAutoFit/>
            </a:bodyPr>
            <a:lstStyle/>
            <a:p>
              <a:r>
                <a:rPr lang="en-IN" sz="1400" dirty="0" smtClean="0">
                  <a:latin typeface="Arial" pitchFamily="34" charset="0"/>
                  <a:cs typeface="Arial" pitchFamily="34" charset="0"/>
                </a:rPr>
                <a:t>Eqn. 1 is customarily written in the following form:</a:t>
              </a:r>
            </a:p>
          </p:txBody>
        </p:sp>
        <p:sp>
          <p:nvSpPr>
            <p:cNvPr id="11" name="Rectangle 10"/>
            <p:cNvSpPr/>
            <p:nvPr/>
          </p:nvSpPr>
          <p:spPr>
            <a:xfrm>
              <a:off x="478048" y="1523245"/>
              <a:ext cx="5585438" cy="400110"/>
            </a:xfrm>
            <a:prstGeom prst="rect">
              <a:avLst/>
            </a:prstGeom>
          </p:spPr>
          <p:txBody>
            <a:bodyPr wrap="square">
              <a:spAutoFit/>
            </a:bodyPr>
            <a:lstStyle/>
            <a:p>
              <a:r>
                <a:rPr lang="en-IN" sz="2000" dirty="0" smtClean="0">
                  <a:latin typeface="Times New Roman" pitchFamily="18" charset="0"/>
                  <a:cs typeface="Times New Roman" pitchFamily="18" charset="0"/>
                </a:rPr>
                <a:t>[-{</a:t>
              </a:r>
              <a:r>
                <a:rPr lang="az-Cyrl-AZ" sz="2000" dirty="0" smtClean="0">
                  <a:latin typeface="Times New Roman" pitchFamily="18" charset="0"/>
                  <a:cs typeface="Times New Roman" pitchFamily="18" charset="0"/>
                </a:rPr>
                <a:t>ћ</a:t>
              </a:r>
              <a:r>
                <a:rPr lang="en-IN" sz="2000" baseline="40000" dirty="0" smtClean="0">
                  <a:latin typeface="Times New Roman" pitchFamily="18" charset="0"/>
                  <a:cs typeface="Times New Roman" pitchFamily="18" charset="0"/>
                </a:rPr>
                <a:t> 2</a:t>
              </a:r>
              <a:r>
                <a:rPr lang="en-IN" sz="2000" dirty="0" smtClean="0">
                  <a:latin typeface="Times New Roman" pitchFamily="18" charset="0"/>
                  <a:cs typeface="Times New Roman" pitchFamily="18" charset="0"/>
                </a:rPr>
                <a:t>/2m} (∂</a:t>
              </a:r>
              <a:r>
                <a:rPr lang="en-IN" sz="2000" baseline="40000" dirty="0" smtClean="0">
                  <a:latin typeface="Times New Roman" pitchFamily="18" charset="0"/>
                  <a:cs typeface="Times New Roman" pitchFamily="18" charset="0"/>
                </a:rPr>
                <a:t>2</a:t>
              </a:r>
              <a:r>
                <a:rPr lang="el-GR" sz="2000" dirty="0" smtClean="0">
                  <a:latin typeface="Times New Roman" pitchFamily="18" charset="0"/>
                  <a:cs typeface="Times New Roman" pitchFamily="18" charset="0"/>
                </a:rPr>
                <a:t>⁄</a:t>
              </a:r>
              <a:r>
                <a:rPr lang="en-IN" sz="2000" dirty="0" smtClean="0">
                  <a:latin typeface="Times New Roman" pitchFamily="18" charset="0"/>
                  <a:cs typeface="Times New Roman" pitchFamily="18" charset="0"/>
                </a:rPr>
                <a:t> ∂x</a:t>
              </a:r>
              <a:r>
                <a:rPr lang="en-IN" sz="2000" baseline="40000" dirty="0" smtClean="0">
                  <a:latin typeface="Times New Roman" pitchFamily="18" charset="0"/>
                  <a:cs typeface="Times New Roman" pitchFamily="18" charset="0"/>
                </a:rPr>
                <a:t>2</a:t>
              </a:r>
              <a:r>
                <a:rPr lang="en-IN" sz="2000" dirty="0" smtClean="0">
                  <a:latin typeface="Times New Roman" pitchFamily="18" charset="0"/>
                  <a:cs typeface="Times New Roman" pitchFamily="18" charset="0"/>
                </a:rPr>
                <a:t>+ ∂</a:t>
              </a:r>
              <a:r>
                <a:rPr lang="en-IN" sz="2000" baseline="40000" dirty="0" smtClean="0">
                  <a:latin typeface="Times New Roman" pitchFamily="18" charset="0"/>
                  <a:cs typeface="Times New Roman" pitchFamily="18" charset="0"/>
                </a:rPr>
                <a:t>2</a:t>
              </a:r>
              <a:r>
                <a:rPr lang="el-GR" sz="2000" dirty="0" smtClean="0">
                  <a:latin typeface="Times New Roman" pitchFamily="18" charset="0"/>
                  <a:cs typeface="Times New Roman" pitchFamily="18" charset="0"/>
                </a:rPr>
                <a:t>⁄</a:t>
              </a:r>
              <a:r>
                <a:rPr lang="en-IN" sz="2000" dirty="0" smtClean="0">
                  <a:latin typeface="Times New Roman" pitchFamily="18" charset="0"/>
                  <a:cs typeface="Times New Roman" pitchFamily="18" charset="0"/>
                </a:rPr>
                <a:t> ∂y</a:t>
              </a:r>
              <a:r>
                <a:rPr lang="en-IN" sz="2000" baseline="40000" dirty="0" smtClean="0">
                  <a:latin typeface="Times New Roman" pitchFamily="18" charset="0"/>
                  <a:cs typeface="Times New Roman" pitchFamily="18" charset="0"/>
                </a:rPr>
                <a:t>2</a:t>
              </a:r>
              <a:r>
                <a:rPr lang="en-IN" sz="2000" dirty="0" smtClean="0">
                  <a:latin typeface="Times New Roman" pitchFamily="18" charset="0"/>
                  <a:cs typeface="Times New Roman" pitchFamily="18" charset="0"/>
                </a:rPr>
                <a:t>+ ∂</a:t>
              </a:r>
              <a:r>
                <a:rPr lang="en-IN" sz="2000" baseline="40000" dirty="0" smtClean="0">
                  <a:latin typeface="Times New Roman" pitchFamily="18" charset="0"/>
                  <a:cs typeface="Times New Roman" pitchFamily="18" charset="0"/>
                </a:rPr>
                <a:t>2</a:t>
              </a:r>
              <a:r>
                <a:rPr lang="el-GR" sz="2000" dirty="0" smtClean="0">
                  <a:latin typeface="Times New Roman" pitchFamily="18" charset="0"/>
                  <a:cs typeface="Times New Roman" pitchFamily="18" charset="0"/>
                </a:rPr>
                <a:t>⁄</a:t>
              </a:r>
              <a:r>
                <a:rPr lang="en-IN" sz="2000" dirty="0" smtClean="0">
                  <a:latin typeface="Times New Roman" pitchFamily="18" charset="0"/>
                  <a:cs typeface="Times New Roman" pitchFamily="18" charset="0"/>
                </a:rPr>
                <a:t> ∂z</a:t>
              </a:r>
              <a:r>
                <a:rPr lang="en-IN" sz="2000" baseline="40000" dirty="0" smtClean="0">
                  <a:latin typeface="Times New Roman" pitchFamily="18" charset="0"/>
                  <a:cs typeface="Times New Roman" pitchFamily="18" charset="0"/>
                </a:rPr>
                <a:t>2</a:t>
              </a:r>
              <a:r>
                <a:rPr lang="en-IN" sz="2000" dirty="0" smtClean="0">
                  <a:latin typeface="Times New Roman" pitchFamily="18" charset="0"/>
                  <a:cs typeface="Times New Roman" pitchFamily="18" charset="0"/>
                </a:rPr>
                <a:t>)+ V] </a:t>
              </a:r>
              <a:r>
                <a:rPr lang="el-GR" sz="2000" dirty="0" smtClean="0">
                  <a:latin typeface="Times New Roman" pitchFamily="18" charset="0"/>
                  <a:cs typeface="Times New Roman" pitchFamily="18" charset="0"/>
                </a:rPr>
                <a:t>Ψ</a:t>
              </a:r>
              <a:r>
                <a:rPr lang="en-IN" sz="2000" dirty="0" smtClean="0">
                  <a:latin typeface="Times New Roman" pitchFamily="18" charset="0"/>
                  <a:cs typeface="Times New Roman" pitchFamily="18" charset="0"/>
                </a:rPr>
                <a:t>=E</a:t>
              </a:r>
              <a:r>
                <a:rPr lang="el-GR" sz="2000" dirty="0" smtClean="0">
                  <a:latin typeface="Times New Roman" pitchFamily="18" charset="0"/>
                  <a:cs typeface="Times New Roman" pitchFamily="18" charset="0"/>
                </a:rPr>
                <a:t> Ψ</a:t>
              </a:r>
              <a:endParaRPr lang="en-IN" sz="2000" baseline="40000" dirty="0" smtClean="0">
                <a:latin typeface="Times New Roman" pitchFamily="18" charset="0"/>
                <a:cs typeface="Times New Roman" pitchFamily="18" charset="0"/>
              </a:endParaRPr>
            </a:p>
          </p:txBody>
        </p:sp>
        <p:cxnSp>
          <p:nvCxnSpPr>
            <p:cNvPr id="13" name="Straight Connector 12"/>
            <p:cNvCxnSpPr/>
            <p:nvPr/>
          </p:nvCxnSpPr>
          <p:spPr>
            <a:xfrm>
              <a:off x="5364088" y="1723300"/>
              <a:ext cx="2931619"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8364622" y="1569411"/>
              <a:ext cx="284052" cy="307777"/>
            </a:xfrm>
            <a:prstGeom prst="rect">
              <a:avLst/>
            </a:prstGeom>
            <a:noFill/>
          </p:spPr>
          <p:txBody>
            <a:bodyPr wrap="none" rtlCol="0">
              <a:spAutoFit/>
            </a:bodyPr>
            <a:lstStyle/>
            <a:p>
              <a:r>
                <a:rPr lang="en-IN" sz="1400" dirty="0" smtClean="0">
                  <a:latin typeface="Arial" pitchFamily="34" charset="0"/>
                  <a:cs typeface="Arial" pitchFamily="34" charset="0"/>
                </a:rPr>
                <a:t>2</a:t>
              </a:r>
              <a:endParaRPr lang="en-IN" sz="1400" dirty="0">
                <a:latin typeface="Arial" pitchFamily="34" charset="0"/>
                <a:cs typeface="Arial" pitchFamily="34" charset="0"/>
              </a:endParaRPr>
            </a:p>
          </p:txBody>
        </p:sp>
        <p:sp>
          <p:nvSpPr>
            <p:cNvPr id="16" name="TextBox 15"/>
            <p:cNvSpPr txBox="1"/>
            <p:nvPr/>
          </p:nvSpPr>
          <p:spPr>
            <a:xfrm>
              <a:off x="134684" y="2038676"/>
              <a:ext cx="343364" cy="307777"/>
            </a:xfrm>
            <a:prstGeom prst="rect">
              <a:avLst/>
            </a:prstGeom>
            <a:noFill/>
          </p:spPr>
          <p:txBody>
            <a:bodyPr wrap="none" rtlCol="0">
              <a:spAutoFit/>
            </a:bodyPr>
            <a:lstStyle/>
            <a:p>
              <a:r>
                <a:rPr lang="en-IN" sz="1400" dirty="0" smtClean="0">
                  <a:latin typeface="Arial" pitchFamily="34" charset="0"/>
                  <a:cs typeface="Arial" pitchFamily="34" charset="0"/>
                </a:rPr>
                <a:t>or</a:t>
              </a:r>
              <a:endParaRPr lang="en-IN" sz="1400" dirty="0">
                <a:latin typeface="Arial" pitchFamily="34" charset="0"/>
                <a:cs typeface="Arial" pitchFamily="34" charset="0"/>
              </a:endParaRPr>
            </a:p>
          </p:txBody>
        </p:sp>
        <p:sp>
          <p:nvSpPr>
            <p:cNvPr id="17" name="Rectangle 16"/>
            <p:cNvSpPr/>
            <p:nvPr/>
          </p:nvSpPr>
          <p:spPr>
            <a:xfrm>
              <a:off x="534917" y="1991161"/>
              <a:ext cx="5585438" cy="400110"/>
            </a:xfrm>
            <a:prstGeom prst="rect">
              <a:avLst/>
            </a:prstGeom>
          </p:spPr>
          <p:txBody>
            <a:bodyPr wrap="square">
              <a:spAutoFit/>
            </a:bodyPr>
            <a:lstStyle/>
            <a:p>
              <a:r>
                <a:rPr lang="en-IN" sz="2000" dirty="0" smtClean="0">
                  <a:latin typeface="Times New Roman" pitchFamily="18" charset="0"/>
                  <a:cs typeface="Times New Roman" pitchFamily="18" charset="0"/>
                </a:rPr>
                <a:t>[-(</a:t>
              </a:r>
              <a:r>
                <a:rPr lang="az-Cyrl-AZ" sz="2000" dirty="0" smtClean="0">
                  <a:latin typeface="Times New Roman" pitchFamily="18" charset="0"/>
                  <a:cs typeface="Times New Roman" pitchFamily="18" charset="0"/>
                </a:rPr>
                <a:t>ћ</a:t>
              </a:r>
              <a:r>
                <a:rPr lang="en-IN" sz="2000" baseline="40000" dirty="0" smtClean="0">
                  <a:latin typeface="Times New Roman" pitchFamily="18" charset="0"/>
                  <a:cs typeface="Times New Roman" pitchFamily="18" charset="0"/>
                </a:rPr>
                <a:t> 2</a:t>
              </a:r>
              <a:r>
                <a:rPr lang="en-IN" sz="2000" dirty="0" smtClean="0">
                  <a:latin typeface="Times New Roman" pitchFamily="18" charset="0"/>
                  <a:cs typeface="Times New Roman" pitchFamily="18" charset="0"/>
                </a:rPr>
                <a:t>/2m)∇</a:t>
              </a:r>
              <a:r>
                <a:rPr lang="en-IN" sz="2000" baseline="30000" dirty="0" smtClean="0">
                  <a:latin typeface="Times New Roman" pitchFamily="18" charset="0"/>
                  <a:cs typeface="Times New Roman" pitchFamily="18" charset="0"/>
                </a:rPr>
                <a:t>2</a:t>
              </a:r>
              <a:r>
                <a:rPr lang="en-IN" sz="2000" dirty="0" smtClean="0">
                  <a:latin typeface="Times New Roman" pitchFamily="18" charset="0"/>
                  <a:cs typeface="Times New Roman" pitchFamily="18" charset="0"/>
                </a:rPr>
                <a:t>+ V] </a:t>
              </a:r>
              <a:r>
                <a:rPr lang="el-GR" sz="2000" dirty="0" smtClean="0">
                  <a:latin typeface="Times New Roman" pitchFamily="18" charset="0"/>
                  <a:cs typeface="Times New Roman" pitchFamily="18" charset="0"/>
                </a:rPr>
                <a:t>Ψ</a:t>
              </a:r>
              <a:r>
                <a:rPr lang="en-IN" sz="2000" dirty="0" smtClean="0">
                  <a:latin typeface="Times New Roman" pitchFamily="18" charset="0"/>
                  <a:cs typeface="Times New Roman" pitchFamily="18" charset="0"/>
                </a:rPr>
                <a:t>=E</a:t>
              </a:r>
              <a:r>
                <a:rPr lang="el-GR" sz="2000" dirty="0" smtClean="0">
                  <a:latin typeface="Times New Roman" pitchFamily="18" charset="0"/>
                  <a:cs typeface="Times New Roman" pitchFamily="18" charset="0"/>
                </a:rPr>
                <a:t> Ψ</a:t>
              </a:r>
              <a:endParaRPr lang="en-IN" sz="2000" baseline="40000" dirty="0" smtClean="0">
                <a:latin typeface="Times New Roman" pitchFamily="18" charset="0"/>
                <a:cs typeface="Times New Roman" pitchFamily="18" charset="0"/>
              </a:endParaRPr>
            </a:p>
          </p:txBody>
        </p:sp>
        <p:cxnSp>
          <p:nvCxnSpPr>
            <p:cNvPr id="18" name="Straight Connector 17"/>
            <p:cNvCxnSpPr/>
            <p:nvPr/>
          </p:nvCxnSpPr>
          <p:spPr>
            <a:xfrm>
              <a:off x="5364088" y="2195740"/>
              <a:ext cx="2952328" cy="1"/>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8366280" y="2041852"/>
              <a:ext cx="284052" cy="307777"/>
            </a:xfrm>
            <a:prstGeom prst="rect">
              <a:avLst/>
            </a:prstGeom>
            <a:noFill/>
          </p:spPr>
          <p:txBody>
            <a:bodyPr wrap="none" rtlCol="0">
              <a:spAutoFit/>
            </a:bodyPr>
            <a:lstStyle/>
            <a:p>
              <a:r>
                <a:rPr lang="en-IN" sz="1400" dirty="0" smtClean="0">
                  <a:latin typeface="Arial" pitchFamily="34" charset="0"/>
                  <a:cs typeface="Arial" pitchFamily="34" charset="0"/>
                </a:rPr>
                <a:t>3</a:t>
              </a:r>
              <a:endParaRPr lang="en-IN" sz="1400" dirty="0">
                <a:latin typeface="Arial" pitchFamily="34" charset="0"/>
                <a:cs typeface="Arial" pitchFamily="34" charset="0"/>
              </a:endParaRPr>
            </a:p>
          </p:txBody>
        </p:sp>
        <p:sp>
          <p:nvSpPr>
            <p:cNvPr id="21" name="TextBox 20"/>
            <p:cNvSpPr txBox="1"/>
            <p:nvPr/>
          </p:nvSpPr>
          <p:spPr>
            <a:xfrm>
              <a:off x="534917" y="2544858"/>
              <a:ext cx="7419019" cy="338554"/>
            </a:xfrm>
            <a:prstGeom prst="rect">
              <a:avLst/>
            </a:prstGeom>
            <a:noFill/>
          </p:spPr>
          <p:txBody>
            <a:bodyPr wrap="none" rtlCol="0">
              <a:spAutoFit/>
            </a:bodyPr>
            <a:lstStyle/>
            <a:p>
              <a:r>
                <a:rPr lang="en-IN" sz="1600" dirty="0" smtClean="0">
                  <a:latin typeface="Times New Roman" pitchFamily="18" charset="0"/>
                  <a:cs typeface="Times New Roman" pitchFamily="18" charset="0"/>
                </a:rPr>
                <a:t>where, </a:t>
              </a:r>
              <a:r>
                <a:rPr lang="az-Cyrl-AZ" sz="1600" dirty="0" smtClean="0">
                  <a:latin typeface="Times New Roman" pitchFamily="18" charset="0"/>
                  <a:cs typeface="Times New Roman" pitchFamily="18" charset="0"/>
                </a:rPr>
                <a:t>ћ</a:t>
              </a:r>
              <a:r>
                <a:rPr lang="en-IN" sz="1600" baseline="40000" dirty="0" smtClean="0">
                  <a:latin typeface="Times New Roman" pitchFamily="18" charset="0"/>
                  <a:cs typeface="Times New Roman" pitchFamily="18" charset="0"/>
                </a:rPr>
                <a:t> </a:t>
              </a:r>
              <a:r>
                <a:rPr lang="en-IN" sz="1600" dirty="0" smtClean="0">
                  <a:latin typeface="Times New Roman" pitchFamily="18" charset="0"/>
                  <a:cs typeface="Times New Roman" pitchFamily="18" charset="0"/>
                </a:rPr>
                <a:t>is h/2</a:t>
              </a:r>
              <a:r>
                <a:rPr lang="el-GR" sz="1600" dirty="0" smtClean="0">
                  <a:latin typeface="Times New Roman" pitchFamily="18" charset="0"/>
                  <a:cs typeface="Times New Roman" pitchFamily="18" charset="0"/>
                </a:rPr>
                <a:t>π</a:t>
              </a:r>
              <a:r>
                <a:rPr lang="en-IN" sz="1600" dirty="0" smtClean="0">
                  <a:latin typeface="Times New Roman" pitchFamily="18" charset="0"/>
                  <a:cs typeface="Times New Roman" pitchFamily="18" charset="0"/>
                </a:rPr>
                <a:t> and ∇</a:t>
              </a:r>
              <a:r>
                <a:rPr lang="en-IN" sz="1600" baseline="30000" dirty="0" smtClean="0">
                  <a:latin typeface="Times New Roman" pitchFamily="18" charset="0"/>
                  <a:cs typeface="Times New Roman" pitchFamily="18" charset="0"/>
                </a:rPr>
                <a:t>2</a:t>
              </a:r>
              <a:r>
                <a:rPr lang="en-IN" sz="1600" dirty="0" smtClean="0">
                  <a:latin typeface="Times New Roman" pitchFamily="18" charset="0"/>
                  <a:cs typeface="Times New Roman" pitchFamily="18" charset="0"/>
                </a:rPr>
                <a:t> is the </a:t>
              </a:r>
              <a:r>
                <a:rPr lang="en-IN" sz="1600" b="1" u="sng" dirty="0" err="1" smtClean="0">
                  <a:latin typeface="Times New Roman" pitchFamily="18" charset="0"/>
                  <a:cs typeface="Times New Roman" pitchFamily="18" charset="0"/>
                </a:rPr>
                <a:t>Laplacian</a:t>
              </a:r>
              <a:r>
                <a:rPr lang="en-IN" sz="1600" dirty="0" smtClean="0">
                  <a:latin typeface="Times New Roman" pitchFamily="18" charset="0"/>
                  <a:cs typeface="Times New Roman" pitchFamily="18" charset="0"/>
                </a:rPr>
                <a:t> operator defined as ∇</a:t>
              </a:r>
              <a:r>
                <a:rPr lang="en-IN" sz="1600" baseline="30000" dirty="0" smtClean="0">
                  <a:latin typeface="Times New Roman" pitchFamily="18" charset="0"/>
                  <a:cs typeface="Times New Roman" pitchFamily="18" charset="0"/>
                </a:rPr>
                <a:t>2</a:t>
              </a:r>
              <a:r>
                <a:rPr lang="en-IN" sz="1600" dirty="0" smtClean="0">
                  <a:latin typeface="Times New Roman" pitchFamily="18" charset="0"/>
                  <a:cs typeface="Times New Roman" pitchFamily="18" charset="0"/>
                </a:rPr>
                <a:t>= ∂</a:t>
              </a:r>
              <a:r>
                <a:rPr lang="en-IN" sz="1600" baseline="40000" dirty="0" smtClean="0">
                  <a:latin typeface="Times New Roman" pitchFamily="18" charset="0"/>
                  <a:cs typeface="Times New Roman" pitchFamily="18" charset="0"/>
                </a:rPr>
                <a:t>2</a:t>
              </a:r>
              <a:r>
                <a:rPr lang="el-GR" sz="1600" dirty="0" smtClean="0">
                  <a:latin typeface="Times New Roman" pitchFamily="18" charset="0"/>
                  <a:cs typeface="Times New Roman" pitchFamily="18" charset="0"/>
                </a:rPr>
                <a:t>⁄</a:t>
              </a:r>
              <a:r>
                <a:rPr lang="en-IN" sz="1600" dirty="0" smtClean="0">
                  <a:latin typeface="Times New Roman" pitchFamily="18" charset="0"/>
                  <a:cs typeface="Times New Roman" pitchFamily="18" charset="0"/>
                </a:rPr>
                <a:t> ∂x</a:t>
              </a:r>
              <a:r>
                <a:rPr lang="en-IN" sz="1600" baseline="40000" dirty="0" smtClean="0">
                  <a:latin typeface="Times New Roman" pitchFamily="18" charset="0"/>
                  <a:cs typeface="Times New Roman" pitchFamily="18" charset="0"/>
                </a:rPr>
                <a:t>2</a:t>
              </a:r>
              <a:r>
                <a:rPr lang="en-IN" sz="1600" dirty="0" smtClean="0">
                  <a:latin typeface="Times New Roman" pitchFamily="18" charset="0"/>
                  <a:cs typeface="Times New Roman" pitchFamily="18" charset="0"/>
                </a:rPr>
                <a:t>+ ∂</a:t>
              </a:r>
              <a:r>
                <a:rPr lang="en-IN" sz="1600" baseline="40000" dirty="0" smtClean="0">
                  <a:latin typeface="Times New Roman" pitchFamily="18" charset="0"/>
                  <a:cs typeface="Times New Roman" pitchFamily="18" charset="0"/>
                </a:rPr>
                <a:t>2</a:t>
              </a:r>
              <a:r>
                <a:rPr lang="el-GR" sz="1600" dirty="0" smtClean="0">
                  <a:latin typeface="Times New Roman" pitchFamily="18" charset="0"/>
                  <a:cs typeface="Times New Roman" pitchFamily="18" charset="0"/>
                </a:rPr>
                <a:t>⁄</a:t>
              </a:r>
              <a:r>
                <a:rPr lang="en-IN" sz="1600" dirty="0" smtClean="0">
                  <a:latin typeface="Times New Roman" pitchFamily="18" charset="0"/>
                  <a:cs typeface="Times New Roman" pitchFamily="18" charset="0"/>
                </a:rPr>
                <a:t> ∂y</a:t>
              </a:r>
              <a:r>
                <a:rPr lang="en-IN" sz="1600" baseline="40000" dirty="0" smtClean="0">
                  <a:latin typeface="Times New Roman" pitchFamily="18" charset="0"/>
                  <a:cs typeface="Times New Roman" pitchFamily="18" charset="0"/>
                </a:rPr>
                <a:t>2</a:t>
              </a:r>
              <a:r>
                <a:rPr lang="en-IN" sz="1600" dirty="0" smtClean="0">
                  <a:latin typeface="Times New Roman" pitchFamily="18" charset="0"/>
                  <a:cs typeface="Times New Roman" pitchFamily="18" charset="0"/>
                </a:rPr>
                <a:t>+ ∂</a:t>
              </a:r>
              <a:r>
                <a:rPr lang="en-IN" sz="1600" baseline="40000" dirty="0" smtClean="0">
                  <a:latin typeface="Times New Roman" pitchFamily="18" charset="0"/>
                  <a:cs typeface="Times New Roman" pitchFamily="18" charset="0"/>
                </a:rPr>
                <a:t>2</a:t>
              </a:r>
              <a:r>
                <a:rPr lang="el-GR" sz="1600" dirty="0" smtClean="0">
                  <a:latin typeface="Times New Roman" pitchFamily="18" charset="0"/>
                  <a:cs typeface="Times New Roman" pitchFamily="18" charset="0"/>
                </a:rPr>
                <a:t>⁄</a:t>
              </a:r>
              <a:r>
                <a:rPr lang="en-IN" sz="1600" dirty="0" smtClean="0">
                  <a:latin typeface="Times New Roman" pitchFamily="18" charset="0"/>
                  <a:cs typeface="Times New Roman" pitchFamily="18" charset="0"/>
                </a:rPr>
                <a:t> ∂z</a:t>
              </a:r>
              <a:r>
                <a:rPr lang="en-IN" sz="1600" baseline="40000" dirty="0" smtClean="0">
                  <a:latin typeface="Times New Roman" pitchFamily="18" charset="0"/>
                  <a:cs typeface="Times New Roman" pitchFamily="18" charset="0"/>
                </a:rPr>
                <a:t>2</a:t>
              </a:r>
              <a:r>
                <a:rPr lang="en-IN" sz="1600" dirty="0" smtClean="0">
                  <a:latin typeface="Times New Roman" pitchFamily="18" charset="0"/>
                  <a:cs typeface="Times New Roman" pitchFamily="18" charset="0"/>
                </a:rPr>
                <a:t> </a:t>
              </a:r>
              <a:endParaRPr lang="en-IN" sz="1600" dirty="0">
                <a:latin typeface="Times New Roman" pitchFamily="18" charset="0"/>
                <a:cs typeface="Times New Roman" pitchFamily="18" charset="0"/>
              </a:endParaRPr>
            </a:p>
          </p:txBody>
        </p:sp>
        <p:sp>
          <p:nvSpPr>
            <p:cNvPr id="22" name="Rectangle 21"/>
            <p:cNvSpPr/>
            <p:nvPr/>
          </p:nvSpPr>
          <p:spPr>
            <a:xfrm>
              <a:off x="386800" y="2905909"/>
              <a:ext cx="7992888" cy="400110"/>
            </a:xfrm>
            <a:prstGeom prst="rect">
              <a:avLst/>
            </a:prstGeom>
          </p:spPr>
          <p:txBody>
            <a:bodyPr wrap="square">
              <a:spAutoFit/>
            </a:bodyPr>
            <a:lstStyle/>
            <a:p>
              <a:r>
                <a:rPr lang="en-IN" sz="1600" dirty="0" smtClean="0">
                  <a:latin typeface="Times New Roman" pitchFamily="18" charset="0"/>
                  <a:cs typeface="Times New Roman" pitchFamily="18" charset="0"/>
                </a:rPr>
                <a:t>The complete mathematical operator of </a:t>
              </a:r>
              <a:r>
                <a:rPr lang="el-GR" sz="1600" b="1" dirty="0" smtClean="0">
                  <a:latin typeface="Times New Roman" pitchFamily="18" charset="0"/>
                  <a:cs typeface="Times New Roman" pitchFamily="18" charset="0"/>
                </a:rPr>
                <a:t>Ψ</a:t>
              </a:r>
              <a:r>
                <a:rPr lang="en-IN" sz="1600" dirty="0">
                  <a:latin typeface="Times New Roman" pitchFamily="18" charset="0"/>
                  <a:cs typeface="Times New Roman" pitchFamily="18" charset="0"/>
                </a:rPr>
                <a:t> </a:t>
              </a:r>
              <a:r>
                <a:rPr lang="en-IN" sz="1600" dirty="0" smtClean="0">
                  <a:latin typeface="Times New Roman" pitchFamily="18" charset="0"/>
                  <a:cs typeface="Times New Roman" pitchFamily="18" charset="0"/>
                </a:rPr>
                <a:t>is the </a:t>
              </a:r>
              <a:r>
                <a:rPr lang="en-IN" sz="1600" b="1" u="sng" dirty="0" smtClean="0">
                  <a:latin typeface="Times New Roman" pitchFamily="18" charset="0"/>
                  <a:cs typeface="Times New Roman" pitchFamily="18" charset="0"/>
                </a:rPr>
                <a:t>Hamiltonian operator</a:t>
              </a:r>
              <a:r>
                <a:rPr lang="en-IN" sz="1600" b="1" i="1" dirty="0" smtClean="0">
                  <a:latin typeface="Times New Roman" pitchFamily="18" charset="0"/>
                  <a:cs typeface="Times New Roman" pitchFamily="18" charset="0"/>
                </a:rPr>
                <a:t> </a:t>
              </a:r>
              <a:r>
                <a:rPr lang="en-IN" sz="2000" b="1" i="1" dirty="0" smtClean="0">
                  <a:solidFill>
                    <a:srgbClr val="C00000"/>
                  </a:solidFill>
                  <a:latin typeface="Times New Roman" pitchFamily="18" charset="0"/>
                  <a:cs typeface="Times New Roman" pitchFamily="18" charset="0"/>
                </a:rPr>
                <a:t>Ĥ</a:t>
              </a:r>
              <a:endParaRPr lang="en-IN" sz="2000" b="1" i="1" baseline="40000" dirty="0" smtClean="0">
                <a:solidFill>
                  <a:srgbClr val="C00000"/>
                </a:solidFill>
                <a:latin typeface="Times New Roman" pitchFamily="18" charset="0"/>
                <a:cs typeface="Times New Roman" pitchFamily="18" charset="0"/>
              </a:endParaRPr>
            </a:p>
          </p:txBody>
        </p:sp>
        <p:sp>
          <p:nvSpPr>
            <p:cNvPr id="23" name="TextBox 22"/>
            <p:cNvSpPr txBox="1"/>
            <p:nvPr/>
          </p:nvSpPr>
          <p:spPr>
            <a:xfrm>
              <a:off x="1475656" y="3309296"/>
              <a:ext cx="2736304" cy="369332"/>
            </a:xfrm>
            <a:prstGeom prst="rect">
              <a:avLst/>
            </a:prstGeom>
            <a:noFill/>
          </p:spPr>
          <p:txBody>
            <a:bodyPr wrap="square" rtlCol="0">
              <a:spAutoFit/>
            </a:bodyPr>
            <a:lstStyle/>
            <a:p>
              <a:r>
                <a:rPr lang="en-IN" dirty="0" smtClean="0">
                  <a:latin typeface="Times New Roman" pitchFamily="18" charset="0"/>
                  <a:cs typeface="Times New Roman" pitchFamily="18" charset="0"/>
                </a:rPr>
                <a:t>Thus, Ĥ= -(</a:t>
              </a:r>
              <a:r>
                <a:rPr lang="az-Cyrl-AZ" dirty="0" smtClean="0">
                  <a:latin typeface="Times New Roman" pitchFamily="18" charset="0"/>
                  <a:cs typeface="Times New Roman" pitchFamily="18" charset="0"/>
                </a:rPr>
                <a:t>ћ</a:t>
              </a:r>
              <a:r>
                <a:rPr lang="en-IN" baseline="40000" dirty="0" smtClean="0">
                  <a:latin typeface="Times New Roman" pitchFamily="18" charset="0"/>
                  <a:cs typeface="Times New Roman" pitchFamily="18" charset="0"/>
                </a:rPr>
                <a:t> 2</a:t>
              </a:r>
              <a:r>
                <a:rPr lang="en-IN" dirty="0" smtClean="0">
                  <a:latin typeface="Times New Roman" pitchFamily="18" charset="0"/>
                  <a:cs typeface="Times New Roman" pitchFamily="18" charset="0"/>
                </a:rPr>
                <a:t>/2m)∇</a:t>
              </a:r>
              <a:r>
                <a:rPr lang="en-IN" baseline="30000" dirty="0" smtClean="0">
                  <a:latin typeface="Times New Roman" pitchFamily="18" charset="0"/>
                  <a:cs typeface="Times New Roman" pitchFamily="18" charset="0"/>
                </a:rPr>
                <a:t>2</a:t>
              </a:r>
              <a:r>
                <a:rPr lang="en-IN" dirty="0" smtClean="0">
                  <a:latin typeface="Times New Roman" pitchFamily="18" charset="0"/>
                  <a:cs typeface="Times New Roman" pitchFamily="18" charset="0"/>
                </a:rPr>
                <a:t> + V</a:t>
              </a:r>
              <a:endParaRPr lang="en-IN" baseline="40000" dirty="0" smtClean="0">
                <a:latin typeface="Times New Roman" pitchFamily="18" charset="0"/>
                <a:cs typeface="Times New Roman" pitchFamily="18" charset="0"/>
              </a:endParaRPr>
            </a:p>
          </p:txBody>
        </p:sp>
        <p:sp>
          <p:nvSpPr>
            <p:cNvPr id="25" name="TextBox 24"/>
            <p:cNvSpPr txBox="1"/>
            <p:nvPr/>
          </p:nvSpPr>
          <p:spPr>
            <a:xfrm>
              <a:off x="1454325" y="3723878"/>
              <a:ext cx="1763624" cy="369332"/>
            </a:xfrm>
            <a:prstGeom prst="rect">
              <a:avLst/>
            </a:prstGeom>
            <a:noFill/>
          </p:spPr>
          <p:txBody>
            <a:bodyPr wrap="none" rtlCol="0">
              <a:spAutoFit/>
            </a:bodyPr>
            <a:lstStyle/>
            <a:p>
              <a:r>
                <a:rPr lang="en-IN" dirty="0" smtClean="0">
                  <a:latin typeface="Times New Roman" pitchFamily="18" charset="0"/>
                  <a:cs typeface="Times New Roman" pitchFamily="18" charset="0"/>
                </a:rPr>
                <a:t>Eqn. 3 becomes</a:t>
              </a:r>
              <a:r>
                <a:rPr lang="en-IN" dirty="0" smtClean="0"/>
                <a:t>, </a:t>
              </a:r>
            </a:p>
          </p:txBody>
        </p:sp>
        <p:sp>
          <p:nvSpPr>
            <p:cNvPr id="26" name="Rectangle 25"/>
            <p:cNvSpPr/>
            <p:nvPr/>
          </p:nvSpPr>
          <p:spPr>
            <a:xfrm>
              <a:off x="3420322" y="3795886"/>
              <a:ext cx="1648208" cy="523220"/>
            </a:xfrm>
            <a:prstGeom prst="rect">
              <a:avLst/>
            </a:prstGeom>
            <a:ln w="28575">
              <a:solidFill>
                <a:srgbClr val="00B050"/>
              </a:solidFill>
            </a:ln>
          </p:spPr>
          <p:txBody>
            <a:bodyPr wrap="none">
              <a:spAutoFit/>
            </a:bodyPr>
            <a:lstStyle/>
            <a:p>
              <a:r>
                <a:rPr lang="en-IN" sz="2800" b="1" dirty="0" smtClean="0">
                  <a:latin typeface="Times New Roman" pitchFamily="18" charset="0"/>
                  <a:cs typeface="Times New Roman" pitchFamily="18" charset="0"/>
                </a:rPr>
                <a:t>Ĥ</a:t>
              </a:r>
              <a:r>
                <a:rPr lang="el-GR" sz="2800" b="1" dirty="0" smtClean="0">
                  <a:latin typeface="Times New Roman" pitchFamily="18" charset="0"/>
                  <a:cs typeface="Times New Roman" pitchFamily="18" charset="0"/>
                </a:rPr>
                <a:t> Ψ</a:t>
              </a:r>
              <a:r>
                <a:rPr lang="en-IN" sz="2800" b="1" dirty="0" smtClean="0">
                  <a:latin typeface="Times New Roman" pitchFamily="18" charset="0"/>
                  <a:cs typeface="Times New Roman" pitchFamily="18" charset="0"/>
                </a:rPr>
                <a:t>=E</a:t>
              </a:r>
              <a:r>
                <a:rPr lang="el-GR" sz="2800" b="1" dirty="0" smtClean="0">
                  <a:latin typeface="Times New Roman" pitchFamily="18" charset="0"/>
                  <a:cs typeface="Times New Roman" pitchFamily="18" charset="0"/>
                </a:rPr>
                <a:t> Ψ</a:t>
              </a:r>
              <a:endParaRPr lang="en-IN" sz="2800" b="1" dirty="0"/>
            </a:p>
          </p:txBody>
        </p:sp>
        <p:cxnSp>
          <p:nvCxnSpPr>
            <p:cNvPr id="27" name="Straight Connector 26"/>
            <p:cNvCxnSpPr>
              <a:endCxn id="29" idx="1"/>
            </p:cNvCxnSpPr>
            <p:nvPr/>
          </p:nvCxnSpPr>
          <p:spPr>
            <a:xfrm>
              <a:off x="5064620" y="4026822"/>
              <a:ext cx="3323804"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8388424" y="3872933"/>
              <a:ext cx="284052" cy="307777"/>
            </a:xfrm>
            <a:prstGeom prst="rect">
              <a:avLst/>
            </a:prstGeom>
            <a:noFill/>
          </p:spPr>
          <p:txBody>
            <a:bodyPr wrap="none" rtlCol="0">
              <a:spAutoFit/>
            </a:bodyPr>
            <a:lstStyle/>
            <a:p>
              <a:r>
                <a:rPr lang="en-IN" sz="1400" dirty="0" smtClean="0">
                  <a:latin typeface="Arial" pitchFamily="34" charset="0"/>
                  <a:cs typeface="Arial" pitchFamily="34" charset="0"/>
                </a:rPr>
                <a:t>4</a:t>
              </a:r>
              <a:endParaRPr lang="en-IN" sz="1400" dirty="0">
                <a:latin typeface="Arial" pitchFamily="34" charset="0"/>
                <a:cs typeface="Arial" pitchFamily="34" charset="0"/>
              </a:endParaRPr>
            </a:p>
          </p:txBody>
        </p:sp>
      </p:grpSp>
    </p:spTree>
    <p:extLst>
      <p:ext uri="{BB962C8B-B14F-4D97-AF65-F5344CB8AC3E}">
        <p14:creationId xmlns:p14="http://schemas.microsoft.com/office/powerpoint/2010/main" val="23808667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463</TotalTime>
  <Words>1851</Words>
  <Application>Microsoft Office PowerPoint</Application>
  <PresentationFormat>On-screen Show (16:9)</PresentationFormat>
  <Paragraphs>177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Executive</vt:lpstr>
      <vt:lpstr>The Schrödinger Wave Equation and Physical Significance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Schrodinger Wave equation and its physical significance</dc:title>
  <dc:creator>Windows User</dc:creator>
  <cp:lastModifiedBy>Windows User</cp:lastModifiedBy>
  <cp:revision>60</cp:revision>
  <dcterms:created xsi:type="dcterms:W3CDTF">2021-11-25T03:08:06Z</dcterms:created>
  <dcterms:modified xsi:type="dcterms:W3CDTF">2024-06-03T03:40:17Z</dcterms:modified>
</cp:coreProperties>
</file>