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10"/>
  </p:notesMasterIdLst>
  <p:sldIdLst>
    <p:sldId id="262" r:id="rId2"/>
    <p:sldId id="258" r:id="rId3"/>
    <p:sldId id="260" r:id="rId4"/>
    <p:sldId id="259" r:id="rId5"/>
    <p:sldId id="257" r:id="rId6"/>
    <p:sldId id="261" r:id="rId7"/>
    <p:sldId id="263" r:id="rId8"/>
    <p:sldId id="26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varScale="1">
        <p:scale>
          <a:sx n="68" d="100"/>
          <a:sy n="68" d="100"/>
        </p:scale>
        <p:origin x="14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E6E15C-253D-4010-BD88-3953B77BB500}" type="datetimeFigureOut">
              <a:rPr lang="en-IN" smtClean="0"/>
              <a:t>06-08-2024</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2C62E-9395-4DD6-94F3-FFEB7D769A70}" type="slidenum">
              <a:rPr lang="en-IN" smtClean="0"/>
              <a:t>‹#›</a:t>
            </a:fld>
            <a:endParaRPr lang="en-IN"/>
          </a:p>
        </p:txBody>
      </p:sp>
    </p:spTree>
    <p:extLst>
      <p:ext uri="{BB962C8B-B14F-4D97-AF65-F5344CB8AC3E}">
        <p14:creationId xmlns:p14="http://schemas.microsoft.com/office/powerpoint/2010/main" val="3952505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102C62E-9395-4DD6-94F3-FFEB7D769A70}" type="slidenum">
              <a:rPr lang="en-IN" smtClean="0"/>
              <a:t>4</a:t>
            </a:fld>
            <a:endParaRPr lang="en-IN"/>
          </a:p>
        </p:txBody>
      </p:sp>
    </p:spTree>
    <p:extLst>
      <p:ext uri="{BB962C8B-B14F-4D97-AF65-F5344CB8AC3E}">
        <p14:creationId xmlns:p14="http://schemas.microsoft.com/office/powerpoint/2010/main" val="2679988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B431C5-5036-446D-A291-4A460D828161}" type="datetimeFigureOut">
              <a:rPr lang="en-IN" smtClean="0"/>
              <a:t>06-08-2024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4887AE-CA12-4263-9DF3-91C892BF0A61}" type="slidenum">
              <a:rPr lang="en-IN" smtClean="0"/>
              <a:t>‹#›</a:t>
            </a:fld>
            <a:endParaRPr lang="en-IN"/>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991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B431C5-5036-446D-A291-4A460D828161}" type="datetimeFigureOut">
              <a:rPr lang="en-IN" smtClean="0"/>
              <a:t>06-08-2024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2420212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B431C5-5036-446D-A291-4A460D828161}" type="datetimeFigureOut">
              <a:rPr lang="en-IN" smtClean="0"/>
              <a:t>06-08-2024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3076721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B431C5-5036-446D-A291-4A460D828161}" type="datetimeFigureOut">
              <a:rPr lang="en-IN" smtClean="0"/>
              <a:t>06-08-2024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1489260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B431C5-5036-446D-A291-4A460D828161}" type="datetimeFigureOut">
              <a:rPr lang="en-IN" smtClean="0"/>
              <a:t>06-08-2024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4887AE-CA12-4263-9DF3-91C892BF0A61}" type="slidenum">
              <a:rPr lang="en-IN" smtClean="0"/>
              <a:t>‹#›</a:t>
            </a:fld>
            <a:endParaRPr lang="en-IN"/>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5537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B431C5-5036-446D-A291-4A460D828161}" type="datetimeFigureOut">
              <a:rPr lang="en-IN" smtClean="0"/>
              <a:t>06-08-2024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1244158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B431C5-5036-446D-A291-4A460D828161}" type="datetimeFigureOut">
              <a:rPr lang="en-IN" smtClean="0"/>
              <a:t>06-08-2024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1266746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B431C5-5036-446D-A291-4A460D828161}" type="datetimeFigureOut">
              <a:rPr lang="en-IN" smtClean="0"/>
              <a:t>06-08-2024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3023561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FB431C5-5036-446D-A291-4A460D828161}" type="datetimeFigureOut">
              <a:rPr lang="en-IN" smtClean="0"/>
              <a:t>06-08-2024</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2500169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DFB431C5-5036-446D-A291-4A460D828161}" type="datetimeFigureOut">
              <a:rPr lang="en-IN" smtClean="0"/>
              <a:t>06-08-2024</a:t>
            </a:fld>
            <a:endParaRPr lang="en-IN"/>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54887AE-CA12-4263-9DF3-91C892BF0A61}" type="slidenum">
              <a:rPr lang="en-IN" smtClean="0"/>
              <a:t>‹#›</a:t>
            </a:fld>
            <a:endParaRPr lang="en-IN"/>
          </a:p>
        </p:txBody>
      </p:sp>
    </p:spTree>
    <p:extLst>
      <p:ext uri="{BB962C8B-B14F-4D97-AF65-F5344CB8AC3E}">
        <p14:creationId xmlns:p14="http://schemas.microsoft.com/office/powerpoint/2010/main" val="1844867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B431C5-5036-446D-A291-4A460D828161}" type="datetimeFigureOut">
              <a:rPr lang="en-IN" smtClean="0"/>
              <a:t>06-08-2024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153937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DFB431C5-5036-446D-A291-4A460D828161}" type="datetimeFigureOut">
              <a:rPr lang="en-IN" smtClean="0"/>
              <a:t>06-08-2024</a:t>
            </a:fld>
            <a:endParaRPr lang="en-IN"/>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254887AE-CA12-4263-9DF3-91C892BF0A61}" type="slidenum">
              <a:rPr lang="en-IN" smtClean="0"/>
              <a:t>‹#›</a:t>
            </a:fld>
            <a:endParaRPr lang="en-IN"/>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0417536"/>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A12D0E-C69E-10A8-BCD3-8D0D8ED7B4F8}"/>
              </a:ext>
            </a:extLst>
          </p:cNvPr>
          <p:cNvSpPr txBox="1"/>
          <p:nvPr/>
        </p:nvSpPr>
        <p:spPr>
          <a:xfrm>
            <a:off x="1010529" y="323557"/>
            <a:ext cx="7427742" cy="707886"/>
          </a:xfrm>
          <a:prstGeom prst="rect">
            <a:avLst/>
          </a:prstGeom>
          <a:noFill/>
        </p:spPr>
        <p:txBody>
          <a:bodyPr wrap="square" rtlCol="0">
            <a:spAutoFit/>
          </a:bodyPr>
          <a:lstStyle/>
          <a:p>
            <a:r>
              <a:rPr lang="en-US" sz="4000" b="1" u="sng" dirty="0">
                <a:solidFill>
                  <a:srgbClr val="00CC00"/>
                </a:solidFill>
                <a:latin typeface="Arial" panose="020B0604020202020204" pitchFamily="34" charset="0"/>
                <a:cs typeface="Arial" panose="020B0604020202020204" pitchFamily="34" charset="0"/>
              </a:rPr>
              <a:t>INTRODUCTION TO ALGAE</a:t>
            </a:r>
            <a:endParaRPr lang="en-IN" sz="4000" b="1" u="sng" dirty="0">
              <a:solidFill>
                <a:srgbClr val="00CC00"/>
              </a:solidFil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1B4E3267-6C08-5C9C-E7C2-695B8250C35E}"/>
              </a:ext>
            </a:extLst>
          </p:cNvPr>
          <p:cNvGrpSpPr/>
          <p:nvPr/>
        </p:nvGrpSpPr>
        <p:grpSpPr>
          <a:xfrm>
            <a:off x="2670517" y="1798283"/>
            <a:ext cx="2815884" cy="2661176"/>
            <a:chOff x="2431365" y="2360989"/>
            <a:chExt cx="2862157" cy="2838233"/>
          </a:xfrm>
        </p:grpSpPr>
        <p:pic>
          <p:nvPicPr>
            <p:cNvPr id="1028" name="Picture 4" descr="Algae | Botany Basics | Biology Dictionary">
              <a:extLst>
                <a:ext uri="{FF2B5EF4-FFF2-40B4-BE49-F238E27FC236}">
                  <a16:creationId xmlns:a16="http://schemas.microsoft.com/office/drawing/2014/main" id="{027B0E49-6DD5-147F-CD5D-852CAE136D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1365" y="2368336"/>
              <a:ext cx="1419116" cy="141911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53779659-D4B8-07C0-0925-1E8FF1290EF2}"/>
                </a:ext>
              </a:extLst>
            </p:cNvPr>
            <p:cNvPicPr>
              <a:picLocks noChangeAspect="1"/>
            </p:cNvPicPr>
            <p:nvPr/>
          </p:nvPicPr>
          <p:blipFill>
            <a:blip r:embed="rId3"/>
            <a:stretch>
              <a:fillRect/>
            </a:stretch>
          </p:blipFill>
          <p:spPr>
            <a:xfrm>
              <a:off x="3874406" y="2360989"/>
              <a:ext cx="1419116" cy="1419116"/>
            </a:xfrm>
            <a:prstGeom prst="rect">
              <a:avLst/>
            </a:prstGeom>
            <a:ln>
              <a:solidFill>
                <a:schemeClr val="tx1"/>
              </a:solidFill>
            </a:ln>
          </p:spPr>
        </p:pic>
        <p:pic>
          <p:nvPicPr>
            <p:cNvPr id="1030" name="Picture 6" descr="Brown Algae Benefits for Skin. Marine ...">
              <a:extLst>
                <a:ext uri="{FF2B5EF4-FFF2-40B4-BE49-F238E27FC236}">
                  <a16:creationId xmlns:a16="http://schemas.microsoft.com/office/drawing/2014/main" id="{23C748B3-0B17-F131-D4AA-30F57442E1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1365" y="3780106"/>
              <a:ext cx="1419116" cy="141911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32" name="Picture 8" descr="Porphyridium Cruentum Extract ...">
              <a:extLst>
                <a:ext uri="{FF2B5EF4-FFF2-40B4-BE49-F238E27FC236}">
                  <a16:creationId xmlns:a16="http://schemas.microsoft.com/office/drawing/2014/main" id="{23C68ECE-B6B1-9825-39C7-7415DC427C4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74405" y="3780105"/>
              <a:ext cx="1419116" cy="141911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pSp>
      <p:sp>
        <p:nvSpPr>
          <p:cNvPr id="6" name="TextBox 5">
            <a:extLst>
              <a:ext uri="{FF2B5EF4-FFF2-40B4-BE49-F238E27FC236}">
                <a16:creationId xmlns:a16="http://schemas.microsoft.com/office/drawing/2014/main" id="{70EFE9C4-A055-E907-4A46-28069F4B4949}"/>
              </a:ext>
            </a:extLst>
          </p:cNvPr>
          <p:cNvSpPr txBox="1"/>
          <p:nvPr/>
        </p:nvSpPr>
        <p:spPr>
          <a:xfrm>
            <a:off x="5725551" y="4937760"/>
            <a:ext cx="3263703" cy="1477328"/>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Sukanya Sarma</a:t>
            </a:r>
          </a:p>
          <a:p>
            <a:r>
              <a:rPr lang="en-US" dirty="0">
                <a:latin typeface="Arial" panose="020B0604020202020204" pitchFamily="34" charset="0"/>
                <a:cs typeface="Arial" panose="020B0604020202020204" pitchFamily="34" charset="0"/>
              </a:rPr>
              <a:t>Assistant Professor (</a:t>
            </a:r>
            <a:r>
              <a:rPr lang="en-US" dirty="0" err="1">
                <a:latin typeface="Arial" panose="020B0604020202020204" pitchFamily="34" charset="0"/>
                <a:cs typeface="Arial" panose="020B0604020202020204" pitchFamily="34" charset="0"/>
              </a:rPr>
              <a:t>HoD</a:t>
            </a: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Department of Botany</a:t>
            </a:r>
          </a:p>
          <a:p>
            <a:r>
              <a:rPr lang="en-US" dirty="0">
                <a:latin typeface="Arial" panose="020B0604020202020204" pitchFamily="34" charset="0"/>
                <a:cs typeface="Arial" panose="020B0604020202020204" pitchFamily="34" charset="0"/>
              </a:rPr>
              <a:t>Salbari College</a:t>
            </a:r>
          </a:p>
          <a:p>
            <a:endParaRPr lang="en-IN" dirty="0"/>
          </a:p>
        </p:txBody>
      </p:sp>
    </p:spTree>
    <p:extLst>
      <p:ext uri="{BB962C8B-B14F-4D97-AF65-F5344CB8AC3E}">
        <p14:creationId xmlns:p14="http://schemas.microsoft.com/office/powerpoint/2010/main" val="1858794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6771275-6C8D-EB36-5957-86A51ACAA27F}"/>
              </a:ext>
            </a:extLst>
          </p:cNvPr>
          <p:cNvSpPr txBox="1"/>
          <p:nvPr/>
        </p:nvSpPr>
        <p:spPr>
          <a:xfrm>
            <a:off x="3003452" y="154745"/>
            <a:ext cx="3137096" cy="584775"/>
          </a:xfrm>
          <a:prstGeom prst="rect">
            <a:avLst/>
          </a:prstGeom>
          <a:noFill/>
        </p:spPr>
        <p:txBody>
          <a:bodyPr wrap="square" rtlCol="0">
            <a:spAutoFit/>
          </a:bodyPr>
          <a:lstStyle/>
          <a:p>
            <a:pPr algn="ctr"/>
            <a:r>
              <a:rPr lang="en-US" sz="3200" u="sng" dirty="0">
                <a:solidFill>
                  <a:schemeClr val="accent1">
                    <a:lumMod val="50000"/>
                  </a:schemeClr>
                </a:solidFill>
                <a:latin typeface="Arial Rounded MT Bold" panose="020F0704030504030204" pitchFamily="34" charset="0"/>
                <a:cs typeface="Arial" panose="020B0604020202020204" pitchFamily="34" charset="0"/>
              </a:rPr>
              <a:t>ALGAE</a:t>
            </a:r>
            <a:endParaRPr lang="en-IN" sz="3200" u="sng" dirty="0">
              <a:solidFill>
                <a:schemeClr val="accent1">
                  <a:lumMod val="50000"/>
                </a:schemeClr>
              </a:solidFill>
              <a:latin typeface="Arial Rounded MT Bold" panose="020F07040305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F0058891-D3D8-C684-756E-27AD3704B859}"/>
              </a:ext>
            </a:extLst>
          </p:cNvPr>
          <p:cNvSpPr txBox="1"/>
          <p:nvPr/>
        </p:nvSpPr>
        <p:spPr>
          <a:xfrm>
            <a:off x="182880" y="739520"/>
            <a:ext cx="8581292" cy="1548000"/>
          </a:xfrm>
          <a:prstGeom prst="rect">
            <a:avLst/>
          </a:prstGeom>
          <a:solidFill>
            <a:schemeClr val="bg1"/>
          </a:solidFill>
          <a:ln>
            <a:solidFill>
              <a:schemeClr val="bg1"/>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buFont typeface="Arial" panose="020B0604020202020204" pitchFamily="34" charset="0"/>
              <a:buChar char="•"/>
            </a:pPr>
            <a:r>
              <a:rPr lang="en-US" b="0" i="0" dirty="0">
                <a:effectLst/>
                <a:highlight>
                  <a:srgbClr val="FFFFFF"/>
                </a:highlight>
                <a:latin typeface="Arial" panose="020B0604020202020204" pitchFamily="34" charset="0"/>
                <a:cs typeface="Arial" panose="020B0604020202020204" pitchFamily="34" charset="0"/>
              </a:rPr>
              <a:t>Alga is a name that characterizes a huge and varied group of </a:t>
            </a:r>
            <a:r>
              <a:rPr lang="en-US" b="1" i="0" dirty="0">
                <a:effectLst/>
                <a:highlight>
                  <a:srgbClr val="FFFFFF"/>
                </a:highlight>
                <a:latin typeface="Arial" panose="020B0604020202020204" pitchFamily="34" charset="0"/>
                <a:cs typeface="Arial" panose="020B0604020202020204" pitchFamily="34" charset="0"/>
              </a:rPr>
              <a:t>eukaryotic </a:t>
            </a:r>
            <a:r>
              <a:rPr lang="en-US" b="0" i="0" dirty="0">
                <a:effectLst/>
                <a:highlight>
                  <a:srgbClr val="FFFFFF"/>
                </a:highlight>
                <a:latin typeface="Arial" panose="020B0604020202020204" pitchFamily="34" charset="0"/>
                <a:cs typeface="Arial" panose="020B0604020202020204" pitchFamily="34" charset="0"/>
              </a:rPr>
              <a:t>photosynthetic organisms. They do not have the same ancestor, and might not be related to one another. Good examples of </a:t>
            </a:r>
            <a:r>
              <a:rPr lang="en-US" b="1" i="0" dirty="0">
                <a:effectLst/>
                <a:highlight>
                  <a:srgbClr val="FFFFFF"/>
                </a:highlight>
                <a:latin typeface="Arial" panose="020B0604020202020204" pitchFamily="34" charset="0"/>
                <a:cs typeface="Arial" panose="020B0604020202020204" pitchFamily="34" charset="0"/>
              </a:rPr>
              <a:t>multicellular</a:t>
            </a:r>
            <a:r>
              <a:rPr lang="en-US" b="0" i="0" dirty="0">
                <a:effectLst/>
                <a:highlight>
                  <a:srgbClr val="FFFFFF"/>
                </a:highlight>
                <a:latin typeface="Arial" panose="020B0604020202020204" pitchFamily="34" charset="0"/>
                <a:cs typeface="Arial" panose="020B0604020202020204" pitchFamily="34" charset="0"/>
              </a:rPr>
              <a:t> algae are the massive kelp and brown algae. Euglenophyta, dinoflagellates and diatoms are good examples of </a:t>
            </a:r>
            <a:r>
              <a:rPr lang="en-US" b="1" i="0" dirty="0">
                <a:effectLst/>
                <a:highlight>
                  <a:srgbClr val="FFFFFF"/>
                </a:highlight>
                <a:latin typeface="Arial" panose="020B0604020202020204" pitchFamily="34" charset="0"/>
                <a:cs typeface="Arial" panose="020B0604020202020204" pitchFamily="34" charset="0"/>
              </a:rPr>
              <a:t>unicellular</a:t>
            </a:r>
            <a:r>
              <a:rPr lang="en-US" b="0" i="0" dirty="0">
                <a:effectLst/>
                <a:highlight>
                  <a:srgbClr val="FFFFFF"/>
                </a:highlight>
                <a:latin typeface="Arial" panose="020B0604020202020204" pitchFamily="34" charset="0"/>
                <a:cs typeface="Arial" panose="020B0604020202020204" pitchFamily="34" charset="0"/>
              </a:rPr>
              <a:t> algae.</a:t>
            </a:r>
          </a:p>
          <a:p>
            <a:pPr algn="just"/>
            <a:endParaRPr lang="en-US" b="0" i="0" dirty="0">
              <a:effectLst/>
              <a:highlight>
                <a:srgbClr val="FFFFFF"/>
              </a:highlight>
              <a:latin typeface="Arial" panose="020B0604020202020204" pitchFamily="34" charset="0"/>
              <a:cs typeface="Arial" panose="020B0604020202020204" pitchFamily="34" charset="0"/>
            </a:endParaRPr>
          </a:p>
          <a:p>
            <a:pPr algn="just"/>
            <a:endParaRPr lang="en-US" dirty="0">
              <a:highlight>
                <a:srgbClr val="FFFFFF"/>
              </a:highlight>
              <a:latin typeface="Arial" panose="020B0604020202020204" pitchFamily="34" charset="0"/>
              <a:cs typeface="Arial" panose="020B0604020202020204" pitchFamily="34" charset="0"/>
            </a:endParaRPr>
          </a:p>
        </p:txBody>
      </p:sp>
      <p:pic>
        <p:nvPicPr>
          <p:cNvPr id="3074" name="Picture 2" descr="Phylogeny and molecular evolution of the green algae | Frederik Leliaert">
            <a:extLst>
              <a:ext uri="{FF2B5EF4-FFF2-40B4-BE49-F238E27FC236}">
                <a16:creationId xmlns:a16="http://schemas.microsoft.com/office/drawing/2014/main" id="{069D831F-15CD-8718-0423-77C63B797CB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691"/>
          <a:stretch/>
        </p:blipFill>
        <p:spPr bwMode="auto">
          <a:xfrm>
            <a:off x="2242147" y="2412611"/>
            <a:ext cx="4462757" cy="3705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8316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2501CD-7160-4734-AAB5-2EA6D8EF00F2}"/>
              </a:ext>
            </a:extLst>
          </p:cNvPr>
          <p:cNvSpPr txBox="1"/>
          <p:nvPr/>
        </p:nvSpPr>
        <p:spPr>
          <a:xfrm>
            <a:off x="211015" y="449055"/>
            <a:ext cx="8721969"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lgn="just">
              <a:buFont typeface="Arial" panose="020B0604020202020204" pitchFamily="34" charset="0"/>
              <a:buChar char="•"/>
            </a:pPr>
            <a:r>
              <a:rPr lang="en-US" b="0" i="0" dirty="0">
                <a:effectLst/>
                <a:highlight>
                  <a:srgbClr val="FFFFFF"/>
                </a:highlight>
                <a:latin typeface="Arial" panose="020B0604020202020204" pitchFamily="34" charset="0"/>
                <a:cs typeface="Arial" panose="020B0604020202020204" pitchFamily="34" charset="0"/>
              </a:rPr>
              <a:t>The majority of algae requires a humid or watery environment. Hence, they are prevalent in water bodies or near them. They are like another category of photosynthetic creatures anatomically similar to those that grow on land. Nevertheless, this is where the differences end, as </a:t>
            </a:r>
            <a:r>
              <a:rPr lang="en-US" b="1" i="0" dirty="0">
                <a:effectLst/>
                <a:highlight>
                  <a:srgbClr val="FFFFFF"/>
                </a:highlight>
                <a:latin typeface="Arial" panose="020B0604020202020204" pitchFamily="34" charset="0"/>
                <a:cs typeface="Arial" panose="020B0604020202020204" pitchFamily="34" charset="0"/>
              </a:rPr>
              <a:t>algae do not have the structural components typical of plants, like the true stem, stems, and leaves.</a:t>
            </a:r>
          </a:p>
        </p:txBody>
      </p:sp>
      <p:pic>
        <p:nvPicPr>
          <p:cNvPr id="3076" name="Picture 4" descr="Habitats of algae.pptx">
            <a:extLst>
              <a:ext uri="{FF2B5EF4-FFF2-40B4-BE49-F238E27FC236}">
                <a16:creationId xmlns:a16="http://schemas.microsoft.com/office/drawing/2014/main" id="{5D2D9220-7EB3-A7F4-219B-A636223D15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5299" y="2410011"/>
            <a:ext cx="4877163" cy="3653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3523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77CF76-D58C-461F-2139-50E5500B8AF6}"/>
              </a:ext>
            </a:extLst>
          </p:cNvPr>
          <p:cNvSpPr txBox="1"/>
          <p:nvPr/>
        </p:nvSpPr>
        <p:spPr>
          <a:xfrm>
            <a:off x="209257" y="498336"/>
            <a:ext cx="8725486" cy="923330"/>
          </a:xfrm>
          <a:prstGeom prst="rect">
            <a:avLst/>
          </a:prstGeom>
          <a:noFill/>
        </p:spPr>
        <p:txBody>
          <a:bodyPr wrap="square">
            <a:spAutoFit/>
          </a:bodyPr>
          <a:lstStyle/>
          <a:p>
            <a:pPr marL="285750" indent="-285750" algn="just">
              <a:buFont typeface="Arial" panose="020B0604020202020204" pitchFamily="34" charset="0"/>
              <a:buChar char="•"/>
            </a:pPr>
            <a:r>
              <a:rPr lang="en-US" b="0" i="0" dirty="0">
                <a:effectLst/>
                <a:highlight>
                  <a:srgbClr val="FFFFFF"/>
                </a:highlight>
                <a:latin typeface="Arial" panose="020B0604020202020204" pitchFamily="34" charset="0"/>
                <a:cs typeface="Arial" panose="020B0604020202020204" pitchFamily="34" charset="0"/>
              </a:rPr>
              <a:t>The algae are structurally composed of distinct cell walls, cell membranes, nucleus, the cytoplasm, and the chloroplast. The chloroplast has a </a:t>
            </a:r>
            <a:r>
              <a:rPr lang="en-US" b="1" i="0" dirty="0">
                <a:effectLst/>
                <a:highlight>
                  <a:srgbClr val="FFFFFF"/>
                </a:highlight>
                <a:latin typeface="Arial" panose="020B0604020202020204" pitchFamily="34" charset="0"/>
                <a:cs typeface="Arial" panose="020B0604020202020204" pitchFamily="34" charset="0"/>
              </a:rPr>
              <a:t>cup shape </a:t>
            </a:r>
            <a:r>
              <a:rPr lang="en-US" b="0" i="0" dirty="0">
                <a:effectLst/>
                <a:highlight>
                  <a:srgbClr val="FFFFFF"/>
                </a:highlight>
                <a:latin typeface="Arial" panose="020B0604020202020204" pitchFamily="34" charset="0"/>
                <a:cs typeface="Arial" panose="020B0604020202020204" pitchFamily="34" charset="0"/>
              </a:rPr>
              <a:t>in </a:t>
            </a:r>
            <a:r>
              <a:rPr lang="en-US" b="0" i="1" dirty="0">
                <a:effectLst/>
                <a:highlight>
                  <a:srgbClr val="FFFFFF"/>
                </a:highlight>
                <a:latin typeface="Arial" panose="020B0604020202020204" pitchFamily="34" charset="0"/>
                <a:cs typeface="Arial" panose="020B0604020202020204" pitchFamily="34" charset="0"/>
              </a:rPr>
              <a:t>Chlamydomonas</a:t>
            </a:r>
            <a:r>
              <a:rPr lang="en-US" b="0" i="0" dirty="0">
                <a:effectLst/>
                <a:highlight>
                  <a:srgbClr val="FFFFFF"/>
                </a:highlight>
                <a:latin typeface="Arial" panose="020B0604020202020204" pitchFamily="34" charset="0"/>
                <a:cs typeface="Arial" panose="020B0604020202020204" pitchFamily="34" charset="0"/>
              </a:rPr>
              <a:t> while it is </a:t>
            </a:r>
            <a:r>
              <a:rPr lang="en-US" b="1" i="0" dirty="0">
                <a:effectLst/>
                <a:highlight>
                  <a:srgbClr val="FFFFFF"/>
                </a:highlight>
                <a:latin typeface="Arial" panose="020B0604020202020204" pitchFamily="34" charset="0"/>
                <a:cs typeface="Arial" panose="020B0604020202020204" pitchFamily="34" charset="0"/>
              </a:rPr>
              <a:t>ribbon</a:t>
            </a:r>
            <a:r>
              <a:rPr lang="en-US" b="0" i="0" dirty="0">
                <a:effectLst/>
                <a:highlight>
                  <a:srgbClr val="FFFFFF"/>
                </a:highlight>
                <a:latin typeface="Arial" panose="020B0604020202020204" pitchFamily="34" charset="0"/>
                <a:cs typeface="Arial" panose="020B0604020202020204" pitchFamily="34" charset="0"/>
              </a:rPr>
              <a:t>, like in </a:t>
            </a:r>
            <a:r>
              <a:rPr lang="en-US" b="0" i="1" dirty="0">
                <a:effectLst/>
                <a:highlight>
                  <a:srgbClr val="FFFFFF"/>
                </a:highlight>
                <a:latin typeface="Arial" panose="020B0604020202020204" pitchFamily="34" charset="0"/>
                <a:cs typeface="Arial" panose="020B0604020202020204" pitchFamily="34" charset="0"/>
              </a:rPr>
              <a:t>Spirogyra.</a:t>
            </a:r>
            <a:endParaRPr lang="en-IN" i="1" dirty="0">
              <a:latin typeface="Arial" panose="020B0604020202020204" pitchFamily="34" charset="0"/>
              <a:cs typeface="Arial" panose="020B0604020202020204" pitchFamily="34" charset="0"/>
            </a:endParaRPr>
          </a:p>
        </p:txBody>
      </p:sp>
      <p:pic>
        <p:nvPicPr>
          <p:cNvPr id="2052" name="Picture 4" descr="Chlamydomonas - Study Solutions">
            <a:extLst>
              <a:ext uri="{FF2B5EF4-FFF2-40B4-BE49-F238E27FC236}">
                <a16:creationId xmlns:a16="http://schemas.microsoft.com/office/drawing/2014/main" id="{D7A83E27-7575-E144-08B4-86D50320666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64936"/>
          <a:stretch/>
        </p:blipFill>
        <p:spPr bwMode="auto">
          <a:xfrm rot="10800000">
            <a:off x="635758" y="1807142"/>
            <a:ext cx="2234051" cy="40073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A7C7A22-AFF1-992B-14B0-C88F0ECF3465}"/>
              </a:ext>
            </a:extLst>
          </p:cNvPr>
          <p:cNvSpPr txBox="1"/>
          <p:nvPr/>
        </p:nvSpPr>
        <p:spPr>
          <a:xfrm>
            <a:off x="521860" y="5814513"/>
            <a:ext cx="2841674" cy="369332"/>
          </a:xfrm>
          <a:prstGeom prst="rect">
            <a:avLst/>
          </a:prstGeom>
          <a:noFill/>
        </p:spPr>
        <p:txBody>
          <a:bodyPr wrap="square" rtlCol="0">
            <a:spAutoFit/>
          </a:bodyPr>
          <a:lstStyle/>
          <a:p>
            <a:r>
              <a:rPr lang="en-US" b="0" i="1" dirty="0">
                <a:effectLst/>
                <a:highlight>
                  <a:srgbClr val="FFFFFF"/>
                </a:highlight>
                <a:latin typeface="Arial" panose="020B0604020202020204" pitchFamily="34" charset="0"/>
                <a:cs typeface="Arial" panose="020B0604020202020204" pitchFamily="34" charset="0"/>
              </a:rPr>
              <a:t>Chlamydomonas</a:t>
            </a:r>
            <a:endParaRPr lang="en-IN" dirty="0"/>
          </a:p>
        </p:txBody>
      </p:sp>
      <p:pic>
        <p:nvPicPr>
          <p:cNvPr id="2054" name="Picture 6" descr="ribbon shaped or spiral shaped ...">
            <a:extLst>
              <a:ext uri="{FF2B5EF4-FFF2-40B4-BE49-F238E27FC236}">
                <a16:creationId xmlns:a16="http://schemas.microsoft.com/office/drawing/2014/main" id="{D541EA54-2655-281A-ACA5-8F73CE5BA1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02137" y="2738389"/>
            <a:ext cx="4306105" cy="286551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458A6B6-A235-327B-F6F8-1931F97CED5A}"/>
              </a:ext>
            </a:extLst>
          </p:cNvPr>
          <p:cNvSpPr txBox="1"/>
          <p:nvPr/>
        </p:nvSpPr>
        <p:spPr>
          <a:xfrm>
            <a:off x="5585571" y="5817560"/>
            <a:ext cx="2841674" cy="369332"/>
          </a:xfrm>
          <a:prstGeom prst="rect">
            <a:avLst/>
          </a:prstGeom>
          <a:noFill/>
        </p:spPr>
        <p:txBody>
          <a:bodyPr wrap="square" rtlCol="0">
            <a:spAutoFit/>
          </a:bodyPr>
          <a:lstStyle/>
          <a:p>
            <a:r>
              <a:rPr lang="en-US" b="0" i="1" dirty="0">
                <a:effectLst/>
                <a:highlight>
                  <a:srgbClr val="FFFFFF"/>
                </a:highlight>
                <a:latin typeface="Arial" panose="020B0604020202020204" pitchFamily="34" charset="0"/>
                <a:cs typeface="Arial" panose="020B0604020202020204" pitchFamily="34" charset="0"/>
              </a:rPr>
              <a:t>Spirogyra</a:t>
            </a:r>
            <a:endParaRPr lang="en-IN" dirty="0"/>
          </a:p>
        </p:txBody>
      </p:sp>
    </p:spTree>
    <p:extLst>
      <p:ext uri="{BB962C8B-B14F-4D97-AF65-F5344CB8AC3E}">
        <p14:creationId xmlns:p14="http://schemas.microsoft.com/office/powerpoint/2010/main" val="135324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4059A6-A5F9-233A-949C-74F98A34C608}"/>
              </a:ext>
            </a:extLst>
          </p:cNvPr>
          <p:cNvSpPr txBox="1"/>
          <p:nvPr/>
        </p:nvSpPr>
        <p:spPr>
          <a:xfrm>
            <a:off x="337625" y="295422"/>
            <a:ext cx="8271803" cy="5170646"/>
          </a:xfrm>
          <a:prstGeom prst="rect">
            <a:avLst/>
          </a:prstGeom>
          <a:noFill/>
        </p:spPr>
        <p:txBody>
          <a:bodyPr wrap="square" rtlCol="0">
            <a:spAutoFit/>
          </a:bodyPr>
          <a:lstStyle/>
          <a:p>
            <a:pPr algn="ctr"/>
            <a:r>
              <a:rPr lang="en-US" sz="2400" b="1" i="0" u="sng" strike="noStrike" dirty="0">
                <a:effectLst/>
                <a:highlight>
                  <a:srgbClr val="FFFFFF"/>
                </a:highlight>
                <a:latin typeface="Arial" panose="020B0604020202020204" pitchFamily="34" charset="0"/>
                <a:cs typeface="Arial" panose="020B0604020202020204" pitchFamily="34" charset="0"/>
              </a:rPr>
              <a:t>Characteristics of Algae</a:t>
            </a:r>
          </a:p>
          <a:p>
            <a:pPr algn="just"/>
            <a:endParaRPr lang="en-US" b="1" i="0" u="none" strike="noStrike" dirty="0">
              <a:effectLst/>
              <a:highlight>
                <a:srgbClr val="FFFFFF"/>
              </a:highlight>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en-US" b="0" i="0" u="none" strike="noStrike" dirty="0">
                <a:effectLst/>
                <a:highlight>
                  <a:srgbClr val="FFFFFF"/>
                </a:highlight>
                <a:latin typeface="Arial" panose="020B0604020202020204" pitchFamily="34" charset="0"/>
                <a:cs typeface="Arial" panose="020B0604020202020204" pitchFamily="34" charset="0"/>
              </a:rPr>
              <a:t>Algae can be single-cell organisms or multicellular species.</a:t>
            </a:r>
          </a:p>
          <a:p>
            <a:pPr marL="285750" indent="-285750" algn="just">
              <a:buFont typeface="Wingdings" panose="05000000000000000000" pitchFamily="2" charset="2"/>
              <a:buChar char="q"/>
            </a:pPr>
            <a:endParaRPr lang="en-US" b="0" i="0" u="none" strike="noStrike" dirty="0">
              <a:effectLst/>
              <a:highlight>
                <a:srgbClr val="FFFFFF"/>
              </a:highlight>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en-US" b="0" i="0" u="none" strike="noStrike" dirty="0">
                <a:effectLst/>
                <a:highlight>
                  <a:srgbClr val="FFFFFF"/>
                </a:highlight>
                <a:latin typeface="Arial" panose="020B0604020202020204" pitchFamily="34" charset="0"/>
                <a:cs typeface="Arial" panose="020B0604020202020204" pitchFamily="34" charset="0"/>
              </a:rPr>
              <a:t>Because algae lack a well-defined body, they lack structures such as roots, stems and leaves.</a:t>
            </a:r>
          </a:p>
          <a:p>
            <a:pPr marL="285750" indent="-285750" algn="just">
              <a:buFont typeface="Wingdings" panose="05000000000000000000" pitchFamily="2" charset="2"/>
              <a:buChar char="q"/>
            </a:pPr>
            <a:endParaRPr lang="en-US" b="0" i="0" u="none" strike="noStrike" dirty="0">
              <a:effectLst/>
              <a:highlight>
                <a:srgbClr val="FFFFFF"/>
              </a:highlight>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en-US" b="0" i="0" u="none" strike="noStrike" dirty="0">
                <a:effectLst/>
                <a:highlight>
                  <a:srgbClr val="FFFFFF"/>
                </a:highlight>
                <a:latin typeface="Arial" panose="020B0604020202020204" pitchFamily="34" charset="0"/>
                <a:cs typeface="Arial" panose="020B0604020202020204" pitchFamily="34" charset="0"/>
              </a:rPr>
              <a:t>Algae are usually photosynthetic organisms, which are able to synthesize their food.</a:t>
            </a:r>
          </a:p>
          <a:p>
            <a:pPr marL="285750" indent="-285750" algn="just">
              <a:buFont typeface="Wingdings" panose="05000000000000000000" pitchFamily="2" charset="2"/>
              <a:buChar char="q"/>
            </a:pPr>
            <a:endParaRPr lang="en-US" b="0" i="0" u="none" strike="noStrike" dirty="0">
              <a:effectLst/>
              <a:highlight>
                <a:srgbClr val="FFFFFF"/>
              </a:highlight>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en-US" b="0" i="0" u="none" strike="noStrike" dirty="0">
                <a:effectLst/>
                <a:highlight>
                  <a:srgbClr val="FFFFFF"/>
                </a:highlight>
                <a:latin typeface="Arial" panose="020B0604020202020204" pitchFamily="34" charset="0"/>
                <a:cs typeface="Arial" panose="020B0604020202020204" pitchFamily="34" charset="0"/>
              </a:rPr>
              <a:t>Algae thrive where there is enough moisture.</a:t>
            </a:r>
          </a:p>
          <a:p>
            <a:pPr marL="285750" indent="-285750" algn="just">
              <a:buFont typeface="Wingdings" panose="05000000000000000000" pitchFamily="2" charset="2"/>
              <a:buChar char="q"/>
            </a:pPr>
            <a:endParaRPr lang="en-US" b="0" i="0" u="none" strike="noStrike" dirty="0">
              <a:effectLst/>
              <a:highlight>
                <a:srgbClr val="FFFFFF"/>
              </a:highlight>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en-US" b="0" i="0" u="none" strike="noStrike" dirty="0">
                <a:effectLst/>
                <a:highlight>
                  <a:srgbClr val="FFFFFF"/>
                </a:highlight>
                <a:latin typeface="Arial" panose="020B0604020202020204" pitchFamily="34" charset="0"/>
                <a:cs typeface="Arial" panose="020B0604020202020204" pitchFamily="34" charset="0"/>
              </a:rPr>
              <a:t>Asexual and sexual reproduction is also possible in algae. Spores are generated, which are used in asexual reproduction.</a:t>
            </a:r>
          </a:p>
          <a:p>
            <a:pPr marL="285750" indent="-285750" algn="just">
              <a:buFont typeface="Wingdings" panose="05000000000000000000" pitchFamily="2" charset="2"/>
              <a:buChar char="q"/>
            </a:pPr>
            <a:endParaRPr lang="en-US" b="0" i="0" u="none" strike="noStrike" dirty="0">
              <a:effectLst/>
              <a:highlight>
                <a:srgbClr val="FFFFFF"/>
              </a:highlight>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en-US" b="0" i="0" u="none" strike="noStrike" dirty="0">
                <a:effectLst/>
                <a:highlight>
                  <a:srgbClr val="FFFFFF"/>
                </a:highlight>
                <a:latin typeface="Arial" panose="020B0604020202020204" pitchFamily="34" charset="0"/>
                <a:cs typeface="Arial" panose="020B0604020202020204" pitchFamily="34" charset="0"/>
              </a:rPr>
              <a:t>Algae are free-living organisms that can create symbiotic relationships with other organisms.</a:t>
            </a:r>
          </a:p>
          <a:p>
            <a:endParaRPr lang="en-IN" dirty="0"/>
          </a:p>
        </p:txBody>
      </p:sp>
    </p:spTree>
    <p:extLst>
      <p:ext uri="{BB962C8B-B14F-4D97-AF65-F5344CB8AC3E}">
        <p14:creationId xmlns:p14="http://schemas.microsoft.com/office/powerpoint/2010/main" val="3375138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lassification of algae explained in a simple way. ">
            <a:extLst>
              <a:ext uri="{FF2B5EF4-FFF2-40B4-BE49-F238E27FC236}">
                <a16:creationId xmlns:a16="http://schemas.microsoft.com/office/drawing/2014/main" id="{EE1F98F4-EE25-102F-6B85-BBF8AF2684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6600" y="872198"/>
            <a:ext cx="8210800" cy="487031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6B34AD3-F7CD-D097-6A07-F9CE54AF8B06}"/>
              </a:ext>
            </a:extLst>
          </p:cNvPr>
          <p:cNvSpPr txBox="1"/>
          <p:nvPr/>
        </p:nvSpPr>
        <p:spPr>
          <a:xfrm>
            <a:off x="2286000" y="211015"/>
            <a:ext cx="4572000" cy="461665"/>
          </a:xfrm>
          <a:prstGeom prst="rect">
            <a:avLst/>
          </a:prstGeom>
          <a:noFill/>
        </p:spPr>
        <p:txBody>
          <a:bodyPr wrap="square" rtlCol="0">
            <a:spAutoFit/>
          </a:bodyPr>
          <a:lstStyle/>
          <a:p>
            <a:pPr algn="ctr"/>
            <a:r>
              <a:rPr lang="en-US" sz="2400" b="1" u="sng" dirty="0"/>
              <a:t>CLASSIFICATION OF ALGAE</a:t>
            </a:r>
            <a:endParaRPr lang="en-IN" sz="2400" b="1" u="sng" dirty="0"/>
          </a:p>
        </p:txBody>
      </p:sp>
    </p:spTree>
    <p:extLst>
      <p:ext uri="{BB962C8B-B14F-4D97-AF65-F5344CB8AC3E}">
        <p14:creationId xmlns:p14="http://schemas.microsoft.com/office/powerpoint/2010/main" val="2123140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lassification of Algae">
            <a:extLst>
              <a:ext uri="{FF2B5EF4-FFF2-40B4-BE49-F238E27FC236}">
                <a16:creationId xmlns:a16="http://schemas.microsoft.com/office/drawing/2014/main" id="{E8DD8E3C-FA0E-1925-30C5-8624AE2F2E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387" y="239151"/>
            <a:ext cx="8567225" cy="6049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841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9690D2-2B7C-3AB2-1A94-1813786DDDAE}"/>
              </a:ext>
            </a:extLst>
          </p:cNvPr>
          <p:cNvSpPr txBox="1"/>
          <p:nvPr/>
        </p:nvSpPr>
        <p:spPr>
          <a:xfrm>
            <a:off x="1702191" y="225083"/>
            <a:ext cx="5936566" cy="369332"/>
          </a:xfrm>
          <a:prstGeom prst="rect">
            <a:avLst/>
          </a:prstGeom>
          <a:noFill/>
        </p:spPr>
        <p:txBody>
          <a:bodyPr wrap="square" rtlCol="0">
            <a:spAutoFit/>
          </a:bodyPr>
          <a:lstStyle/>
          <a:p>
            <a:r>
              <a:rPr lang="en-US" dirty="0"/>
              <a:t>Green Algae</a:t>
            </a:r>
            <a:endParaRPr lang="en-IN" dirty="0"/>
          </a:p>
        </p:txBody>
      </p:sp>
    </p:spTree>
    <p:extLst>
      <p:ext uri="{BB962C8B-B14F-4D97-AF65-F5344CB8AC3E}">
        <p14:creationId xmlns:p14="http://schemas.microsoft.com/office/powerpoint/2010/main" val="2666406534"/>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208</TotalTime>
  <Words>278</Words>
  <Application>Microsoft Office PowerPoint</Application>
  <PresentationFormat>On-screen Show (4:3)</PresentationFormat>
  <Paragraphs>27</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Rounded MT Bold</vt:lpstr>
      <vt:lpstr>Calibri</vt:lpstr>
      <vt:lpstr>Calibri Light</vt:lpstr>
      <vt:lpstr>Wingdings</vt:lpstr>
      <vt:lpstr>Retrospect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sharmistha sarma</dc:creator>
  <cp:lastModifiedBy>Sukanya Sarma</cp:lastModifiedBy>
  <cp:revision>23</cp:revision>
  <dcterms:created xsi:type="dcterms:W3CDTF">2024-08-03T06:32:36Z</dcterms:created>
  <dcterms:modified xsi:type="dcterms:W3CDTF">2024-08-06T10:03:52Z</dcterms:modified>
</cp:coreProperties>
</file>