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 id="2147483833" r:id="rId2"/>
    <p:sldMasterId id="2147483857" r:id="rId3"/>
  </p:sldMasterIdLst>
  <p:notesMasterIdLst>
    <p:notesMasterId r:id="rId25"/>
  </p:notesMasterIdLst>
  <p:sldIdLst>
    <p:sldId id="262" r:id="rId4"/>
    <p:sldId id="265" r:id="rId5"/>
    <p:sldId id="266" r:id="rId6"/>
    <p:sldId id="267" r:id="rId7"/>
    <p:sldId id="268" r:id="rId8"/>
    <p:sldId id="269" r:id="rId9"/>
    <p:sldId id="271" r:id="rId10"/>
    <p:sldId id="272" r:id="rId11"/>
    <p:sldId id="273" r:id="rId12"/>
    <p:sldId id="270" r:id="rId13"/>
    <p:sldId id="274" r:id="rId14"/>
    <p:sldId id="275" r:id="rId15"/>
    <p:sldId id="276" r:id="rId16"/>
    <p:sldId id="277" r:id="rId17"/>
    <p:sldId id="278" r:id="rId18"/>
    <p:sldId id="279" r:id="rId19"/>
    <p:sldId id="280" r:id="rId20"/>
    <p:sldId id="281" r:id="rId21"/>
    <p:sldId id="282" r:id="rId22"/>
    <p:sldId id="283" r:id="rId23"/>
    <p:sldId id="2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68" d="100"/>
          <a:sy n="68" d="100"/>
        </p:scale>
        <p:origin x="14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6E15C-253D-4010-BD88-3953B77BB500}" type="datetimeFigureOut">
              <a:rPr lang="en-IN" smtClean="0"/>
              <a:t>11-09-2024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2C62E-9395-4DD6-94F3-FFEB7D769A70}" type="slidenum">
              <a:rPr lang="en-IN" smtClean="0"/>
              <a:t>‹#›</a:t>
            </a:fld>
            <a:endParaRPr lang="en-IN"/>
          </a:p>
        </p:txBody>
      </p:sp>
    </p:spTree>
    <p:extLst>
      <p:ext uri="{BB962C8B-B14F-4D97-AF65-F5344CB8AC3E}">
        <p14:creationId xmlns:p14="http://schemas.microsoft.com/office/powerpoint/2010/main" val="3952505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54887AE-CA12-4263-9DF3-91C892BF0A61}" type="slidenum">
              <a:rPr lang="en-IN" smtClean="0"/>
              <a:t>‹#›</a:t>
            </a:fld>
            <a:endParaRPr lang="en-IN"/>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92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89857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2222412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254887AE-CA12-4263-9DF3-91C892BF0A61}" type="slidenum">
              <a:rPr lang="en-IN" smtClean="0"/>
              <a:t>‹#›</a:t>
            </a:fld>
            <a:endParaRPr lang="en-IN"/>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10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2504555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4887AE-CA12-4263-9DF3-91C892BF0A61}" type="slidenum">
              <a:rPr lang="en-IN" smtClean="0"/>
              <a:t>‹#›</a:t>
            </a:fld>
            <a:endParaRPr lang="en-IN"/>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968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431C5-5036-446D-A291-4A460D828161}" type="datetimeFigureOut">
              <a:rPr lang="en-IN" smtClean="0"/>
              <a:t>11-09-2024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308885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431C5-5036-446D-A291-4A460D828161}" type="datetimeFigureOut">
              <a:rPr lang="en-IN" smtClean="0"/>
              <a:t>11-09-2024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2936231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431C5-5036-446D-A291-4A460D828161}" type="datetimeFigureOut">
              <a:rPr lang="en-IN" smtClean="0"/>
              <a:t>11-09-2024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1615823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431C5-5036-446D-A291-4A460D828161}" type="datetimeFigureOut">
              <a:rPr lang="en-IN" smtClean="0"/>
              <a:t>11-09-2024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665173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FB431C5-5036-446D-A291-4A460D828161}" type="datetimeFigureOut">
              <a:rPr lang="en-IN" smtClean="0"/>
              <a:t>11-09-2024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230339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1619667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FB431C5-5036-446D-A291-4A460D828161}" type="datetimeFigureOut">
              <a:rPr lang="en-IN" smtClean="0"/>
              <a:t>11-09-2024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414037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474642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1227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254887AE-CA12-4263-9DF3-91C892BF0A61}" type="slidenum">
              <a:rPr lang="en-IN" smtClean="0"/>
              <a:t>‹#›</a:t>
            </a:fld>
            <a:endParaRPr lang="en-IN"/>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050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4074280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4887AE-CA12-4263-9DF3-91C892BF0A61}" type="slidenum">
              <a:rPr lang="en-IN" smtClean="0"/>
              <a:t>‹#›</a:t>
            </a:fld>
            <a:endParaRPr lang="en-IN"/>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73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431C5-5036-446D-A291-4A460D828161}" type="datetimeFigureOut">
              <a:rPr lang="en-IN" smtClean="0"/>
              <a:t>11-09-2024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2757312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431C5-5036-446D-A291-4A460D828161}" type="datetimeFigureOut">
              <a:rPr lang="en-IN" smtClean="0"/>
              <a:t>11-09-2024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3350701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431C5-5036-446D-A291-4A460D828161}" type="datetimeFigureOut">
              <a:rPr lang="en-IN" smtClean="0"/>
              <a:t>11-09-2024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1960849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431C5-5036-446D-A291-4A460D828161}" type="datetimeFigureOut">
              <a:rPr lang="en-IN" smtClean="0"/>
              <a:t>11-09-2024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132638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4887AE-CA12-4263-9DF3-91C892BF0A61}" type="slidenum">
              <a:rPr lang="en-IN" smtClean="0"/>
              <a:t>‹#›</a:t>
            </a:fld>
            <a:endParaRPr lang="en-IN"/>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9302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FB431C5-5036-446D-A291-4A460D828161}" type="datetimeFigureOut">
              <a:rPr lang="en-IN" smtClean="0"/>
              <a:t>11-09-2024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1620693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FB431C5-5036-446D-A291-4A460D828161}" type="datetimeFigureOut">
              <a:rPr lang="en-IN" smtClean="0"/>
              <a:t>11-09-2024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2139101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127467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431C5-5036-446D-A291-4A460D828161}" type="datetimeFigureOut">
              <a:rPr lang="en-IN" smtClean="0"/>
              <a:t>11-09-2024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159945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431C5-5036-446D-A291-4A460D828161}" type="datetimeFigureOut">
              <a:rPr lang="en-IN" smtClean="0"/>
              <a:t>11-09-2024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241337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431C5-5036-446D-A291-4A460D828161}" type="datetimeFigureOut">
              <a:rPr lang="en-IN" smtClean="0"/>
              <a:t>11-09-2024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36356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431C5-5036-446D-A291-4A460D828161}" type="datetimeFigureOut">
              <a:rPr lang="en-IN" smtClean="0"/>
              <a:t>11-09-2024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910748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431C5-5036-446D-A291-4A460D828161}" type="datetimeFigureOut">
              <a:rPr lang="en-IN" smtClean="0"/>
              <a:t>11-09-2024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137708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FB431C5-5036-446D-A291-4A460D828161}" type="datetimeFigureOut">
              <a:rPr lang="en-IN" smtClean="0"/>
              <a:t>11-09-2024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396076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FB431C5-5036-446D-A291-4A460D828161}" type="datetimeFigureOut">
              <a:rPr lang="en-IN" smtClean="0"/>
              <a:t>11-09-2024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4887AE-CA12-4263-9DF3-91C892BF0A61}" type="slidenum">
              <a:rPr lang="en-IN" smtClean="0"/>
              <a:t>‹#›</a:t>
            </a:fld>
            <a:endParaRPr lang="en-IN"/>
          </a:p>
        </p:txBody>
      </p:sp>
    </p:spTree>
    <p:extLst>
      <p:ext uri="{BB962C8B-B14F-4D97-AF65-F5344CB8AC3E}">
        <p14:creationId xmlns:p14="http://schemas.microsoft.com/office/powerpoint/2010/main" val="98050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DFB431C5-5036-446D-A291-4A460D828161}" type="datetimeFigureOut">
              <a:rPr lang="en-IN" smtClean="0"/>
              <a:t>11-09-2024</a:t>
            </a:fld>
            <a:endParaRPr lang="en-IN"/>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IN"/>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254887AE-CA12-4263-9DF3-91C892BF0A61}" type="slidenum">
              <a:rPr lang="en-IN" smtClean="0"/>
              <a:t>‹#›</a:t>
            </a:fld>
            <a:endParaRPr lang="en-IN"/>
          </a:p>
        </p:txBody>
      </p:sp>
    </p:spTree>
    <p:extLst>
      <p:ext uri="{BB962C8B-B14F-4D97-AF65-F5344CB8AC3E}">
        <p14:creationId xmlns:p14="http://schemas.microsoft.com/office/powerpoint/2010/main" val="45650269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DFB431C5-5036-446D-A291-4A460D828161}" type="datetimeFigureOut">
              <a:rPr lang="en-IN" smtClean="0"/>
              <a:t>11-09-2024</a:t>
            </a:fld>
            <a:endParaRPr lang="en-IN"/>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IN"/>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254887AE-CA12-4263-9DF3-91C892BF0A61}" type="slidenum">
              <a:rPr lang="en-IN" smtClean="0"/>
              <a:t>‹#›</a:t>
            </a:fld>
            <a:endParaRPr lang="en-IN"/>
          </a:p>
        </p:txBody>
      </p:sp>
    </p:spTree>
    <p:extLst>
      <p:ext uri="{BB962C8B-B14F-4D97-AF65-F5344CB8AC3E}">
        <p14:creationId xmlns:p14="http://schemas.microsoft.com/office/powerpoint/2010/main" val="54909778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DFB431C5-5036-446D-A291-4A460D828161}" type="datetimeFigureOut">
              <a:rPr lang="en-IN" smtClean="0"/>
              <a:t>11-09-2024</a:t>
            </a:fld>
            <a:endParaRPr lang="en-IN"/>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IN"/>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254887AE-CA12-4263-9DF3-91C892BF0A61}" type="slidenum">
              <a:rPr lang="en-IN" smtClean="0"/>
              <a:t>‹#›</a:t>
            </a:fld>
            <a:endParaRPr lang="en-IN"/>
          </a:p>
        </p:txBody>
      </p:sp>
    </p:spTree>
    <p:extLst>
      <p:ext uri="{BB962C8B-B14F-4D97-AF65-F5344CB8AC3E}">
        <p14:creationId xmlns:p14="http://schemas.microsoft.com/office/powerpoint/2010/main" val="31497955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s://byjus.com/biology/animal-cell/"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byjus.com/neet/inner-mitochondrial-membrane-an-overview/"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s://byjus.com/biology/apoptosis/"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hyperlink" Target="https://byjus.com/biology/cell-organelles/" TargetMode="Externa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byjus.com/biology/photosynthesis/" TargetMode="Externa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byjus.com/biology/cell-organell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yjus.com/biology/plant-cel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byjus.com/biology/photosynthesi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EFE9C4-A055-E907-4A46-28069F4B4949}"/>
              </a:ext>
            </a:extLst>
          </p:cNvPr>
          <p:cNvSpPr txBox="1"/>
          <p:nvPr/>
        </p:nvSpPr>
        <p:spPr>
          <a:xfrm>
            <a:off x="3348112" y="5254063"/>
            <a:ext cx="3263703" cy="147732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Sukanya Sarma</a:t>
            </a:r>
          </a:p>
          <a:p>
            <a:pPr algn="ctr"/>
            <a:r>
              <a:rPr lang="en-US" dirty="0">
                <a:latin typeface="Arial" panose="020B0604020202020204" pitchFamily="34" charset="0"/>
                <a:cs typeface="Arial" panose="020B0604020202020204" pitchFamily="34" charset="0"/>
              </a:rPr>
              <a:t>Assistant Professor (</a:t>
            </a:r>
            <a:r>
              <a:rPr lang="en-US" dirty="0" err="1">
                <a:latin typeface="Arial" panose="020B0604020202020204" pitchFamily="34" charset="0"/>
                <a:cs typeface="Arial" panose="020B0604020202020204" pitchFamily="34" charset="0"/>
              </a:rPr>
              <a:t>HoD</a:t>
            </a:r>
            <a:r>
              <a:rPr lang="en-US" dirty="0">
                <a:latin typeface="Arial" panose="020B0604020202020204" pitchFamily="34" charset="0"/>
                <a:cs typeface="Arial" panose="020B0604020202020204" pitchFamily="34" charset="0"/>
              </a:rPr>
              <a:t>)</a:t>
            </a:r>
          </a:p>
          <a:p>
            <a:pPr algn="ctr"/>
            <a:r>
              <a:rPr lang="en-US" dirty="0">
                <a:latin typeface="Arial" panose="020B0604020202020204" pitchFamily="34" charset="0"/>
                <a:cs typeface="Arial" panose="020B0604020202020204" pitchFamily="34" charset="0"/>
              </a:rPr>
              <a:t>Department of Botany</a:t>
            </a:r>
          </a:p>
          <a:p>
            <a:pPr algn="ctr"/>
            <a:r>
              <a:rPr lang="en-US" dirty="0">
                <a:latin typeface="Arial" panose="020B0604020202020204" pitchFamily="34" charset="0"/>
                <a:cs typeface="Arial" panose="020B0604020202020204" pitchFamily="34" charset="0"/>
              </a:rPr>
              <a:t>Salbari College</a:t>
            </a:r>
          </a:p>
          <a:p>
            <a:endParaRPr lang="en-IN" dirty="0"/>
          </a:p>
        </p:txBody>
      </p:sp>
      <p:pic>
        <p:nvPicPr>
          <p:cNvPr id="2050" name="Picture 2">
            <a:extLst>
              <a:ext uri="{FF2B5EF4-FFF2-40B4-BE49-F238E27FC236}">
                <a16:creationId xmlns:a16="http://schemas.microsoft.com/office/drawing/2014/main" id="{93A6AF95-C78B-F842-5743-6AAF88DE0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88" y="436099"/>
            <a:ext cx="8029423" cy="4538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794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o photo description available.">
            <a:extLst>
              <a:ext uri="{FF2B5EF4-FFF2-40B4-BE49-F238E27FC236}">
                <a16:creationId xmlns:a16="http://schemas.microsoft.com/office/drawing/2014/main" id="{8224F948-B711-091B-DCE1-D3A1AE44B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092" y="507939"/>
            <a:ext cx="6611816" cy="584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31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F8221B-5559-1536-81FE-A6C223F19936}"/>
              </a:ext>
            </a:extLst>
          </p:cNvPr>
          <p:cNvSpPr txBox="1"/>
          <p:nvPr/>
        </p:nvSpPr>
        <p:spPr>
          <a:xfrm>
            <a:off x="1456006" y="351693"/>
            <a:ext cx="6231987" cy="400110"/>
          </a:xfrm>
          <a:prstGeom prst="rect">
            <a:avLst/>
          </a:prstGeom>
          <a:noFill/>
        </p:spPr>
        <p:txBody>
          <a:bodyPr wrap="square" rtlCol="0">
            <a:spAutoFit/>
          </a:bodyPr>
          <a:lstStyle/>
          <a:p>
            <a:pPr algn="ctr"/>
            <a:r>
              <a:rPr lang="en-US" sz="2000" b="1" u="sng" dirty="0">
                <a:latin typeface="Arial" panose="020B0604020202020204" pitchFamily="34" charset="0"/>
                <a:cs typeface="Arial" panose="020B0604020202020204" pitchFamily="34" charset="0"/>
              </a:rPr>
              <a:t>MITOCHONDRIA</a:t>
            </a:r>
            <a:endParaRPr lang="en-IN" sz="2000" b="1" u="sng" dirty="0">
              <a:latin typeface="Arial" panose="020B0604020202020204" pitchFamily="34" charset="0"/>
              <a:cs typeface="Arial" panose="020B0604020202020204" pitchFamily="34" charset="0"/>
            </a:endParaRPr>
          </a:p>
        </p:txBody>
      </p:sp>
      <p:pic>
        <p:nvPicPr>
          <p:cNvPr id="5122" name="Picture 2" descr="Mitochondria Structure and Function with Diagram">
            <a:extLst>
              <a:ext uri="{FF2B5EF4-FFF2-40B4-BE49-F238E27FC236}">
                <a16:creationId xmlns:a16="http://schemas.microsoft.com/office/drawing/2014/main" id="{F0AA7227-538F-69B8-2483-5EDBC2FD5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916" y="2904844"/>
            <a:ext cx="6792168" cy="31413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B56868-F32E-FF4A-AB40-A11D163C6CAC}"/>
              </a:ext>
            </a:extLst>
          </p:cNvPr>
          <p:cNvSpPr txBox="1"/>
          <p:nvPr/>
        </p:nvSpPr>
        <p:spPr>
          <a:xfrm>
            <a:off x="548638" y="948685"/>
            <a:ext cx="8046720" cy="1714252"/>
          </a:xfrm>
          <a:prstGeom prst="rect">
            <a:avLst/>
          </a:prstGeom>
          <a:noFill/>
        </p:spPr>
        <p:txBody>
          <a:bodyPr wrap="square" rtlCol="0">
            <a:spAutoFit/>
          </a:bodyPr>
          <a:lstStyle/>
          <a:p>
            <a:pPr algn="just">
              <a:lnSpc>
                <a:spcPct val="150000"/>
              </a:lnSpc>
            </a:pPr>
            <a:r>
              <a:rPr lang="en-US" b="0" i="0" dirty="0">
                <a:effectLst/>
                <a:latin typeface="Poppins" panose="00000500000000000000" pitchFamily="2" charset="0"/>
              </a:rPr>
              <a:t>Popularly known as the “</a:t>
            </a:r>
            <a:r>
              <a:rPr lang="en-US" b="1" i="0" dirty="0">
                <a:effectLst/>
                <a:latin typeface="Poppins" panose="00000500000000000000" pitchFamily="2" charset="0"/>
              </a:rPr>
              <a:t>Powerhouse of the cell</a:t>
            </a:r>
            <a:r>
              <a:rPr lang="en-US" b="0" i="0" dirty="0">
                <a:effectLst/>
                <a:latin typeface="Poppins" panose="00000500000000000000" pitchFamily="2" charset="0"/>
              </a:rPr>
              <a:t>,” mitochondria (singular: mitochondrion) are a double membrane-bound organelle found in most eukaryotic organisms. They are found inside the cytoplasm and essentially function as the cell’s “digestive system.”</a:t>
            </a:r>
            <a:endParaRPr lang="en-IN" dirty="0"/>
          </a:p>
        </p:txBody>
      </p:sp>
    </p:spTree>
    <p:extLst>
      <p:ext uri="{BB962C8B-B14F-4D97-AF65-F5344CB8AC3E}">
        <p14:creationId xmlns:p14="http://schemas.microsoft.com/office/powerpoint/2010/main" val="85256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7468CF-EBBB-AC65-8AA9-BFB479BEC8FD}"/>
              </a:ext>
            </a:extLst>
          </p:cNvPr>
          <p:cNvSpPr txBox="1"/>
          <p:nvPr/>
        </p:nvSpPr>
        <p:spPr>
          <a:xfrm>
            <a:off x="668215" y="1184177"/>
            <a:ext cx="7807568" cy="337624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b="0" i="0" dirty="0">
                <a:solidFill>
                  <a:srgbClr val="444444"/>
                </a:solidFill>
                <a:effectLst/>
                <a:latin typeface="Poppins" panose="00000500000000000000" pitchFamily="2" charset="0"/>
              </a:rPr>
              <a:t>They play a </a:t>
            </a:r>
            <a:r>
              <a:rPr lang="en-US" b="0" i="0" u="sng" dirty="0">
                <a:solidFill>
                  <a:srgbClr val="444444"/>
                </a:solidFill>
                <a:effectLst/>
                <a:latin typeface="Poppins" panose="00000500000000000000" pitchFamily="2" charset="0"/>
              </a:rPr>
              <a:t>major role </a:t>
            </a:r>
            <a:r>
              <a:rPr lang="en-US" b="0" i="0" dirty="0">
                <a:solidFill>
                  <a:srgbClr val="444444"/>
                </a:solidFill>
                <a:effectLst/>
                <a:latin typeface="Poppins" panose="00000500000000000000" pitchFamily="2" charset="0"/>
              </a:rPr>
              <a:t>in breaking down nutrients and generating energy-rich molecules for the cell. Many of the biochemical reactions involved in cellular respiration take place within the mitochondria. The term ‘mitochondrion’ is derived from the Greek words “</a:t>
            </a:r>
            <a:r>
              <a:rPr lang="en-US" b="1" i="1" dirty="0" err="1">
                <a:solidFill>
                  <a:srgbClr val="444444"/>
                </a:solidFill>
                <a:effectLst/>
                <a:latin typeface="Poppins" panose="00000500000000000000" pitchFamily="2" charset="0"/>
              </a:rPr>
              <a:t>mitos</a:t>
            </a:r>
            <a:r>
              <a:rPr lang="en-US" b="0" i="0" dirty="0">
                <a:solidFill>
                  <a:srgbClr val="444444"/>
                </a:solidFill>
                <a:effectLst/>
                <a:latin typeface="Poppins" panose="00000500000000000000" pitchFamily="2" charset="0"/>
              </a:rPr>
              <a:t>” and “</a:t>
            </a:r>
            <a:r>
              <a:rPr lang="en-US" b="1" i="1" dirty="0" err="1">
                <a:solidFill>
                  <a:srgbClr val="444444"/>
                </a:solidFill>
                <a:effectLst/>
                <a:latin typeface="Poppins" panose="00000500000000000000" pitchFamily="2" charset="0"/>
              </a:rPr>
              <a:t>chondrion</a:t>
            </a:r>
            <a:r>
              <a:rPr lang="en-US" b="0" i="0" dirty="0">
                <a:solidFill>
                  <a:srgbClr val="444444"/>
                </a:solidFill>
                <a:effectLst/>
                <a:latin typeface="Poppins" panose="00000500000000000000" pitchFamily="2" charset="0"/>
              </a:rPr>
              <a:t>” which means “</a:t>
            </a:r>
            <a:r>
              <a:rPr lang="en-US" b="1" i="0" dirty="0">
                <a:solidFill>
                  <a:srgbClr val="444444"/>
                </a:solidFill>
                <a:effectLst/>
                <a:latin typeface="Poppins" panose="00000500000000000000" pitchFamily="2" charset="0"/>
              </a:rPr>
              <a:t>thread</a:t>
            </a:r>
            <a:r>
              <a:rPr lang="en-US" b="0" i="0" dirty="0">
                <a:solidFill>
                  <a:srgbClr val="444444"/>
                </a:solidFill>
                <a:effectLst/>
                <a:latin typeface="Poppins" panose="00000500000000000000" pitchFamily="2" charset="0"/>
              </a:rPr>
              <a:t>” and “</a:t>
            </a:r>
            <a:r>
              <a:rPr lang="en-US" b="1" i="0" dirty="0">
                <a:solidFill>
                  <a:srgbClr val="444444"/>
                </a:solidFill>
                <a:effectLst/>
                <a:latin typeface="Poppins" panose="00000500000000000000" pitchFamily="2" charset="0"/>
              </a:rPr>
              <a:t>granules-like</a:t>
            </a:r>
            <a:r>
              <a:rPr lang="en-US" b="0" i="0" dirty="0">
                <a:solidFill>
                  <a:srgbClr val="444444"/>
                </a:solidFill>
                <a:effectLst/>
                <a:latin typeface="Poppins" panose="00000500000000000000" pitchFamily="2" charset="0"/>
              </a:rPr>
              <a:t>”, respectively. It was first described by a German pathologist named Richard Altmann in the year 1890.</a:t>
            </a:r>
            <a:endParaRPr lang="en-IN" dirty="0"/>
          </a:p>
        </p:txBody>
      </p:sp>
    </p:spTree>
    <p:extLst>
      <p:ext uri="{BB962C8B-B14F-4D97-AF65-F5344CB8AC3E}">
        <p14:creationId xmlns:p14="http://schemas.microsoft.com/office/powerpoint/2010/main" val="253480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7. Name two cell-organelles that are double membrane-bound. What are the  characteristics of these two organelles? State their functions and draw  labelled diagrams of both. - India Site">
            <a:extLst>
              <a:ext uri="{FF2B5EF4-FFF2-40B4-BE49-F238E27FC236}">
                <a16:creationId xmlns:a16="http://schemas.microsoft.com/office/drawing/2014/main" id="{A2F54F08-3E7B-E0DE-4D57-88F0E8974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00" y="633046"/>
            <a:ext cx="8136940" cy="505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935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499C74-7F5A-67A6-B666-5C7016BF3654}"/>
              </a:ext>
            </a:extLst>
          </p:cNvPr>
          <p:cNvSpPr txBox="1"/>
          <p:nvPr/>
        </p:nvSpPr>
        <p:spPr>
          <a:xfrm>
            <a:off x="485334" y="1448973"/>
            <a:ext cx="8173330" cy="4619854"/>
          </a:xfrm>
          <a:prstGeom prst="rect">
            <a:avLst/>
          </a:prstGeom>
          <a:noFill/>
        </p:spPr>
        <p:txBody>
          <a:bodyPr wrap="square" rtlCol="0">
            <a:spAutoFit/>
          </a:bodyPr>
          <a:lstStyle/>
          <a:p>
            <a:pPr algn="just">
              <a:lnSpc>
                <a:spcPct val="150000"/>
              </a:lnSpc>
              <a:buFont typeface="Arial" panose="020B0604020202020204" pitchFamily="34" charset="0"/>
              <a:buChar char="•"/>
            </a:pPr>
            <a:r>
              <a:rPr lang="en-US" b="0" i="0" dirty="0">
                <a:effectLst/>
                <a:latin typeface="Poppins" panose="00000500000000000000" pitchFamily="2" charset="0"/>
              </a:rPr>
              <a:t>The mitochondrion is a double-membraned, rod-shaped structure found in both plant and </a:t>
            </a:r>
            <a:r>
              <a:rPr lang="en-US" i="0" dirty="0">
                <a:effectLst/>
                <a:latin typeface="Poppins" panose="00000500000000000000" pitchFamily="2" charset="0"/>
                <a:hlinkClick r:id="rId2">
                  <a:extLst>
                    <a:ext uri="{A12FA001-AC4F-418D-AE19-62706E023703}">
                      <ahyp:hlinkClr xmlns:ahyp="http://schemas.microsoft.com/office/drawing/2018/hyperlinkcolor" val="tx"/>
                    </a:ext>
                  </a:extLst>
                </a:hlinkClick>
              </a:rPr>
              <a:t>animal cell.</a:t>
            </a:r>
            <a:endParaRPr lang="en-US" i="0" dirty="0">
              <a:effectLst/>
              <a:latin typeface="Poppins" panose="00000500000000000000" pitchFamily="2" charset="0"/>
            </a:endParaRPr>
          </a:p>
          <a:p>
            <a:pPr algn="just">
              <a:lnSpc>
                <a:spcPct val="150000"/>
              </a:lnSpc>
              <a:buFont typeface="Arial" panose="020B0604020202020204" pitchFamily="34" charset="0"/>
              <a:buChar char="•"/>
            </a:pPr>
            <a:r>
              <a:rPr lang="en-US" b="0" i="0" dirty="0">
                <a:effectLst/>
                <a:latin typeface="Poppins" panose="00000500000000000000" pitchFamily="2" charset="0"/>
              </a:rPr>
              <a:t>Its size ranges from 0.5 to 1.0 </a:t>
            </a:r>
            <a:r>
              <a:rPr lang="en-US" b="0" i="0" dirty="0" err="1">
                <a:effectLst/>
                <a:latin typeface="Poppins" panose="00000500000000000000" pitchFamily="2" charset="0"/>
              </a:rPr>
              <a:t>micrometre</a:t>
            </a:r>
            <a:r>
              <a:rPr lang="en-US" b="0" i="0" dirty="0">
                <a:effectLst/>
                <a:latin typeface="Poppins" panose="00000500000000000000" pitchFamily="2" charset="0"/>
              </a:rPr>
              <a:t> in diameter.</a:t>
            </a:r>
          </a:p>
          <a:p>
            <a:pPr algn="just">
              <a:lnSpc>
                <a:spcPct val="150000"/>
              </a:lnSpc>
              <a:buFont typeface="Arial" panose="020B0604020202020204" pitchFamily="34" charset="0"/>
              <a:buChar char="•"/>
            </a:pPr>
            <a:r>
              <a:rPr lang="en-US" b="0" i="0" dirty="0">
                <a:effectLst/>
                <a:latin typeface="Poppins" panose="00000500000000000000" pitchFamily="2" charset="0"/>
              </a:rPr>
              <a:t>The structure comprises an outer membrane, an inner membrane, and a gel-like material called the matrix.</a:t>
            </a:r>
          </a:p>
          <a:p>
            <a:pPr algn="just">
              <a:lnSpc>
                <a:spcPct val="150000"/>
              </a:lnSpc>
              <a:buFont typeface="Arial" panose="020B0604020202020204" pitchFamily="34" charset="0"/>
              <a:buChar char="•"/>
            </a:pPr>
            <a:r>
              <a:rPr lang="en-US" b="0" i="0" dirty="0">
                <a:effectLst/>
                <a:latin typeface="Poppins" panose="00000500000000000000" pitchFamily="2" charset="0"/>
              </a:rPr>
              <a:t>The outer membrane and the inner membrane are made of proteins and phospholipid layers separated by the intermembrane space.</a:t>
            </a:r>
          </a:p>
          <a:p>
            <a:pPr algn="just">
              <a:lnSpc>
                <a:spcPct val="150000"/>
              </a:lnSpc>
              <a:buFont typeface="Arial" panose="020B0604020202020204" pitchFamily="34" charset="0"/>
              <a:buChar char="•"/>
            </a:pPr>
            <a:r>
              <a:rPr lang="en-US" b="0" i="0" dirty="0">
                <a:effectLst/>
                <a:latin typeface="Poppins" panose="00000500000000000000" pitchFamily="2" charset="0"/>
              </a:rPr>
              <a:t>The outer membrane covers the surface of the mitochondrion and has a large number of special proteins known as porins.</a:t>
            </a:r>
          </a:p>
          <a:p>
            <a:pPr algn="just">
              <a:lnSpc>
                <a:spcPct val="150000"/>
              </a:lnSpc>
            </a:pPr>
            <a:br>
              <a:rPr lang="en-US" dirty="0"/>
            </a:br>
            <a:endParaRPr lang="en-IN" dirty="0"/>
          </a:p>
        </p:txBody>
      </p:sp>
      <p:sp>
        <p:nvSpPr>
          <p:cNvPr id="3" name="TextBox 2">
            <a:extLst>
              <a:ext uri="{FF2B5EF4-FFF2-40B4-BE49-F238E27FC236}">
                <a16:creationId xmlns:a16="http://schemas.microsoft.com/office/drawing/2014/main" id="{AB18CFBE-78A3-7965-81C6-2E4B98820DB2}"/>
              </a:ext>
            </a:extLst>
          </p:cNvPr>
          <p:cNvSpPr txBox="1"/>
          <p:nvPr/>
        </p:nvSpPr>
        <p:spPr>
          <a:xfrm>
            <a:off x="2250829" y="789173"/>
            <a:ext cx="4642339" cy="369332"/>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STRUCTURE OF MITOCHONDRIA</a:t>
            </a:r>
            <a:endParaRPr lang="en-IN"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6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4C6673-B4E0-C817-A30A-8436FAFDDF1C}"/>
              </a:ext>
            </a:extLst>
          </p:cNvPr>
          <p:cNvSpPr txBox="1"/>
          <p:nvPr/>
        </p:nvSpPr>
        <p:spPr>
          <a:xfrm>
            <a:off x="379828" y="267287"/>
            <a:ext cx="8412480" cy="6186309"/>
          </a:xfrm>
          <a:prstGeom prst="rect">
            <a:avLst/>
          </a:prstGeom>
          <a:noFill/>
        </p:spPr>
        <p:txBody>
          <a:bodyPr wrap="square" rtlCol="0">
            <a:spAutoFit/>
          </a:bodyPr>
          <a:lstStyle/>
          <a:p>
            <a:pPr algn="just">
              <a:lnSpc>
                <a:spcPct val="150000"/>
              </a:lnSpc>
            </a:pPr>
            <a:r>
              <a:rPr lang="en-US" b="1" i="0" dirty="0">
                <a:solidFill>
                  <a:srgbClr val="444444"/>
                </a:solidFill>
                <a:effectLst/>
                <a:latin typeface="Poppins" panose="00000500000000000000" pitchFamily="2" charset="0"/>
              </a:rPr>
              <a:t>Cristae</a:t>
            </a:r>
          </a:p>
          <a:p>
            <a:pPr algn="just">
              <a:lnSpc>
                <a:spcPct val="150000"/>
              </a:lnSpc>
            </a:pPr>
            <a:r>
              <a:rPr lang="en-US" b="0" i="0" dirty="0">
                <a:solidFill>
                  <a:srgbClr val="444444"/>
                </a:solidFill>
                <a:effectLst/>
                <a:latin typeface="Poppins" panose="00000500000000000000" pitchFamily="2" charset="0"/>
              </a:rPr>
              <a:t>The inner membrane of mitochondria is rather complex in structure. It has many folds that form a layered structure called cristae, and this helps in increasing the surface area inside the organelle. The cristae and the proteins of the inner membrane aid in the production of ATP molecules. The</a:t>
            </a:r>
            <a:r>
              <a:rPr lang="en-US" b="0" i="0" dirty="0">
                <a:effectLst/>
                <a:latin typeface="Poppins" panose="00000500000000000000" pitchFamily="2" charset="0"/>
              </a:rPr>
              <a:t> </a:t>
            </a:r>
            <a:r>
              <a:rPr lang="en-US" b="0" i="0" u="none" strike="noStrike" dirty="0">
                <a:effectLst/>
                <a:latin typeface="Poppins" panose="00000500000000000000" pitchFamily="2" charset="0"/>
                <a:hlinkClick r:id="rId2">
                  <a:extLst>
                    <a:ext uri="{A12FA001-AC4F-418D-AE19-62706E023703}">
                      <ahyp:hlinkClr xmlns:ahyp="http://schemas.microsoft.com/office/drawing/2018/hyperlinkcolor" val="tx"/>
                    </a:ext>
                  </a:extLst>
                </a:hlinkClick>
              </a:rPr>
              <a:t>inner mitochondrial membrane</a:t>
            </a:r>
            <a:r>
              <a:rPr lang="en-US" b="0" i="0" dirty="0">
                <a:effectLst/>
                <a:latin typeface="Poppins" panose="00000500000000000000" pitchFamily="2" charset="0"/>
              </a:rPr>
              <a:t> </a:t>
            </a:r>
            <a:r>
              <a:rPr lang="en-US" b="0" i="0" dirty="0">
                <a:solidFill>
                  <a:srgbClr val="444444"/>
                </a:solidFill>
                <a:effectLst/>
                <a:latin typeface="Poppins" panose="00000500000000000000" pitchFamily="2" charset="0"/>
              </a:rPr>
              <a:t>is strictly permeable only to oxygen and ATP molecules. A number of chemical reactions take place within the inner membrane of mitochondria.</a:t>
            </a:r>
          </a:p>
          <a:p>
            <a:pPr algn="just">
              <a:lnSpc>
                <a:spcPct val="150000"/>
              </a:lnSpc>
            </a:pPr>
            <a:r>
              <a:rPr lang="en-US" b="1" i="0" dirty="0">
                <a:solidFill>
                  <a:srgbClr val="444444"/>
                </a:solidFill>
                <a:effectLst/>
                <a:latin typeface="Poppins" panose="00000500000000000000" pitchFamily="2" charset="0"/>
              </a:rPr>
              <a:t>Mitochondrial Matrix</a:t>
            </a:r>
          </a:p>
          <a:p>
            <a:pPr algn="just">
              <a:lnSpc>
                <a:spcPct val="150000"/>
              </a:lnSpc>
            </a:pPr>
            <a:r>
              <a:rPr lang="en-US" b="0" i="0" dirty="0">
                <a:solidFill>
                  <a:srgbClr val="444444"/>
                </a:solidFill>
                <a:effectLst/>
                <a:latin typeface="Poppins" panose="00000500000000000000" pitchFamily="2" charset="0"/>
              </a:rPr>
              <a:t>The mitochondrial matrix is a viscous fluid that contains a mixture of enzymes and proteins. It also comprises ribosomes, inorganic ions, mitochondrial DNA, nucleotide cofactors, and organic molecules. The enzymes present in the matrix play an important role in the synthesis of ATP molecules.</a:t>
            </a:r>
          </a:p>
          <a:p>
            <a:endParaRPr lang="en-IN" dirty="0"/>
          </a:p>
        </p:txBody>
      </p:sp>
    </p:spTree>
    <p:extLst>
      <p:ext uri="{BB962C8B-B14F-4D97-AF65-F5344CB8AC3E}">
        <p14:creationId xmlns:p14="http://schemas.microsoft.com/office/powerpoint/2010/main" val="3550126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461501-8B60-7AD6-3C8B-79EAAF260F6D}"/>
              </a:ext>
            </a:extLst>
          </p:cNvPr>
          <p:cNvSpPr txBox="1"/>
          <p:nvPr/>
        </p:nvSpPr>
        <p:spPr>
          <a:xfrm>
            <a:off x="590843" y="1041009"/>
            <a:ext cx="7638757" cy="4939814"/>
          </a:xfrm>
          <a:prstGeom prst="rect">
            <a:avLst/>
          </a:prstGeom>
          <a:noFill/>
        </p:spPr>
        <p:txBody>
          <a:bodyPr wrap="square" rtlCol="0">
            <a:spAutoFit/>
          </a:bodyPr>
          <a:lstStyle/>
          <a:p>
            <a:pPr algn="just">
              <a:lnSpc>
                <a:spcPct val="150000"/>
              </a:lnSpc>
              <a:buFont typeface="+mj-lt"/>
              <a:buAutoNum type="arabicPeriod"/>
            </a:pPr>
            <a:r>
              <a:rPr lang="en-US" b="0" i="0" dirty="0">
                <a:effectLst/>
                <a:latin typeface="Poppins" panose="00000500000000000000" pitchFamily="2" charset="0"/>
              </a:rPr>
              <a:t>Regulates the metabolic activity of the cell</a:t>
            </a:r>
          </a:p>
          <a:p>
            <a:pPr algn="just">
              <a:lnSpc>
                <a:spcPct val="150000"/>
              </a:lnSpc>
              <a:buFont typeface="+mj-lt"/>
              <a:buAutoNum type="arabicPeriod"/>
            </a:pPr>
            <a:r>
              <a:rPr lang="en-US" b="0" i="0" dirty="0">
                <a:effectLst/>
                <a:latin typeface="Poppins" panose="00000500000000000000" pitchFamily="2" charset="0"/>
              </a:rPr>
              <a:t>Promotes the growth of new cells and cell multiplication</a:t>
            </a:r>
          </a:p>
          <a:p>
            <a:pPr algn="just">
              <a:lnSpc>
                <a:spcPct val="150000"/>
              </a:lnSpc>
              <a:buFont typeface="+mj-lt"/>
              <a:buAutoNum type="arabicPeriod"/>
            </a:pPr>
            <a:r>
              <a:rPr lang="en-US" b="0" i="0" dirty="0">
                <a:effectLst/>
                <a:latin typeface="Poppins" panose="00000500000000000000" pitchFamily="2" charset="0"/>
              </a:rPr>
              <a:t>Helps in detoxifying ammonia in the liver cells</a:t>
            </a:r>
          </a:p>
          <a:p>
            <a:pPr algn="just">
              <a:lnSpc>
                <a:spcPct val="150000"/>
              </a:lnSpc>
              <a:buFont typeface="+mj-lt"/>
              <a:buAutoNum type="arabicPeriod"/>
            </a:pPr>
            <a:r>
              <a:rPr lang="en-US" b="0" i="0" dirty="0">
                <a:effectLst/>
                <a:latin typeface="Poppins" panose="00000500000000000000" pitchFamily="2" charset="0"/>
              </a:rPr>
              <a:t>Plays an important role in </a:t>
            </a:r>
            <a:r>
              <a:rPr lang="en-US" b="0" i="0" u="none" strike="noStrike" dirty="0">
                <a:effectLst/>
                <a:latin typeface="Poppins" panose="00000500000000000000" pitchFamily="2" charset="0"/>
                <a:hlinkClick r:id="rId2">
                  <a:extLst>
                    <a:ext uri="{A12FA001-AC4F-418D-AE19-62706E023703}">
                      <ahyp:hlinkClr xmlns:ahyp="http://schemas.microsoft.com/office/drawing/2018/hyperlinkcolor" val="tx"/>
                    </a:ext>
                  </a:extLst>
                </a:hlinkClick>
              </a:rPr>
              <a:t>apoptosis</a:t>
            </a:r>
            <a:r>
              <a:rPr lang="en-US" b="0" i="0" dirty="0">
                <a:effectLst/>
                <a:latin typeface="Poppins" panose="00000500000000000000" pitchFamily="2" charset="0"/>
              </a:rPr>
              <a:t> or programmed cell death</a:t>
            </a:r>
          </a:p>
          <a:p>
            <a:pPr algn="just">
              <a:lnSpc>
                <a:spcPct val="150000"/>
              </a:lnSpc>
              <a:buFont typeface="+mj-lt"/>
              <a:buAutoNum type="arabicPeriod"/>
            </a:pPr>
            <a:r>
              <a:rPr lang="en-US" b="0" i="0" dirty="0">
                <a:effectLst/>
                <a:latin typeface="Poppins" panose="00000500000000000000" pitchFamily="2" charset="0"/>
              </a:rPr>
              <a:t>Responsible for building certain parts of the blood and various hormones like testosterone and </a:t>
            </a:r>
            <a:r>
              <a:rPr lang="en-US" b="0" i="0" dirty="0" err="1">
                <a:effectLst/>
                <a:latin typeface="Poppins" panose="00000500000000000000" pitchFamily="2" charset="0"/>
              </a:rPr>
              <a:t>oestrogen</a:t>
            </a:r>
            <a:endParaRPr lang="en-US" b="0" i="0" dirty="0">
              <a:effectLst/>
              <a:latin typeface="Poppins" panose="00000500000000000000" pitchFamily="2" charset="0"/>
            </a:endParaRPr>
          </a:p>
          <a:p>
            <a:pPr algn="just">
              <a:lnSpc>
                <a:spcPct val="150000"/>
              </a:lnSpc>
              <a:buFont typeface="+mj-lt"/>
              <a:buAutoNum type="arabicPeriod"/>
            </a:pPr>
            <a:r>
              <a:rPr lang="en-US" b="0" i="0" dirty="0">
                <a:effectLst/>
                <a:latin typeface="Poppins" panose="00000500000000000000" pitchFamily="2" charset="0"/>
              </a:rPr>
              <a:t>Helps in maintaining an adequate concentration of calcium ions within the compartments of the cell</a:t>
            </a:r>
          </a:p>
          <a:p>
            <a:pPr algn="just">
              <a:lnSpc>
                <a:spcPct val="150000"/>
              </a:lnSpc>
              <a:buFont typeface="+mj-lt"/>
              <a:buAutoNum type="arabicPeriod"/>
            </a:pPr>
            <a:r>
              <a:rPr lang="en-US" b="0" i="0" dirty="0">
                <a:effectLst/>
                <a:latin typeface="Poppins" panose="00000500000000000000" pitchFamily="2" charset="0"/>
              </a:rPr>
              <a:t>It is also involved in various cellular activities like cellular differentiation, cell </a:t>
            </a:r>
            <a:r>
              <a:rPr lang="en-US" b="0" i="0" dirty="0" err="1">
                <a:effectLst/>
                <a:latin typeface="Poppins" panose="00000500000000000000" pitchFamily="2" charset="0"/>
              </a:rPr>
              <a:t>signalling</a:t>
            </a:r>
            <a:r>
              <a:rPr lang="en-US" b="0" i="0" dirty="0">
                <a:effectLst/>
                <a:latin typeface="Poppins" panose="00000500000000000000" pitchFamily="2" charset="0"/>
              </a:rPr>
              <a:t>, cell senescence, controlling the cell cycle and also in cell growth.</a:t>
            </a:r>
          </a:p>
          <a:p>
            <a:endParaRPr lang="en-IN" dirty="0"/>
          </a:p>
        </p:txBody>
      </p:sp>
      <p:sp>
        <p:nvSpPr>
          <p:cNvPr id="3" name="TextBox 2">
            <a:extLst>
              <a:ext uri="{FF2B5EF4-FFF2-40B4-BE49-F238E27FC236}">
                <a16:creationId xmlns:a16="http://schemas.microsoft.com/office/drawing/2014/main" id="{CED6BD14-0ED0-E6FB-02BF-2B2D655C3519}"/>
              </a:ext>
            </a:extLst>
          </p:cNvPr>
          <p:cNvSpPr txBox="1"/>
          <p:nvPr/>
        </p:nvSpPr>
        <p:spPr>
          <a:xfrm>
            <a:off x="1976510" y="460662"/>
            <a:ext cx="4867422" cy="369332"/>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FUNCTION OF MITOCHONRIA</a:t>
            </a:r>
            <a:endParaRPr lang="en-IN"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190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iological Illustration Peroxisome Peroxisomal Lipid Bilayer Stock Vector  (Royalty Free) 1954695073 | Shutterstock">
            <a:extLst>
              <a:ext uri="{FF2B5EF4-FFF2-40B4-BE49-F238E27FC236}">
                <a16:creationId xmlns:a16="http://schemas.microsoft.com/office/drawing/2014/main" id="{51D22BA2-A581-B36B-7B89-9E26303509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00" b="5143"/>
          <a:stretch/>
        </p:blipFill>
        <p:spPr bwMode="auto">
          <a:xfrm>
            <a:off x="1529628" y="1448974"/>
            <a:ext cx="6084744" cy="41781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A8EB17-1943-1E1E-A2B1-F1D5F24F1136}"/>
              </a:ext>
            </a:extLst>
          </p:cNvPr>
          <p:cNvSpPr txBox="1"/>
          <p:nvPr/>
        </p:nvSpPr>
        <p:spPr>
          <a:xfrm>
            <a:off x="1976510" y="460662"/>
            <a:ext cx="4867422" cy="461665"/>
          </a:xfrm>
          <a:prstGeom prst="rect">
            <a:avLst/>
          </a:prstGeom>
          <a:noFill/>
        </p:spPr>
        <p:txBody>
          <a:bodyPr wrap="square" rtlCol="0">
            <a:spAutoFit/>
          </a:bodyPr>
          <a:lstStyle/>
          <a:p>
            <a:pPr algn="ctr"/>
            <a:r>
              <a:rPr lang="en-US" sz="2400" b="1" u="sng" dirty="0">
                <a:latin typeface="Arial" panose="020B0604020202020204" pitchFamily="34" charset="0"/>
                <a:cs typeface="Arial" panose="020B0604020202020204" pitchFamily="34" charset="0"/>
              </a:rPr>
              <a:t>PEROXISOME</a:t>
            </a:r>
            <a:endParaRPr lang="en-IN"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067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0524CA-5595-7C80-AB14-4B8468F742C8}"/>
              </a:ext>
            </a:extLst>
          </p:cNvPr>
          <p:cNvSpPr txBox="1"/>
          <p:nvPr/>
        </p:nvSpPr>
        <p:spPr>
          <a:xfrm>
            <a:off x="295422" y="422032"/>
            <a:ext cx="8398412" cy="586635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b="0" i="0" dirty="0">
                <a:effectLst/>
                <a:latin typeface="Poppins" panose="00000500000000000000" pitchFamily="2" charset="0"/>
              </a:rPr>
              <a:t>Peroxisomes are small vesicles, single membrane-bound organelles found in the eukaryotic cells. They contain digestive enzymes for breaking down toxic materials in the cell and oxidative enzymes for metabolic activity. They are a heterogeneous group of organelles and the presence of the marker enzymes distinguished them from other </a:t>
            </a:r>
            <a:r>
              <a:rPr lang="en-US" i="0" u="none" strike="noStrike" dirty="0">
                <a:effectLst/>
                <a:latin typeface="Poppins" panose="00000500000000000000" pitchFamily="2" charset="0"/>
                <a:hlinkClick r:id="rId2">
                  <a:extLst>
                    <a:ext uri="{A12FA001-AC4F-418D-AE19-62706E023703}">
                      <ahyp:hlinkClr xmlns:ahyp="http://schemas.microsoft.com/office/drawing/2018/hyperlinkcolor" val="tx"/>
                    </a:ext>
                  </a:extLst>
                </a:hlinkClick>
              </a:rPr>
              <a:t>cell organelles</a:t>
            </a:r>
            <a:r>
              <a:rPr lang="en-US" b="1" i="0" dirty="0">
                <a:effectLst/>
                <a:latin typeface="Poppins" panose="00000500000000000000" pitchFamily="2" charset="0"/>
              </a:rPr>
              <a:t>.</a:t>
            </a:r>
          </a:p>
          <a:p>
            <a:pPr marL="285750" indent="-285750" algn="just">
              <a:lnSpc>
                <a:spcPct val="150000"/>
              </a:lnSpc>
              <a:buFont typeface="Arial" panose="020B0604020202020204" pitchFamily="34" charset="0"/>
              <a:buChar char="•"/>
            </a:pPr>
            <a:r>
              <a:rPr lang="en-US" b="0" i="0" dirty="0">
                <a:effectLst/>
                <a:latin typeface="Poppins" panose="00000500000000000000" pitchFamily="2" charset="0"/>
              </a:rPr>
              <a:t>Peroxisomes play an </a:t>
            </a:r>
            <a:r>
              <a:rPr lang="en-US" b="1" i="0" dirty="0">
                <a:effectLst/>
                <a:latin typeface="Poppins" panose="00000500000000000000" pitchFamily="2" charset="0"/>
              </a:rPr>
              <a:t>important role in lipid production </a:t>
            </a:r>
            <a:r>
              <a:rPr lang="en-US" b="0" i="0" dirty="0">
                <a:effectLst/>
                <a:latin typeface="Poppins" panose="00000500000000000000" pitchFamily="2" charset="0"/>
              </a:rPr>
              <a:t>and are also involved in the conversion of reactive oxygen species such as hydrogen peroxide into safer molecules like water and oxygen by the enzyme catalase.</a:t>
            </a:r>
          </a:p>
          <a:p>
            <a:pPr marL="285750" indent="-285750" algn="just">
              <a:lnSpc>
                <a:spcPct val="150000"/>
              </a:lnSpc>
              <a:buFont typeface="Arial" panose="020B0604020202020204" pitchFamily="34" charset="0"/>
              <a:buChar char="•"/>
            </a:pPr>
            <a:r>
              <a:rPr lang="en-US" b="0" i="0" dirty="0">
                <a:effectLst/>
                <a:latin typeface="Poppins" panose="00000500000000000000" pitchFamily="2" charset="0"/>
              </a:rPr>
              <a:t>Mostly peroxisomes occur as an individual organelle, e.g. in fibroblasts. They also exist in the form of interconnected tubules in liver cells known as </a:t>
            </a:r>
            <a:r>
              <a:rPr lang="en-US" b="1" i="0" dirty="0">
                <a:effectLst/>
                <a:latin typeface="Poppins" panose="00000500000000000000" pitchFamily="2" charset="0"/>
              </a:rPr>
              <a:t>peroxisome reticulum.</a:t>
            </a:r>
          </a:p>
          <a:p>
            <a:pPr marL="285750" indent="-285750" algn="just">
              <a:lnSpc>
                <a:spcPct val="150000"/>
              </a:lnSpc>
              <a:buFont typeface="Arial" panose="020B0604020202020204" pitchFamily="34" charset="0"/>
              <a:buChar char="•"/>
            </a:pPr>
            <a:endParaRPr lang="en-IN" dirty="0"/>
          </a:p>
        </p:txBody>
      </p:sp>
    </p:spTree>
    <p:extLst>
      <p:ext uri="{BB962C8B-B14F-4D97-AF65-F5344CB8AC3E}">
        <p14:creationId xmlns:p14="http://schemas.microsoft.com/office/powerpoint/2010/main" val="62658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29EA8-EF49-7FE5-2B91-AD815D5126CE}"/>
              </a:ext>
            </a:extLst>
          </p:cNvPr>
          <p:cNvSpPr txBox="1"/>
          <p:nvPr/>
        </p:nvSpPr>
        <p:spPr>
          <a:xfrm>
            <a:off x="1709224" y="415904"/>
            <a:ext cx="5725551" cy="369332"/>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STRUCTURE OF PEROXISOME</a:t>
            </a:r>
            <a:endParaRPr lang="en-IN"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82F98D1-1732-7A27-A6AF-1875E6739546}"/>
              </a:ext>
            </a:extLst>
          </p:cNvPr>
          <p:cNvSpPr txBox="1"/>
          <p:nvPr/>
        </p:nvSpPr>
        <p:spPr>
          <a:xfrm>
            <a:off x="443132" y="902118"/>
            <a:ext cx="8257736" cy="535531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b="0" i="0" dirty="0">
                <a:effectLst/>
                <a:latin typeface="Poppins" panose="00000500000000000000" pitchFamily="2" charset="0"/>
              </a:rPr>
              <a:t>Peroxisomes vary in shape, size and number depending upon the energy requirements of the cell. These are made of a phospholipid bilayer with many membrane-bound proteins.</a:t>
            </a:r>
          </a:p>
          <a:p>
            <a:pPr marL="285750" indent="-285750" algn="just">
              <a:lnSpc>
                <a:spcPct val="150000"/>
              </a:lnSpc>
              <a:buFont typeface="Arial" panose="020B0604020202020204" pitchFamily="34" charset="0"/>
              <a:buChar char="•"/>
            </a:pPr>
            <a:r>
              <a:rPr lang="en-US" b="0" i="0" dirty="0">
                <a:effectLst/>
                <a:latin typeface="Poppins" panose="00000500000000000000" pitchFamily="2" charset="0"/>
              </a:rPr>
              <a:t>The enzymes involved in lipid metabolism are </a:t>
            </a:r>
            <a:r>
              <a:rPr lang="en-US" b="0" i="0" dirty="0" err="1">
                <a:effectLst/>
                <a:latin typeface="Poppins" panose="00000500000000000000" pitchFamily="2" charset="0"/>
              </a:rPr>
              <a:t>synthesised</a:t>
            </a:r>
            <a:r>
              <a:rPr lang="en-US" b="0" i="0" dirty="0">
                <a:effectLst/>
                <a:latin typeface="Poppins" panose="00000500000000000000" pitchFamily="2" charset="0"/>
              </a:rPr>
              <a:t> on free ribosomes and selectively imported to peroxisomes. These enzymes include one of the two </a:t>
            </a:r>
            <a:r>
              <a:rPr lang="en-US" b="0" i="0" dirty="0" err="1">
                <a:effectLst/>
                <a:latin typeface="Poppins" panose="00000500000000000000" pitchFamily="2" charset="0"/>
              </a:rPr>
              <a:t>signalling</a:t>
            </a:r>
            <a:r>
              <a:rPr lang="en-US" b="0" i="0" dirty="0">
                <a:effectLst/>
                <a:latin typeface="Poppins" panose="00000500000000000000" pitchFamily="2" charset="0"/>
              </a:rPr>
              <a:t> sequences- Peroxisome Target Sequence 1 being the most common one.</a:t>
            </a:r>
          </a:p>
          <a:p>
            <a:pPr marL="285750" indent="-285750" algn="just">
              <a:lnSpc>
                <a:spcPct val="150000"/>
              </a:lnSpc>
              <a:buFont typeface="Arial" panose="020B0604020202020204" pitchFamily="34" charset="0"/>
              <a:buChar char="•"/>
            </a:pPr>
            <a:r>
              <a:rPr lang="en-US" b="0" i="0" dirty="0">
                <a:effectLst/>
                <a:latin typeface="Poppins" panose="00000500000000000000" pitchFamily="2" charset="0"/>
              </a:rPr>
              <a:t>The phospholipids of peroxisomes are usually </a:t>
            </a:r>
            <a:r>
              <a:rPr lang="en-US" b="0" i="0" dirty="0" err="1">
                <a:effectLst/>
                <a:latin typeface="Poppins" panose="00000500000000000000" pitchFamily="2" charset="0"/>
              </a:rPr>
              <a:t>synthesised</a:t>
            </a:r>
            <a:r>
              <a:rPr lang="en-US" b="0" i="0" dirty="0">
                <a:effectLst/>
                <a:latin typeface="Poppins" panose="00000500000000000000" pitchFamily="2" charset="0"/>
              </a:rPr>
              <a:t> in smooth Endoplasmic reticulum. Due to the ingress of proteins and lipids, the peroxisome grows in size and divides into two organelles.</a:t>
            </a:r>
          </a:p>
          <a:p>
            <a:pPr marL="285750" indent="-285750" algn="just">
              <a:lnSpc>
                <a:spcPct val="150000"/>
              </a:lnSpc>
              <a:buFont typeface="Arial" panose="020B0604020202020204" pitchFamily="34" charset="0"/>
              <a:buChar char="•"/>
            </a:pPr>
            <a:r>
              <a:rPr lang="en-US" b="0" i="0" dirty="0">
                <a:effectLst/>
                <a:latin typeface="Poppins" panose="00000500000000000000" pitchFamily="2" charset="0"/>
              </a:rPr>
              <a:t>Peroxisomes do not have their own DNA. Proteins are transported from the cytosol after translation.</a:t>
            </a:r>
          </a:p>
          <a:p>
            <a:endParaRPr lang="en-IN" dirty="0"/>
          </a:p>
        </p:txBody>
      </p:sp>
    </p:spTree>
    <p:extLst>
      <p:ext uri="{BB962C8B-B14F-4D97-AF65-F5344CB8AC3E}">
        <p14:creationId xmlns:p14="http://schemas.microsoft.com/office/powerpoint/2010/main" val="2623090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8A181D-EF7C-116A-D763-4CEF1C0C8846}"/>
              </a:ext>
            </a:extLst>
          </p:cNvPr>
          <p:cNvPicPr>
            <a:picLocks noChangeAspect="1"/>
          </p:cNvPicPr>
          <p:nvPr/>
        </p:nvPicPr>
        <p:blipFill>
          <a:blip r:embed="rId2"/>
          <a:srcRect b="6786"/>
          <a:stretch/>
        </p:blipFill>
        <p:spPr>
          <a:xfrm>
            <a:off x="1244991" y="420764"/>
            <a:ext cx="6654018" cy="6016471"/>
          </a:xfrm>
          <a:prstGeom prst="rect">
            <a:avLst/>
          </a:prstGeom>
        </p:spPr>
      </p:pic>
    </p:spTree>
    <p:extLst>
      <p:ext uri="{BB962C8B-B14F-4D97-AF65-F5344CB8AC3E}">
        <p14:creationId xmlns:p14="http://schemas.microsoft.com/office/powerpoint/2010/main" val="3391456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17E211-4C0C-843F-80EA-CC4B01E68593}"/>
              </a:ext>
            </a:extLst>
          </p:cNvPr>
          <p:cNvSpPr txBox="1"/>
          <p:nvPr/>
        </p:nvSpPr>
        <p:spPr>
          <a:xfrm>
            <a:off x="1709224" y="415904"/>
            <a:ext cx="5725551" cy="369332"/>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FUNCTION OF PEROXISOME</a:t>
            </a:r>
            <a:endParaRPr lang="en-IN"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03C850E-42C1-DF51-F382-39AB4E9335D7}"/>
              </a:ext>
            </a:extLst>
          </p:cNvPr>
          <p:cNvSpPr txBox="1"/>
          <p:nvPr/>
        </p:nvSpPr>
        <p:spPr>
          <a:xfrm>
            <a:off x="365761" y="928468"/>
            <a:ext cx="8257735" cy="5355312"/>
          </a:xfrm>
          <a:prstGeom prst="rect">
            <a:avLst/>
          </a:prstGeom>
          <a:noFill/>
        </p:spPr>
        <p:txBody>
          <a:bodyPr wrap="square" rtlCol="0">
            <a:spAutoFit/>
          </a:bodyPr>
          <a:lstStyle/>
          <a:p>
            <a:pPr algn="just">
              <a:lnSpc>
                <a:spcPct val="150000"/>
              </a:lnSpc>
            </a:pPr>
            <a:r>
              <a:rPr lang="en-US" b="0" i="0" dirty="0">
                <a:effectLst/>
                <a:latin typeface="Poppins" panose="00000500000000000000" pitchFamily="2" charset="0"/>
              </a:rPr>
              <a:t>The main function of peroxisome is the </a:t>
            </a:r>
            <a:r>
              <a:rPr lang="en-US" b="1" i="0" dirty="0">
                <a:effectLst/>
                <a:latin typeface="Poppins" panose="00000500000000000000" pitchFamily="2" charset="0"/>
              </a:rPr>
              <a:t>lipid metabolism </a:t>
            </a:r>
            <a:r>
              <a:rPr lang="en-US" b="0" i="0" dirty="0">
                <a:effectLst/>
                <a:latin typeface="Poppins" panose="00000500000000000000" pitchFamily="2" charset="0"/>
              </a:rPr>
              <a:t>and the processing of </a:t>
            </a:r>
            <a:r>
              <a:rPr lang="en-US" b="1" i="0" dirty="0">
                <a:effectLst/>
                <a:latin typeface="Poppins" panose="00000500000000000000" pitchFamily="2" charset="0"/>
              </a:rPr>
              <a:t>reactive oxygen species</a:t>
            </a:r>
            <a:r>
              <a:rPr lang="en-US" b="0" i="0" dirty="0">
                <a:effectLst/>
                <a:latin typeface="Poppins" panose="00000500000000000000" pitchFamily="2" charset="0"/>
              </a:rPr>
              <a:t>. Other peroxisome functions include:</a:t>
            </a:r>
          </a:p>
          <a:p>
            <a:pPr algn="just">
              <a:lnSpc>
                <a:spcPct val="150000"/>
              </a:lnSpc>
              <a:buFont typeface="Arial" panose="020B0604020202020204" pitchFamily="34" charset="0"/>
              <a:buChar char="•"/>
            </a:pPr>
            <a:r>
              <a:rPr lang="en-US" b="0" i="0" dirty="0">
                <a:effectLst/>
                <a:latin typeface="Poppins" panose="00000500000000000000" pitchFamily="2" charset="0"/>
              </a:rPr>
              <a:t>They take part in various </a:t>
            </a:r>
            <a:r>
              <a:rPr lang="en-US" b="1" i="0" dirty="0">
                <a:effectLst/>
                <a:latin typeface="Poppins" panose="00000500000000000000" pitchFamily="2" charset="0"/>
              </a:rPr>
              <a:t>oxidative processes.</a:t>
            </a:r>
          </a:p>
          <a:p>
            <a:pPr algn="just">
              <a:lnSpc>
                <a:spcPct val="150000"/>
              </a:lnSpc>
              <a:buFont typeface="Arial" panose="020B0604020202020204" pitchFamily="34" charset="0"/>
              <a:buChar char="•"/>
            </a:pPr>
            <a:r>
              <a:rPr lang="en-US" b="0" i="0" dirty="0">
                <a:effectLst/>
                <a:latin typeface="Poppins" panose="00000500000000000000" pitchFamily="2" charset="0"/>
              </a:rPr>
              <a:t>They take part in lipid metabolism and catabolism of D-amino acids, polyamines and bile acids.</a:t>
            </a:r>
          </a:p>
          <a:p>
            <a:pPr algn="just">
              <a:lnSpc>
                <a:spcPct val="150000"/>
              </a:lnSpc>
              <a:buFont typeface="Arial" panose="020B0604020202020204" pitchFamily="34" charset="0"/>
              <a:buChar char="•"/>
            </a:pPr>
            <a:r>
              <a:rPr lang="en-US" b="0" i="0" dirty="0">
                <a:effectLst/>
                <a:latin typeface="Poppins" panose="00000500000000000000" pitchFamily="2" charset="0"/>
              </a:rPr>
              <a:t>The reactive oxygen species such as peroxides produced in the process is converted to water by various enzymes like peroxidase and catalase.</a:t>
            </a:r>
          </a:p>
          <a:p>
            <a:pPr algn="just">
              <a:lnSpc>
                <a:spcPct val="150000"/>
              </a:lnSpc>
              <a:buFont typeface="Arial" panose="020B0604020202020204" pitchFamily="34" charset="0"/>
              <a:buChar char="•"/>
            </a:pPr>
            <a:r>
              <a:rPr lang="en-US" b="0" i="0" dirty="0">
                <a:effectLst/>
                <a:latin typeface="Poppins" panose="00000500000000000000" pitchFamily="2" charset="0"/>
              </a:rPr>
              <a:t>In plants, peroxisomes </a:t>
            </a:r>
            <a:r>
              <a:rPr lang="en-US" b="1" i="0" dirty="0">
                <a:effectLst/>
                <a:latin typeface="Poppins" panose="00000500000000000000" pitchFamily="2" charset="0"/>
              </a:rPr>
              <a:t>facilitate photosynthesis </a:t>
            </a:r>
            <a:r>
              <a:rPr lang="en-US" b="0" i="0" dirty="0">
                <a:effectLst/>
                <a:latin typeface="Poppins" panose="00000500000000000000" pitchFamily="2" charset="0"/>
              </a:rPr>
              <a:t>and seed germination. They prevent loss of energy during </a:t>
            </a:r>
            <a:r>
              <a:rPr lang="en-US" i="0" u="none" strike="noStrike" dirty="0">
                <a:effectLst/>
                <a:latin typeface="Poppins" panose="00000500000000000000" pitchFamily="2" charset="0"/>
                <a:hlinkClick r:id="rId2">
                  <a:extLst>
                    <a:ext uri="{A12FA001-AC4F-418D-AE19-62706E023703}">
                      <ahyp:hlinkClr xmlns:ahyp="http://schemas.microsoft.com/office/drawing/2018/hyperlinkcolor" val="tx"/>
                    </a:ext>
                  </a:extLst>
                </a:hlinkClick>
              </a:rPr>
              <a:t>photosynthesis</a:t>
            </a:r>
            <a:r>
              <a:rPr lang="en-US" b="0" i="0" u="none" strike="noStrike" dirty="0">
                <a:effectLst/>
                <a:latin typeface="Poppins" panose="00000500000000000000" pitchFamily="2" charset="0"/>
                <a:hlinkClick r:id="rId2">
                  <a:extLst>
                    <a:ext uri="{A12FA001-AC4F-418D-AE19-62706E023703}">
                      <ahyp:hlinkClr xmlns:ahyp="http://schemas.microsoft.com/office/drawing/2018/hyperlinkcolor" val="tx"/>
                    </a:ext>
                  </a:extLst>
                </a:hlinkClick>
              </a:rPr>
              <a:t> </a:t>
            </a:r>
            <a:r>
              <a:rPr lang="en-US" b="0" i="0" dirty="0">
                <a:effectLst/>
                <a:latin typeface="Poppins" panose="00000500000000000000" pitchFamily="2" charset="0"/>
              </a:rPr>
              <a:t>carbon fixation.</a:t>
            </a:r>
          </a:p>
          <a:p>
            <a:endParaRPr lang="en-IN" dirty="0"/>
          </a:p>
        </p:txBody>
      </p:sp>
    </p:spTree>
    <p:extLst>
      <p:ext uri="{BB962C8B-B14F-4D97-AF65-F5344CB8AC3E}">
        <p14:creationId xmlns:p14="http://schemas.microsoft.com/office/powerpoint/2010/main" val="377314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domembrane System">
            <a:extLst>
              <a:ext uri="{FF2B5EF4-FFF2-40B4-BE49-F238E27FC236}">
                <a16:creationId xmlns:a16="http://schemas.microsoft.com/office/drawing/2014/main" id="{BD5C97BF-49C3-9545-D06A-F7336D9DA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4" y="652463"/>
            <a:ext cx="7496761" cy="582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57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CDA5D5-BA26-B4A3-572C-6386CFD7EC7B}"/>
              </a:ext>
            </a:extLst>
          </p:cNvPr>
          <p:cNvSpPr txBox="1"/>
          <p:nvPr/>
        </p:nvSpPr>
        <p:spPr>
          <a:xfrm>
            <a:off x="309489" y="335845"/>
            <a:ext cx="8482819" cy="6140142"/>
          </a:xfrm>
          <a:prstGeom prst="rect">
            <a:avLst/>
          </a:prstGeom>
          <a:noFill/>
        </p:spPr>
        <p:txBody>
          <a:bodyPr wrap="square" rtlCol="0">
            <a:spAutoFit/>
          </a:bodyPr>
          <a:lstStyle/>
          <a:p>
            <a:pPr algn="ctr"/>
            <a:r>
              <a:rPr lang="en-US" sz="2400" b="1" i="0" u="sng" dirty="0">
                <a:effectLst/>
                <a:latin typeface="Poppins" panose="00000500000000000000" pitchFamily="2" charset="0"/>
              </a:rPr>
              <a:t>CHLOROPLAST</a:t>
            </a:r>
          </a:p>
          <a:p>
            <a:pPr algn="just"/>
            <a:endParaRPr lang="en-US" dirty="0">
              <a:latin typeface="Poppins" panose="00000500000000000000" pitchFamily="2" charset="0"/>
            </a:endParaRPr>
          </a:p>
          <a:p>
            <a:pPr algn="just"/>
            <a:r>
              <a:rPr lang="en-US" b="0" i="0" dirty="0">
                <a:effectLst/>
                <a:latin typeface="Poppins" panose="00000500000000000000" pitchFamily="2" charset="0"/>
              </a:rPr>
              <a:t>Plants form the basis of all life on earth and are known as producers. Plant cells contain structures known as plastids which are absent in animal cells. These plastids are double-membraned cell organelles which play a primary role in the manufacturing and storing of food. There are three types of plastids –</a:t>
            </a:r>
          </a:p>
          <a:p>
            <a:pPr algn="just">
              <a:lnSpc>
                <a:spcPct val="150000"/>
              </a:lnSpc>
            </a:pPr>
            <a:endParaRPr lang="en-US" b="0" i="0" dirty="0">
              <a:effectLst/>
              <a:latin typeface="Poppins" panose="00000500000000000000" pitchFamily="2" charset="0"/>
            </a:endParaRPr>
          </a:p>
          <a:p>
            <a:pPr algn="just">
              <a:lnSpc>
                <a:spcPct val="150000"/>
              </a:lnSpc>
              <a:buFont typeface="Arial" panose="020B0604020202020204" pitchFamily="34" charset="0"/>
              <a:buChar char="•"/>
            </a:pPr>
            <a:r>
              <a:rPr lang="en-US" b="1" i="0" dirty="0">
                <a:effectLst/>
                <a:latin typeface="Poppins" panose="00000500000000000000" pitchFamily="2" charset="0"/>
              </a:rPr>
              <a:t>Chromoplasts</a:t>
            </a:r>
            <a:r>
              <a:rPr lang="en-US" b="0" i="0" dirty="0">
                <a:effectLst/>
                <a:latin typeface="Poppins" panose="00000500000000000000" pitchFamily="2" charset="0"/>
              </a:rPr>
              <a:t>- They are the </a:t>
            </a:r>
            <a:r>
              <a:rPr lang="en-US" b="0" i="0" dirty="0" err="1">
                <a:effectLst/>
                <a:latin typeface="Poppins" panose="00000500000000000000" pitchFamily="2" charset="0"/>
              </a:rPr>
              <a:t>colour</a:t>
            </a:r>
            <a:r>
              <a:rPr lang="en-US" b="0" i="0" dirty="0">
                <a:effectLst/>
                <a:latin typeface="Poppins" panose="00000500000000000000" pitchFamily="2" charset="0"/>
              </a:rPr>
              <a:t> plastids, found in all flowers, fruits and are mainly responsible for their distinctive </a:t>
            </a:r>
            <a:r>
              <a:rPr lang="en-US" b="0" i="0" dirty="0" err="1">
                <a:effectLst/>
                <a:latin typeface="Poppins" panose="00000500000000000000" pitchFamily="2" charset="0"/>
              </a:rPr>
              <a:t>colours</a:t>
            </a:r>
            <a:r>
              <a:rPr lang="en-US" b="0" i="0" dirty="0">
                <a:effectLst/>
                <a:latin typeface="Poppins" panose="00000500000000000000" pitchFamily="2" charset="0"/>
              </a:rPr>
              <a:t>.</a:t>
            </a:r>
          </a:p>
          <a:p>
            <a:pPr algn="just">
              <a:lnSpc>
                <a:spcPct val="150000"/>
              </a:lnSpc>
            </a:pPr>
            <a:endParaRPr lang="en-US" b="0" i="0" dirty="0">
              <a:effectLst/>
              <a:latin typeface="Poppins" panose="00000500000000000000" pitchFamily="2" charset="0"/>
            </a:endParaRPr>
          </a:p>
          <a:p>
            <a:pPr algn="just">
              <a:lnSpc>
                <a:spcPct val="150000"/>
              </a:lnSpc>
              <a:buFont typeface="Arial" panose="020B0604020202020204" pitchFamily="34" charset="0"/>
              <a:buChar char="•"/>
            </a:pPr>
            <a:r>
              <a:rPr lang="en-US" b="1" i="0" dirty="0">
                <a:solidFill>
                  <a:srgbClr val="00CC00"/>
                </a:solidFill>
                <a:effectLst/>
                <a:latin typeface="Poppins" panose="00000500000000000000" pitchFamily="2" charset="0"/>
              </a:rPr>
              <a:t>Chloroplasts</a:t>
            </a:r>
            <a:r>
              <a:rPr lang="en-US" b="0" i="0" dirty="0">
                <a:effectLst/>
                <a:latin typeface="Poppins" panose="00000500000000000000" pitchFamily="2" charset="0"/>
              </a:rPr>
              <a:t>- They are green </a:t>
            </a:r>
            <a:r>
              <a:rPr lang="en-US" b="0" i="0" dirty="0" err="1">
                <a:effectLst/>
                <a:latin typeface="Poppins" panose="00000500000000000000" pitchFamily="2" charset="0"/>
              </a:rPr>
              <a:t>coloured</a:t>
            </a:r>
            <a:r>
              <a:rPr lang="en-US" b="0" i="0" dirty="0">
                <a:effectLst/>
                <a:latin typeface="Poppins" panose="00000500000000000000" pitchFamily="2" charset="0"/>
              </a:rPr>
              <a:t> plastids, which comprise green-</a:t>
            </a:r>
            <a:r>
              <a:rPr lang="en-US" b="0" i="0" dirty="0" err="1">
                <a:effectLst/>
                <a:latin typeface="Poppins" panose="00000500000000000000" pitchFamily="2" charset="0"/>
              </a:rPr>
              <a:t>coloured</a:t>
            </a:r>
            <a:r>
              <a:rPr lang="en-US" b="0" i="0" dirty="0">
                <a:effectLst/>
                <a:latin typeface="Poppins" panose="00000500000000000000" pitchFamily="2" charset="0"/>
              </a:rPr>
              <a:t> pigments within the plant cell and are called chlorophyll.</a:t>
            </a:r>
          </a:p>
          <a:p>
            <a:pPr algn="just">
              <a:lnSpc>
                <a:spcPct val="150000"/>
              </a:lnSpc>
            </a:pPr>
            <a:endParaRPr lang="en-US" b="0" i="0" dirty="0">
              <a:effectLst/>
              <a:latin typeface="Poppins" panose="00000500000000000000" pitchFamily="2" charset="0"/>
            </a:endParaRPr>
          </a:p>
          <a:p>
            <a:pPr algn="just">
              <a:lnSpc>
                <a:spcPct val="150000"/>
              </a:lnSpc>
              <a:buFont typeface="Arial" panose="020B0604020202020204" pitchFamily="34" charset="0"/>
              <a:buChar char="•"/>
            </a:pPr>
            <a:r>
              <a:rPr lang="en-US" b="1" i="0" dirty="0">
                <a:effectLst/>
                <a:latin typeface="Poppins" panose="00000500000000000000" pitchFamily="2" charset="0"/>
              </a:rPr>
              <a:t>Leucoplasts</a:t>
            </a:r>
            <a:r>
              <a:rPr lang="en-US" b="0" i="0" dirty="0">
                <a:effectLst/>
                <a:latin typeface="Poppins" panose="00000500000000000000" pitchFamily="2" charset="0"/>
              </a:rPr>
              <a:t>- They are </a:t>
            </a:r>
            <a:r>
              <a:rPr lang="en-US" b="0" i="0" dirty="0" err="1">
                <a:effectLst/>
                <a:latin typeface="Poppins" panose="00000500000000000000" pitchFamily="2" charset="0"/>
              </a:rPr>
              <a:t>colourless</a:t>
            </a:r>
            <a:r>
              <a:rPr lang="en-US" b="0" i="0" dirty="0">
                <a:effectLst/>
                <a:latin typeface="Poppins" panose="00000500000000000000" pitchFamily="2" charset="0"/>
              </a:rPr>
              <a:t> plastids and are mainly used for the storage of starch, lipids and proteins within the plant cell.</a:t>
            </a:r>
          </a:p>
          <a:p>
            <a:endParaRPr lang="en-IN" dirty="0"/>
          </a:p>
        </p:txBody>
      </p:sp>
    </p:spTree>
    <p:extLst>
      <p:ext uri="{BB962C8B-B14F-4D97-AF65-F5344CB8AC3E}">
        <p14:creationId xmlns:p14="http://schemas.microsoft.com/office/powerpoint/2010/main" val="144577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3E7F1B-E7FF-C105-4E7C-32EFD8C72F97}"/>
              </a:ext>
            </a:extLst>
          </p:cNvPr>
          <p:cNvSpPr txBox="1"/>
          <p:nvPr/>
        </p:nvSpPr>
        <p:spPr>
          <a:xfrm>
            <a:off x="351693" y="1322365"/>
            <a:ext cx="8440614" cy="369331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b="0" i="0" dirty="0">
                <a:solidFill>
                  <a:srgbClr val="444444"/>
                </a:solidFill>
                <a:effectLst/>
                <a:latin typeface="Poppins" panose="00000500000000000000" pitchFamily="2" charset="0"/>
              </a:rPr>
              <a:t>Chloroplasts are found in all green plants and algae. They are the food producers of plants. These are found in mesophyll cells located in the leaves of the plants. They contain a high concentration of chlorophyll that traps sunlight. This </a:t>
            </a:r>
            <a:r>
              <a:rPr lang="en-US" i="0" u="none" strike="noStrike" dirty="0">
                <a:effectLst/>
                <a:latin typeface="Poppins" panose="00000500000000000000" pitchFamily="2" charset="0"/>
                <a:hlinkClick r:id="rId2">
                  <a:extLst>
                    <a:ext uri="{A12FA001-AC4F-418D-AE19-62706E023703}">
                      <ahyp:hlinkClr xmlns:ahyp="http://schemas.microsoft.com/office/drawing/2018/hyperlinkcolor" val="tx"/>
                    </a:ext>
                  </a:extLst>
                </a:hlinkClick>
              </a:rPr>
              <a:t>cell organelle</a:t>
            </a:r>
            <a:r>
              <a:rPr lang="en-US" i="0" dirty="0">
                <a:effectLst/>
                <a:latin typeface="Poppins" panose="00000500000000000000" pitchFamily="2" charset="0"/>
              </a:rPr>
              <a:t> </a:t>
            </a:r>
            <a:r>
              <a:rPr lang="en-US" b="0" i="0" dirty="0">
                <a:solidFill>
                  <a:srgbClr val="444444"/>
                </a:solidFill>
                <a:effectLst/>
                <a:latin typeface="Poppins" panose="00000500000000000000" pitchFamily="2" charset="0"/>
              </a:rPr>
              <a:t>is not present in animal cells.</a:t>
            </a:r>
          </a:p>
          <a:p>
            <a:pPr marL="285750" indent="-285750" algn="just">
              <a:lnSpc>
                <a:spcPct val="150000"/>
              </a:lnSpc>
              <a:buFont typeface="Arial" panose="020B0604020202020204" pitchFamily="34" charset="0"/>
              <a:buChar char="•"/>
            </a:pPr>
            <a:r>
              <a:rPr lang="en-US" b="0" i="0" dirty="0">
                <a:solidFill>
                  <a:srgbClr val="444444"/>
                </a:solidFill>
                <a:effectLst/>
                <a:latin typeface="Poppins" panose="00000500000000000000" pitchFamily="2" charset="0"/>
              </a:rPr>
              <a:t>Chloroplast has its own </a:t>
            </a:r>
            <a:r>
              <a:rPr lang="en-US" b="1" i="0" dirty="0">
                <a:solidFill>
                  <a:srgbClr val="444444"/>
                </a:solidFill>
                <a:effectLst/>
                <a:latin typeface="Poppins" panose="00000500000000000000" pitchFamily="2" charset="0"/>
              </a:rPr>
              <a:t>extra-nuclear DNA </a:t>
            </a:r>
            <a:r>
              <a:rPr lang="en-US" b="0" i="0" dirty="0">
                <a:solidFill>
                  <a:srgbClr val="444444"/>
                </a:solidFill>
                <a:effectLst/>
                <a:latin typeface="Poppins" panose="00000500000000000000" pitchFamily="2" charset="0"/>
              </a:rPr>
              <a:t>and therefore are </a:t>
            </a:r>
            <a:r>
              <a:rPr lang="en-US" b="1" i="0" dirty="0">
                <a:solidFill>
                  <a:srgbClr val="444444"/>
                </a:solidFill>
                <a:effectLst/>
                <a:latin typeface="Poppins" panose="00000500000000000000" pitchFamily="2" charset="0"/>
              </a:rPr>
              <a:t>semiautonomous</a:t>
            </a:r>
            <a:r>
              <a:rPr lang="en-US" b="0" i="0" dirty="0">
                <a:solidFill>
                  <a:srgbClr val="444444"/>
                </a:solidFill>
                <a:effectLst/>
                <a:latin typeface="Poppins" panose="00000500000000000000" pitchFamily="2" charset="0"/>
              </a:rPr>
              <a:t>, like mitochondria. They also produce proteins and lipids required for the production of chloroplast membrane.</a:t>
            </a:r>
          </a:p>
          <a:p>
            <a:endParaRPr lang="en-IN" dirty="0"/>
          </a:p>
        </p:txBody>
      </p:sp>
    </p:spTree>
    <p:extLst>
      <p:ext uri="{BB962C8B-B14F-4D97-AF65-F5344CB8AC3E}">
        <p14:creationId xmlns:p14="http://schemas.microsoft.com/office/powerpoint/2010/main" val="52319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A5664E-BF39-A877-505C-E9513441442C}"/>
              </a:ext>
            </a:extLst>
          </p:cNvPr>
          <p:cNvSpPr txBox="1"/>
          <p:nvPr/>
        </p:nvSpPr>
        <p:spPr>
          <a:xfrm>
            <a:off x="1456006" y="464234"/>
            <a:ext cx="6231987" cy="400110"/>
          </a:xfrm>
          <a:prstGeom prst="rect">
            <a:avLst/>
          </a:prstGeom>
          <a:noFill/>
        </p:spPr>
        <p:txBody>
          <a:bodyPr wrap="square" rtlCol="0">
            <a:spAutoFit/>
          </a:bodyPr>
          <a:lstStyle/>
          <a:p>
            <a:pPr algn="ctr"/>
            <a:r>
              <a:rPr lang="en-US" sz="2000" b="1" u="sng" dirty="0">
                <a:latin typeface="Arial" panose="020B0604020202020204" pitchFamily="34" charset="0"/>
                <a:cs typeface="Arial" panose="020B0604020202020204" pitchFamily="34" charset="0"/>
              </a:rPr>
              <a:t>STRUCTURE OF CHLOROPLAST</a:t>
            </a:r>
            <a:endParaRPr lang="en-IN" sz="2000" b="1" u="sng" dirty="0">
              <a:latin typeface="Arial" panose="020B0604020202020204" pitchFamily="34" charset="0"/>
              <a:cs typeface="Arial" panose="020B0604020202020204" pitchFamily="34" charset="0"/>
            </a:endParaRPr>
          </a:p>
        </p:txBody>
      </p:sp>
      <p:pic>
        <p:nvPicPr>
          <p:cNvPr id="3074" name="Picture 2" descr="Chloroplast Structure">
            <a:extLst>
              <a:ext uri="{FF2B5EF4-FFF2-40B4-BE49-F238E27FC236}">
                <a16:creationId xmlns:a16="http://schemas.microsoft.com/office/drawing/2014/main" id="{8B399B2C-A868-B007-94B8-03506AED9F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78"/>
          <a:stretch/>
        </p:blipFill>
        <p:spPr bwMode="auto">
          <a:xfrm>
            <a:off x="335518" y="1209821"/>
            <a:ext cx="8472964" cy="494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66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720D86-78AD-D220-CD0A-1791E2D932FB}"/>
              </a:ext>
            </a:extLst>
          </p:cNvPr>
          <p:cNvSpPr txBox="1"/>
          <p:nvPr/>
        </p:nvSpPr>
        <p:spPr>
          <a:xfrm>
            <a:off x="492369" y="351693"/>
            <a:ext cx="8159262" cy="2031325"/>
          </a:xfrm>
          <a:prstGeom prst="rect">
            <a:avLst/>
          </a:prstGeom>
          <a:noFill/>
        </p:spPr>
        <p:txBody>
          <a:bodyPr wrap="square" rtlCol="0">
            <a:spAutoFit/>
          </a:bodyPr>
          <a:lstStyle/>
          <a:p>
            <a:pPr marL="285750" indent="-285750" algn="just">
              <a:buFont typeface="Arial" panose="020B0604020202020204" pitchFamily="34" charset="0"/>
              <a:buChar char="•"/>
            </a:pPr>
            <a:r>
              <a:rPr lang="en-US" b="0" i="0" dirty="0">
                <a:effectLst/>
                <a:latin typeface="Poppins" panose="00000500000000000000" pitchFamily="2" charset="0"/>
              </a:rPr>
              <a:t>Chloroplasts are found in all higher plants. It is oval or biconvex, found within the mesophyll of the </a:t>
            </a:r>
            <a:r>
              <a:rPr lang="en-US" i="0" strike="noStrike" dirty="0">
                <a:effectLst/>
                <a:latin typeface="Poppins" panose="00000500000000000000" pitchFamily="2" charset="0"/>
                <a:hlinkClick r:id="rId2">
                  <a:extLst>
                    <a:ext uri="{A12FA001-AC4F-418D-AE19-62706E023703}">
                      <ahyp:hlinkClr xmlns:ahyp="http://schemas.microsoft.com/office/drawing/2018/hyperlinkcolor" val="tx"/>
                    </a:ext>
                  </a:extLst>
                </a:hlinkClick>
              </a:rPr>
              <a:t>plant cell</a:t>
            </a:r>
            <a:r>
              <a:rPr lang="en-US" i="0" dirty="0">
                <a:effectLst/>
                <a:latin typeface="Poppins" panose="00000500000000000000" pitchFamily="2" charset="0"/>
              </a:rPr>
              <a:t>. The </a:t>
            </a:r>
            <a:r>
              <a:rPr lang="en-US" b="0" i="0" dirty="0">
                <a:effectLst/>
                <a:latin typeface="Poppins" panose="00000500000000000000" pitchFamily="2" charset="0"/>
              </a:rPr>
              <a:t>size of the chloroplast usually varies between 4-6 µm in diameter and 1-3 µm in thickness. They are </a:t>
            </a:r>
            <a:r>
              <a:rPr lang="en-US" b="1" i="0" dirty="0">
                <a:effectLst/>
                <a:latin typeface="Poppins" panose="00000500000000000000" pitchFamily="2" charset="0"/>
              </a:rPr>
              <a:t>double-membrane organelle </a:t>
            </a:r>
            <a:r>
              <a:rPr lang="en-US" b="0" i="0" dirty="0">
                <a:effectLst/>
                <a:latin typeface="Poppins" panose="00000500000000000000" pitchFamily="2" charset="0"/>
              </a:rPr>
              <a:t>with the presence of outer, inner and intermembrane space. There are two distinct regions present inside a chloroplast known as the grana and stroma.</a:t>
            </a:r>
            <a:endParaRPr lang="en-IN" dirty="0"/>
          </a:p>
        </p:txBody>
      </p:sp>
      <p:pic>
        <p:nvPicPr>
          <p:cNvPr id="2" name="Picture 1">
            <a:extLst>
              <a:ext uri="{FF2B5EF4-FFF2-40B4-BE49-F238E27FC236}">
                <a16:creationId xmlns:a16="http://schemas.microsoft.com/office/drawing/2014/main" id="{E1EF5CEC-F01D-6017-3503-D14A4FEFB799}"/>
              </a:ext>
            </a:extLst>
          </p:cNvPr>
          <p:cNvPicPr>
            <a:picLocks noChangeAspect="1"/>
          </p:cNvPicPr>
          <p:nvPr/>
        </p:nvPicPr>
        <p:blipFill>
          <a:blip r:embed="rId3"/>
          <a:stretch>
            <a:fillRect/>
          </a:stretch>
        </p:blipFill>
        <p:spPr>
          <a:xfrm>
            <a:off x="897614" y="2812064"/>
            <a:ext cx="4535234" cy="3325838"/>
          </a:xfrm>
          <a:prstGeom prst="rect">
            <a:avLst/>
          </a:prstGeom>
        </p:spPr>
      </p:pic>
      <p:cxnSp>
        <p:nvCxnSpPr>
          <p:cNvPr id="5" name="Straight Connector 4">
            <a:extLst>
              <a:ext uri="{FF2B5EF4-FFF2-40B4-BE49-F238E27FC236}">
                <a16:creationId xmlns:a16="http://schemas.microsoft.com/office/drawing/2014/main" id="{8A2B21F2-C7D2-86A1-3B03-51D3E6E2E562}"/>
              </a:ext>
            </a:extLst>
          </p:cNvPr>
          <p:cNvCxnSpPr/>
          <p:nvPr/>
        </p:nvCxnSpPr>
        <p:spPr>
          <a:xfrm>
            <a:off x="4572000" y="3713871"/>
            <a:ext cx="171625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3411674E-BBF2-9259-6AC0-0CDA5860D2CB}"/>
              </a:ext>
            </a:extLst>
          </p:cNvPr>
          <p:cNvCxnSpPr>
            <a:cxnSpLocks/>
          </p:cNvCxnSpPr>
          <p:nvPr/>
        </p:nvCxnSpPr>
        <p:spPr>
          <a:xfrm flipV="1">
            <a:off x="4105421" y="3713871"/>
            <a:ext cx="2182837" cy="761112"/>
          </a:xfrm>
          <a:prstGeom prst="line">
            <a:avLst/>
          </a:prstGeom>
          <a:ln w="1905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856AC29-4576-0829-7035-3458DD49528D}"/>
              </a:ext>
            </a:extLst>
          </p:cNvPr>
          <p:cNvSpPr txBox="1"/>
          <p:nvPr/>
        </p:nvSpPr>
        <p:spPr>
          <a:xfrm>
            <a:off x="6302326" y="3530990"/>
            <a:ext cx="1969477" cy="369332"/>
          </a:xfrm>
          <a:prstGeom prst="rect">
            <a:avLst/>
          </a:prstGeom>
          <a:noFill/>
        </p:spPr>
        <p:txBody>
          <a:bodyPr wrap="square" rtlCol="0">
            <a:spAutoFit/>
          </a:bodyPr>
          <a:lstStyle/>
          <a:p>
            <a:r>
              <a:rPr lang="en-US" dirty="0"/>
              <a:t>Double membrane</a:t>
            </a:r>
            <a:endParaRPr lang="en-IN" dirty="0"/>
          </a:p>
        </p:txBody>
      </p:sp>
    </p:spTree>
    <p:extLst>
      <p:ext uri="{BB962C8B-B14F-4D97-AF65-F5344CB8AC3E}">
        <p14:creationId xmlns:p14="http://schemas.microsoft.com/office/powerpoint/2010/main" val="201427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3433A6-2402-B4A6-35CA-32E701BABCA5}"/>
              </a:ext>
            </a:extLst>
          </p:cNvPr>
          <p:cNvSpPr txBox="1"/>
          <p:nvPr/>
        </p:nvSpPr>
        <p:spPr>
          <a:xfrm>
            <a:off x="393895" y="256193"/>
            <a:ext cx="8356210" cy="6601807"/>
          </a:xfrm>
          <a:prstGeom prst="rect">
            <a:avLst/>
          </a:prstGeom>
          <a:noFill/>
        </p:spPr>
        <p:txBody>
          <a:bodyPr wrap="square" rtlCol="0">
            <a:spAutoFit/>
          </a:bodyPr>
          <a:lstStyle/>
          <a:p>
            <a:pPr algn="just">
              <a:lnSpc>
                <a:spcPct val="150000"/>
              </a:lnSpc>
              <a:buFont typeface="Arial" panose="020B0604020202020204" pitchFamily="34" charset="0"/>
              <a:buChar char="•"/>
            </a:pPr>
            <a:r>
              <a:rPr lang="en-US" b="0" i="0" dirty="0">
                <a:solidFill>
                  <a:srgbClr val="444444"/>
                </a:solidFill>
                <a:effectLst/>
                <a:latin typeface="Poppins" panose="00000500000000000000" pitchFamily="2" charset="0"/>
              </a:rPr>
              <a:t>Grana are made up of stacks of disc-shaped structures known as thylakoids or lamellae. The grana of the chloroplast consists of chlorophyll pigments and are the functional units of chloroplasts.</a:t>
            </a:r>
          </a:p>
          <a:p>
            <a:pPr algn="just">
              <a:lnSpc>
                <a:spcPct val="150000"/>
              </a:lnSpc>
              <a:buFont typeface="Arial" panose="020B0604020202020204" pitchFamily="34" charset="0"/>
              <a:buChar char="•"/>
            </a:pPr>
            <a:r>
              <a:rPr lang="en-US" b="0" i="0" dirty="0">
                <a:solidFill>
                  <a:srgbClr val="444444"/>
                </a:solidFill>
                <a:effectLst/>
                <a:latin typeface="Poppins" panose="00000500000000000000" pitchFamily="2" charset="0"/>
              </a:rPr>
              <a:t>Stroma is the homogenous matrix which contains grana and is similar to the cytoplasm in cells in which all the organelles are embedded. Stroma also contains various enzymes, DNA, ribosomes, and other substances. Stroma lamellae function by connecting the stacks of thylakoid sacs or grana.</a:t>
            </a:r>
            <a:endParaRPr lang="en-US" dirty="0">
              <a:solidFill>
                <a:srgbClr val="444444"/>
              </a:solidFill>
              <a:latin typeface="Poppins" panose="00000500000000000000" pitchFamily="2" charset="0"/>
            </a:endParaRPr>
          </a:p>
          <a:p>
            <a:pPr algn="just">
              <a:lnSpc>
                <a:spcPct val="150000"/>
              </a:lnSpc>
            </a:pPr>
            <a:r>
              <a:rPr lang="en-US" b="0" i="0" dirty="0">
                <a:solidFill>
                  <a:srgbClr val="444444"/>
                </a:solidFill>
                <a:effectLst/>
                <a:latin typeface="Poppins" panose="00000500000000000000" pitchFamily="2" charset="0"/>
              </a:rPr>
              <a:t>The chloroplast structure consists of the following parts:</a:t>
            </a:r>
          </a:p>
          <a:p>
            <a:pPr algn="just">
              <a:lnSpc>
                <a:spcPct val="150000"/>
              </a:lnSpc>
            </a:pPr>
            <a:r>
              <a:rPr lang="en-US" b="1" i="0" dirty="0">
                <a:solidFill>
                  <a:srgbClr val="444444"/>
                </a:solidFill>
                <a:effectLst/>
                <a:latin typeface="Poppins" panose="00000500000000000000" pitchFamily="2" charset="0"/>
              </a:rPr>
              <a:t>Membrane Envelope</a:t>
            </a:r>
          </a:p>
          <a:p>
            <a:pPr algn="just">
              <a:lnSpc>
                <a:spcPct val="150000"/>
              </a:lnSpc>
            </a:pPr>
            <a:r>
              <a:rPr lang="en-US" b="0" i="0" dirty="0">
                <a:solidFill>
                  <a:srgbClr val="444444"/>
                </a:solidFill>
                <a:effectLst/>
                <a:latin typeface="Poppins" panose="00000500000000000000" pitchFamily="2" charset="0"/>
              </a:rPr>
              <a:t>It comprises inner and outer lipid bilayer membranes. The inner membrane separates the stroma from the intermembrane space.</a:t>
            </a:r>
          </a:p>
          <a:p>
            <a:pPr algn="just">
              <a:lnSpc>
                <a:spcPct val="150000"/>
              </a:lnSpc>
            </a:pPr>
            <a:r>
              <a:rPr lang="en-US" b="1" i="0" dirty="0">
                <a:solidFill>
                  <a:srgbClr val="444444"/>
                </a:solidFill>
                <a:effectLst/>
                <a:latin typeface="Poppins" panose="00000500000000000000" pitchFamily="2" charset="0"/>
              </a:rPr>
              <a:t>Intermembrane Space</a:t>
            </a:r>
          </a:p>
          <a:p>
            <a:pPr algn="just">
              <a:lnSpc>
                <a:spcPct val="150000"/>
              </a:lnSpc>
            </a:pPr>
            <a:r>
              <a:rPr lang="en-US" b="0" i="0" dirty="0">
                <a:solidFill>
                  <a:srgbClr val="444444"/>
                </a:solidFill>
                <a:effectLst/>
                <a:latin typeface="Poppins" panose="00000500000000000000" pitchFamily="2" charset="0"/>
              </a:rPr>
              <a:t>The space between inner and outer membranes.</a:t>
            </a:r>
          </a:p>
          <a:p>
            <a:pPr algn="just">
              <a:lnSpc>
                <a:spcPct val="150000"/>
              </a:lnSpc>
            </a:pPr>
            <a:endParaRPr lang="en-US" b="0" i="0" dirty="0">
              <a:solidFill>
                <a:srgbClr val="444444"/>
              </a:solidFill>
              <a:effectLst/>
              <a:latin typeface="Poppins" panose="00000500000000000000" pitchFamily="2" charset="0"/>
            </a:endParaRPr>
          </a:p>
          <a:p>
            <a:endParaRPr lang="en-IN" dirty="0"/>
          </a:p>
        </p:txBody>
      </p:sp>
    </p:spTree>
    <p:extLst>
      <p:ext uri="{BB962C8B-B14F-4D97-AF65-F5344CB8AC3E}">
        <p14:creationId xmlns:p14="http://schemas.microsoft.com/office/powerpoint/2010/main" val="300957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4EB5F0-53CD-2464-E013-23A787544CA7}"/>
              </a:ext>
            </a:extLst>
          </p:cNvPr>
          <p:cNvSpPr txBox="1"/>
          <p:nvPr/>
        </p:nvSpPr>
        <p:spPr>
          <a:xfrm>
            <a:off x="372794" y="253218"/>
            <a:ext cx="8398412" cy="5770811"/>
          </a:xfrm>
          <a:prstGeom prst="rect">
            <a:avLst/>
          </a:prstGeom>
          <a:noFill/>
        </p:spPr>
        <p:txBody>
          <a:bodyPr wrap="square" rtlCol="0">
            <a:spAutoFit/>
          </a:bodyPr>
          <a:lstStyle/>
          <a:p>
            <a:pPr algn="just">
              <a:lnSpc>
                <a:spcPct val="150000"/>
              </a:lnSpc>
            </a:pPr>
            <a:r>
              <a:rPr lang="en-US" b="1" i="0" dirty="0">
                <a:solidFill>
                  <a:srgbClr val="444444"/>
                </a:solidFill>
                <a:effectLst/>
                <a:latin typeface="Poppins" panose="00000500000000000000" pitchFamily="2" charset="0"/>
              </a:rPr>
              <a:t>Thylakoid System (Lamellae)</a:t>
            </a:r>
          </a:p>
          <a:p>
            <a:pPr algn="just">
              <a:lnSpc>
                <a:spcPct val="150000"/>
              </a:lnSpc>
            </a:pPr>
            <a:r>
              <a:rPr lang="en-US" b="0" i="0" dirty="0">
                <a:solidFill>
                  <a:srgbClr val="444444"/>
                </a:solidFill>
                <a:effectLst/>
                <a:latin typeface="Poppins" panose="00000500000000000000" pitchFamily="2" charset="0"/>
              </a:rPr>
              <a:t>The system is suspended in the stroma. It is a collection of membranous sacs called thylakoids or lamellae. The green </a:t>
            </a:r>
            <a:r>
              <a:rPr lang="en-US" b="0" i="0" dirty="0" err="1">
                <a:solidFill>
                  <a:srgbClr val="444444"/>
                </a:solidFill>
                <a:effectLst/>
                <a:latin typeface="Poppins" panose="00000500000000000000" pitchFamily="2" charset="0"/>
              </a:rPr>
              <a:t>coloured</a:t>
            </a:r>
            <a:r>
              <a:rPr lang="en-US" b="0" i="0" dirty="0">
                <a:solidFill>
                  <a:srgbClr val="444444"/>
                </a:solidFill>
                <a:effectLst/>
                <a:latin typeface="Poppins" panose="00000500000000000000" pitchFamily="2" charset="0"/>
              </a:rPr>
              <a:t> pigments called chlorophyll are found in the thylakoid membranes. It is the sight for the process of light-dependent reactions of the </a:t>
            </a:r>
            <a:r>
              <a:rPr lang="en-US" b="0" i="0" u="none" strike="noStrike" dirty="0">
                <a:solidFill>
                  <a:srgbClr val="8C69FF"/>
                </a:solidFill>
                <a:effectLst/>
                <a:latin typeface="Poppins" panose="00000500000000000000" pitchFamily="2" charset="0"/>
                <a:hlinkClick r:id="rId2"/>
              </a:rPr>
              <a:t>photosynthesis</a:t>
            </a:r>
            <a:r>
              <a:rPr lang="en-US" b="0" i="0" dirty="0">
                <a:solidFill>
                  <a:srgbClr val="444444"/>
                </a:solidFill>
                <a:effectLst/>
                <a:latin typeface="Poppins" panose="00000500000000000000" pitchFamily="2" charset="0"/>
              </a:rPr>
              <a:t> process. The thylakoids are arranged in stacks known as grana and each granum contains around 10-20 thylakoids.</a:t>
            </a:r>
          </a:p>
          <a:p>
            <a:pPr algn="just">
              <a:lnSpc>
                <a:spcPct val="150000"/>
              </a:lnSpc>
            </a:pPr>
            <a:r>
              <a:rPr lang="en-US" b="1" i="0" dirty="0">
                <a:solidFill>
                  <a:srgbClr val="444444"/>
                </a:solidFill>
                <a:effectLst/>
                <a:latin typeface="Poppins" panose="00000500000000000000" pitchFamily="2" charset="0"/>
              </a:rPr>
              <a:t>Stroma</a:t>
            </a:r>
          </a:p>
          <a:p>
            <a:pPr algn="just">
              <a:lnSpc>
                <a:spcPct val="150000"/>
              </a:lnSpc>
            </a:pPr>
            <a:r>
              <a:rPr lang="en-US" b="0" i="0" dirty="0">
                <a:solidFill>
                  <a:srgbClr val="444444"/>
                </a:solidFill>
                <a:effectLst/>
                <a:latin typeface="Poppins" panose="00000500000000000000" pitchFamily="2" charset="0"/>
              </a:rPr>
              <a:t>It is a </a:t>
            </a:r>
            <a:r>
              <a:rPr lang="en-US" b="0" i="0" dirty="0" err="1">
                <a:solidFill>
                  <a:srgbClr val="444444"/>
                </a:solidFill>
                <a:effectLst/>
                <a:latin typeface="Poppins" panose="00000500000000000000" pitchFamily="2" charset="0"/>
              </a:rPr>
              <a:t>colourless</a:t>
            </a:r>
            <a:r>
              <a:rPr lang="en-US" b="0" i="0" dirty="0">
                <a:solidFill>
                  <a:srgbClr val="444444"/>
                </a:solidFill>
                <a:effectLst/>
                <a:latin typeface="Poppins" panose="00000500000000000000" pitchFamily="2" charset="0"/>
              </a:rPr>
              <a:t>, alkaline, aqueous, protein-rich fluid present within the inner membrane of the chloroplast present surrounding the grana.</a:t>
            </a:r>
          </a:p>
          <a:p>
            <a:pPr algn="just">
              <a:lnSpc>
                <a:spcPct val="150000"/>
              </a:lnSpc>
            </a:pPr>
            <a:r>
              <a:rPr lang="en-US" b="1" i="0" dirty="0">
                <a:solidFill>
                  <a:srgbClr val="444444"/>
                </a:solidFill>
                <a:effectLst/>
                <a:latin typeface="Poppins" panose="00000500000000000000" pitchFamily="2" charset="0"/>
              </a:rPr>
              <a:t>Grana</a:t>
            </a:r>
          </a:p>
          <a:p>
            <a:pPr algn="just">
              <a:lnSpc>
                <a:spcPct val="150000"/>
              </a:lnSpc>
            </a:pPr>
            <a:r>
              <a:rPr lang="en-US" b="0" i="0" dirty="0">
                <a:solidFill>
                  <a:srgbClr val="444444"/>
                </a:solidFill>
                <a:effectLst/>
                <a:latin typeface="Poppins" panose="00000500000000000000" pitchFamily="2" charset="0"/>
              </a:rPr>
              <a:t>Stack of lamellae in plastids is known as grana. These are the sites of conversion of light energy into chemical energy.</a:t>
            </a:r>
          </a:p>
          <a:p>
            <a:endParaRPr lang="en-IN" dirty="0"/>
          </a:p>
        </p:txBody>
      </p:sp>
    </p:spTree>
    <p:extLst>
      <p:ext uri="{BB962C8B-B14F-4D97-AF65-F5344CB8AC3E}">
        <p14:creationId xmlns:p14="http://schemas.microsoft.com/office/powerpoint/2010/main" val="223245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A9AFBD-6C79-A4CF-B720-8E8B6B6CDFF4}"/>
              </a:ext>
            </a:extLst>
          </p:cNvPr>
          <p:cNvSpPr txBox="1"/>
          <p:nvPr/>
        </p:nvSpPr>
        <p:spPr>
          <a:xfrm>
            <a:off x="1456006" y="464234"/>
            <a:ext cx="6231987" cy="400110"/>
          </a:xfrm>
          <a:prstGeom prst="rect">
            <a:avLst/>
          </a:prstGeom>
          <a:noFill/>
        </p:spPr>
        <p:txBody>
          <a:bodyPr wrap="square" rtlCol="0">
            <a:spAutoFit/>
          </a:bodyPr>
          <a:lstStyle/>
          <a:p>
            <a:pPr algn="ctr"/>
            <a:r>
              <a:rPr lang="en-US" sz="2000" b="1" u="sng" dirty="0">
                <a:latin typeface="Arial" panose="020B0604020202020204" pitchFamily="34" charset="0"/>
                <a:cs typeface="Arial" panose="020B0604020202020204" pitchFamily="34" charset="0"/>
              </a:rPr>
              <a:t>FUNCTION OF CHLOROPLAST</a:t>
            </a:r>
            <a:endParaRPr lang="en-IN" sz="20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97AB3F4-8C82-5DAB-177B-12F38EF5B489}"/>
              </a:ext>
            </a:extLst>
          </p:cNvPr>
          <p:cNvSpPr txBox="1"/>
          <p:nvPr/>
        </p:nvSpPr>
        <p:spPr>
          <a:xfrm>
            <a:off x="386860" y="1041009"/>
            <a:ext cx="8370277" cy="5355312"/>
          </a:xfrm>
          <a:prstGeom prst="rect">
            <a:avLst/>
          </a:prstGeom>
          <a:noFill/>
        </p:spPr>
        <p:txBody>
          <a:bodyPr wrap="square" rtlCol="0">
            <a:spAutoFit/>
          </a:bodyPr>
          <a:lstStyle/>
          <a:p>
            <a:pPr algn="just">
              <a:lnSpc>
                <a:spcPct val="150000"/>
              </a:lnSpc>
              <a:buFont typeface="Arial" panose="020B0604020202020204" pitchFamily="34" charset="0"/>
              <a:buChar char="•"/>
            </a:pPr>
            <a:r>
              <a:rPr lang="en-US" b="0" i="0" dirty="0">
                <a:solidFill>
                  <a:srgbClr val="444444"/>
                </a:solidFill>
                <a:effectLst/>
                <a:latin typeface="Poppins" panose="00000500000000000000" pitchFamily="2" charset="0"/>
              </a:rPr>
              <a:t>The most important function of the chloroplast is to </a:t>
            </a:r>
            <a:r>
              <a:rPr lang="en-US" b="1" i="0" dirty="0" err="1">
                <a:solidFill>
                  <a:srgbClr val="444444"/>
                </a:solidFill>
                <a:effectLst/>
                <a:latin typeface="Poppins" panose="00000500000000000000" pitchFamily="2" charset="0"/>
              </a:rPr>
              <a:t>synthesise</a:t>
            </a:r>
            <a:r>
              <a:rPr lang="en-US" b="1" i="0" dirty="0">
                <a:solidFill>
                  <a:srgbClr val="444444"/>
                </a:solidFill>
                <a:effectLst/>
                <a:latin typeface="Poppins" panose="00000500000000000000" pitchFamily="2" charset="0"/>
              </a:rPr>
              <a:t> food </a:t>
            </a:r>
            <a:r>
              <a:rPr lang="en-US" b="0" i="0" dirty="0">
                <a:solidFill>
                  <a:srgbClr val="444444"/>
                </a:solidFill>
                <a:effectLst/>
                <a:latin typeface="Poppins" panose="00000500000000000000" pitchFamily="2" charset="0"/>
              </a:rPr>
              <a:t>by the process of photosynthesis.</a:t>
            </a:r>
          </a:p>
          <a:p>
            <a:pPr algn="just">
              <a:lnSpc>
                <a:spcPct val="150000"/>
              </a:lnSpc>
              <a:buFont typeface="Arial" panose="020B0604020202020204" pitchFamily="34" charset="0"/>
              <a:buChar char="•"/>
            </a:pPr>
            <a:r>
              <a:rPr lang="en-US" b="1" i="0" dirty="0">
                <a:solidFill>
                  <a:srgbClr val="444444"/>
                </a:solidFill>
                <a:effectLst/>
                <a:latin typeface="Poppins" panose="00000500000000000000" pitchFamily="2" charset="0"/>
              </a:rPr>
              <a:t>Absorbs</a:t>
            </a:r>
            <a:r>
              <a:rPr lang="en-US" b="0" i="0" dirty="0">
                <a:solidFill>
                  <a:srgbClr val="444444"/>
                </a:solidFill>
                <a:effectLst/>
                <a:latin typeface="Poppins" panose="00000500000000000000" pitchFamily="2" charset="0"/>
              </a:rPr>
              <a:t> light energy and </a:t>
            </a:r>
            <a:r>
              <a:rPr lang="en-US" b="1" i="0" dirty="0">
                <a:solidFill>
                  <a:srgbClr val="444444"/>
                </a:solidFill>
                <a:effectLst/>
                <a:latin typeface="Poppins" panose="00000500000000000000" pitchFamily="2" charset="0"/>
              </a:rPr>
              <a:t>converts</a:t>
            </a:r>
            <a:r>
              <a:rPr lang="en-US" b="0" i="0" dirty="0">
                <a:solidFill>
                  <a:srgbClr val="444444"/>
                </a:solidFill>
                <a:effectLst/>
                <a:latin typeface="Poppins" panose="00000500000000000000" pitchFamily="2" charset="0"/>
              </a:rPr>
              <a:t> it into chemical energy.</a:t>
            </a:r>
          </a:p>
          <a:p>
            <a:pPr algn="just">
              <a:lnSpc>
                <a:spcPct val="150000"/>
              </a:lnSpc>
              <a:buFont typeface="Arial" panose="020B0604020202020204" pitchFamily="34" charset="0"/>
              <a:buChar char="•"/>
            </a:pPr>
            <a:r>
              <a:rPr lang="en-US" b="0" i="0" dirty="0">
                <a:solidFill>
                  <a:srgbClr val="444444"/>
                </a:solidFill>
                <a:effectLst/>
                <a:latin typeface="Poppins" panose="00000500000000000000" pitchFamily="2" charset="0"/>
              </a:rPr>
              <a:t>Chloroplast has a structure called </a:t>
            </a:r>
            <a:r>
              <a:rPr lang="en-US" b="1" i="0" dirty="0">
                <a:solidFill>
                  <a:srgbClr val="444444"/>
                </a:solidFill>
                <a:effectLst/>
                <a:latin typeface="Poppins" panose="00000500000000000000" pitchFamily="2" charset="0"/>
              </a:rPr>
              <a:t>chlorophyll </a:t>
            </a:r>
            <a:r>
              <a:rPr lang="en-US" b="0" i="0" dirty="0">
                <a:solidFill>
                  <a:srgbClr val="444444"/>
                </a:solidFill>
                <a:effectLst/>
                <a:latin typeface="Poppins" panose="00000500000000000000" pitchFamily="2" charset="0"/>
              </a:rPr>
              <a:t>which functions by trapping the solar energy and is used for the synthesis of food in all green plants.</a:t>
            </a:r>
          </a:p>
          <a:p>
            <a:pPr algn="just">
              <a:lnSpc>
                <a:spcPct val="150000"/>
              </a:lnSpc>
              <a:buFont typeface="Arial" panose="020B0604020202020204" pitchFamily="34" charset="0"/>
              <a:buChar char="•"/>
            </a:pPr>
            <a:r>
              <a:rPr lang="en-US" b="0" i="0" dirty="0">
                <a:solidFill>
                  <a:srgbClr val="444444"/>
                </a:solidFill>
                <a:effectLst/>
                <a:latin typeface="Poppins" panose="00000500000000000000" pitchFamily="2" charset="0"/>
              </a:rPr>
              <a:t>Produces </a:t>
            </a:r>
            <a:r>
              <a:rPr lang="en-US" b="1" i="0" dirty="0">
                <a:solidFill>
                  <a:srgbClr val="444444"/>
                </a:solidFill>
                <a:effectLst/>
                <a:latin typeface="Poppins" panose="00000500000000000000" pitchFamily="2" charset="0"/>
              </a:rPr>
              <a:t>NADPH and molecular oxygen (O</a:t>
            </a:r>
            <a:r>
              <a:rPr lang="en-US" b="1" i="0" baseline="-25000" dirty="0">
                <a:solidFill>
                  <a:srgbClr val="444444"/>
                </a:solidFill>
                <a:effectLst/>
                <a:latin typeface="Poppins" panose="00000500000000000000" pitchFamily="2" charset="0"/>
              </a:rPr>
              <a:t>2</a:t>
            </a:r>
            <a:r>
              <a:rPr lang="en-US" b="1" i="0" dirty="0">
                <a:solidFill>
                  <a:srgbClr val="444444"/>
                </a:solidFill>
                <a:effectLst/>
                <a:latin typeface="Poppins" panose="00000500000000000000" pitchFamily="2" charset="0"/>
              </a:rPr>
              <a:t>) </a:t>
            </a:r>
            <a:r>
              <a:rPr lang="en-US" b="0" i="0" dirty="0">
                <a:solidFill>
                  <a:srgbClr val="444444"/>
                </a:solidFill>
                <a:effectLst/>
                <a:latin typeface="Poppins" panose="00000500000000000000" pitchFamily="2" charset="0"/>
              </a:rPr>
              <a:t>by photolysis of water.</a:t>
            </a:r>
          </a:p>
          <a:p>
            <a:pPr algn="just">
              <a:lnSpc>
                <a:spcPct val="150000"/>
              </a:lnSpc>
              <a:buFont typeface="Arial" panose="020B0604020202020204" pitchFamily="34" charset="0"/>
              <a:buChar char="•"/>
            </a:pPr>
            <a:r>
              <a:rPr lang="en-US" b="1" i="0" dirty="0">
                <a:solidFill>
                  <a:srgbClr val="444444"/>
                </a:solidFill>
                <a:effectLst/>
                <a:latin typeface="Poppins" panose="00000500000000000000" pitchFamily="2" charset="0"/>
              </a:rPr>
              <a:t>Produces ATP </a:t>
            </a:r>
            <a:r>
              <a:rPr lang="en-US" b="0" i="0" dirty="0">
                <a:solidFill>
                  <a:srgbClr val="444444"/>
                </a:solidFill>
                <a:effectLst/>
                <a:latin typeface="Poppins" panose="00000500000000000000" pitchFamily="2" charset="0"/>
              </a:rPr>
              <a:t>– Adenosine triphosphate by the process of photosynthesis.</a:t>
            </a:r>
          </a:p>
          <a:p>
            <a:pPr algn="just">
              <a:lnSpc>
                <a:spcPct val="150000"/>
              </a:lnSpc>
              <a:buFont typeface="Arial" panose="020B0604020202020204" pitchFamily="34" charset="0"/>
              <a:buChar char="•"/>
            </a:pPr>
            <a:r>
              <a:rPr lang="en-US" b="0" i="0" dirty="0">
                <a:solidFill>
                  <a:srgbClr val="444444"/>
                </a:solidFill>
                <a:effectLst/>
                <a:latin typeface="Poppins" panose="00000500000000000000" pitchFamily="2" charset="0"/>
              </a:rPr>
              <a:t>The carbon dioxide (CO2) obtained from the air is used to generate carbon and sugar during the Calvin Cycle or dark reaction of photosynthesis.</a:t>
            </a:r>
          </a:p>
          <a:p>
            <a:endParaRPr lang="en-IN" dirty="0"/>
          </a:p>
        </p:txBody>
      </p:sp>
    </p:spTree>
    <p:extLst>
      <p:ext uri="{BB962C8B-B14F-4D97-AF65-F5344CB8AC3E}">
        <p14:creationId xmlns:p14="http://schemas.microsoft.com/office/powerpoint/2010/main" val="379273903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1_Basi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3.xml><?xml version="1.0" encoding="utf-8"?>
<a:theme xmlns:a="http://schemas.openxmlformats.org/drawingml/2006/main" name="2_Basi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391</TotalTime>
  <Words>1414</Words>
  <Application>Microsoft Office PowerPoint</Application>
  <PresentationFormat>On-screen Show (4:3)</PresentationFormat>
  <Paragraphs>75</Paragraphs>
  <Slides>21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Corbel</vt:lpstr>
      <vt:lpstr>Poppins</vt:lpstr>
      <vt:lpstr>Basis</vt:lpstr>
      <vt:lpstr>1_Basis</vt:lpstr>
      <vt:lpstr>2_Basis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sharmistha sarma</dc:creator>
  <cp:lastModifiedBy>Sukanya Sarma</cp:lastModifiedBy>
  <cp:revision>53</cp:revision>
  <dcterms:created xsi:type="dcterms:W3CDTF">2024-08-03T06:32:36Z</dcterms:created>
  <dcterms:modified xsi:type="dcterms:W3CDTF">2024-09-12T04:11:12Z</dcterms:modified>
</cp:coreProperties>
</file>