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1"/>
  </p:sldMasterIdLst>
  <p:notesMasterIdLst>
    <p:notesMasterId r:id="rId9"/>
  </p:notesMasterIdLst>
  <p:sldIdLst>
    <p:sldId id="262" r:id="rId2"/>
    <p:sldId id="265" r:id="rId3"/>
    <p:sldId id="263" r:id="rId4"/>
    <p:sldId id="264" r:id="rId5"/>
    <p:sldId id="267" r:id="rId6"/>
    <p:sldId id="266" r:id="rId7"/>
    <p:sldId id="268"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68" d="100"/>
          <a:sy n="68" d="100"/>
        </p:scale>
        <p:origin x="14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E6E15C-253D-4010-BD88-3953B77BB500}" type="datetimeFigureOut">
              <a:rPr lang="en-IN" smtClean="0"/>
              <a:t>19-09-2024</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2C62E-9395-4DD6-94F3-FFEB7D769A70}" type="slidenum">
              <a:rPr lang="en-IN" smtClean="0"/>
              <a:t>‹#›</a:t>
            </a:fld>
            <a:endParaRPr lang="en-IN"/>
          </a:p>
        </p:txBody>
      </p:sp>
    </p:spTree>
    <p:extLst>
      <p:ext uri="{BB962C8B-B14F-4D97-AF65-F5344CB8AC3E}">
        <p14:creationId xmlns:p14="http://schemas.microsoft.com/office/powerpoint/2010/main" val="3952505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FB431C5-5036-446D-A291-4A460D828161}" type="datetimeFigureOut">
              <a:rPr lang="en-IN" smtClean="0"/>
              <a:t>19-09-2024</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54887AE-CA12-4263-9DF3-91C892BF0A61}" type="slidenum">
              <a:rPr lang="en-IN" smtClean="0"/>
              <a:t>‹#›</a:t>
            </a:fld>
            <a:endParaRPr lang="en-IN"/>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1920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898574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2222412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B431C5-5036-446D-A291-4A460D828161}"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1619667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B431C5-5036-446D-A291-4A460D828161}" type="datetimeFigureOut">
              <a:rPr lang="en-IN" smtClean="0"/>
              <a:t>19-09-2024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4887AE-CA12-4263-9DF3-91C892BF0A61}" type="slidenum">
              <a:rPr lang="en-IN" smtClean="0"/>
              <a:t>‹#›</a:t>
            </a:fld>
            <a:endParaRPr lang="en-IN"/>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1930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B431C5-5036-446D-A291-4A460D828161}" type="datetimeFigureOut">
              <a:rPr lang="en-IN" smtClean="0"/>
              <a:t>19-09-2024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2413379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B431C5-5036-446D-A291-4A460D828161}" type="datetimeFigureOut">
              <a:rPr lang="en-IN" smtClean="0"/>
              <a:t>19-09-2024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363567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B431C5-5036-446D-A291-4A460D828161}" type="datetimeFigureOut">
              <a:rPr lang="en-IN" smtClean="0"/>
              <a:t>19-09-2024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910748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B431C5-5036-446D-A291-4A460D828161}" type="datetimeFigureOut">
              <a:rPr lang="en-IN" smtClean="0"/>
              <a:t>19-09-2024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137708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FB431C5-5036-446D-A291-4A460D828161}" type="datetimeFigureOut">
              <a:rPr lang="en-IN" smtClean="0"/>
              <a:t>19-09-2024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3960766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FB431C5-5036-446D-A291-4A460D828161}" type="datetimeFigureOut">
              <a:rPr lang="en-IN" smtClean="0"/>
              <a:t>19-09-2024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4887AE-CA12-4263-9DF3-91C892BF0A61}" type="slidenum">
              <a:rPr lang="en-IN" smtClean="0"/>
              <a:t>‹#›</a:t>
            </a:fld>
            <a:endParaRPr lang="en-IN"/>
          </a:p>
        </p:txBody>
      </p:sp>
    </p:spTree>
    <p:extLst>
      <p:ext uri="{BB962C8B-B14F-4D97-AF65-F5344CB8AC3E}">
        <p14:creationId xmlns:p14="http://schemas.microsoft.com/office/powerpoint/2010/main" val="980505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DFB431C5-5036-446D-A291-4A460D828161}" type="datetimeFigureOut">
              <a:rPr lang="en-IN" smtClean="0"/>
              <a:t>19-09-2024</a:t>
            </a:fld>
            <a:endParaRPr lang="en-IN"/>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IN"/>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254887AE-CA12-4263-9DF3-91C892BF0A61}" type="slidenum">
              <a:rPr lang="en-IN" smtClean="0"/>
              <a:t>‹#›</a:t>
            </a:fld>
            <a:endParaRPr lang="en-IN"/>
          </a:p>
        </p:txBody>
      </p:sp>
    </p:spTree>
    <p:extLst>
      <p:ext uri="{BB962C8B-B14F-4D97-AF65-F5344CB8AC3E}">
        <p14:creationId xmlns:p14="http://schemas.microsoft.com/office/powerpoint/2010/main" val="456502696"/>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byjus.com/chemistry/nucleic-acids/"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0EFE9C4-A055-E907-4A46-28069F4B4949}"/>
              </a:ext>
            </a:extLst>
          </p:cNvPr>
          <p:cNvSpPr txBox="1"/>
          <p:nvPr/>
        </p:nvSpPr>
        <p:spPr>
          <a:xfrm>
            <a:off x="2653993" y="5380672"/>
            <a:ext cx="3263703" cy="1477328"/>
          </a:xfrm>
          <a:prstGeom prst="rect">
            <a:avLst/>
          </a:prstGeom>
          <a:noFill/>
        </p:spPr>
        <p:txBody>
          <a:bodyPr wrap="square" rtlCol="0">
            <a:spAutoFit/>
          </a:bodyPr>
          <a:lstStyle/>
          <a:p>
            <a:pPr algn="ctr"/>
            <a:r>
              <a:rPr lang="en-US" dirty="0">
                <a:latin typeface="Arial" panose="020B0604020202020204" pitchFamily="34" charset="0"/>
                <a:cs typeface="Arial" panose="020B0604020202020204" pitchFamily="34" charset="0"/>
              </a:rPr>
              <a:t>Sukanya Sarma</a:t>
            </a:r>
          </a:p>
          <a:p>
            <a:pPr algn="ctr"/>
            <a:r>
              <a:rPr lang="en-US" dirty="0">
                <a:latin typeface="Arial" panose="020B0604020202020204" pitchFamily="34" charset="0"/>
                <a:cs typeface="Arial" panose="020B0604020202020204" pitchFamily="34" charset="0"/>
              </a:rPr>
              <a:t>Assistant Professor (</a:t>
            </a:r>
            <a:r>
              <a:rPr lang="en-US" dirty="0" err="1">
                <a:latin typeface="Arial" panose="020B0604020202020204" pitchFamily="34" charset="0"/>
                <a:cs typeface="Arial" panose="020B0604020202020204" pitchFamily="34" charset="0"/>
              </a:rPr>
              <a:t>HoD</a:t>
            </a:r>
            <a:r>
              <a:rPr lang="en-US" dirty="0">
                <a:latin typeface="Arial" panose="020B0604020202020204" pitchFamily="34" charset="0"/>
                <a:cs typeface="Arial" panose="020B0604020202020204" pitchFamily="34" charset="0"/>
              </a:rPr>
              <a:t>)</a:t>
            </a:r>
          </a:p>
          <a:p>
            <a:pPr algn="ctr"/>
            <a:r>
              <a:rPr lang="en-US" dirty="0">
                <a:latin typeface="Arial" panose="020B0604020202020204" pitchFamily="34" charset="0"/>
                <a:cs typeface="Arial" panose="020B0604020202020204" pitchFamily="34" charset="0"/>
              </a:rPr>
              <a:t>Department of Botany</a:t>
            </a:r>
          </a:p>
          <a:p>
            <a:pPr algn="ctr"/>
            <a:r>
              <a:rPr lang="en-US" dirty="0">
                <a:latin typeface="Arial" panose="020B0604020202020204" pitchFamily="34" charset="0"/>
                <a:cs typeface="Arial" panose="020B0604020202020204" pitchFamily="34" charset="0"/>
              </a:rPr>
              <a:t>Salbari College</a:t>
            </a:r>
          </a:p>
          <a:p>
            <a:endParaRPr lang="en-IN" dirty="0"/>
          </a:p>
        </p:txBody>
      </p:sp>
      <p:pic>
        <p:nvPicPr>
          <p:cNvPr id="2" name="Picture 1">
            <a:extLst>
              <a:ext uri="{FF2B5EF4-FFF2-40B4-BE49-F238E27FC236}">
                <a16:creationId xmlns:a16="http://schemas.microsoft.com/office/drawing/2014/main" id="{B65F4032-3064-F317-915C-35678A61252F}"/>
              </a:ext>
            </a:extLst>
          </p:cNvPr>
          <p:cNvPicPr>
            <a:picLocks noChangeAspect="1"/>
          </p:cNvPicPr>
          <p:nvPr/>
        </p:nvPicPr>
        <p:blipFill>
          <a:blip r:embed="rId2"/>
          <a:stretch>
            <a:fillRect/>
          </a:stretch>
        </p:blipFill>
        <p:spPr>
          <a:xfrm>
            <a:off x="2044281" y="1749992"/>
            <a:ext cx="4483125" cy="3358016"/>
          </a:xfrm>
          <a:prstGeom prst="rect">
            <a:avLst/>
          </a:prstGeom>
        </p:spPr>
      </p:pic>
      <p:sp>
        <p:nvSpPr>
          <p:cNvPr id="3" name="TextBox 2">
            <a:extLst>
              <a:ext uri="{FF2B5EF4-FFF2-40B4-BE49-F238E27FC236}">
                <a16:creationId xmlns:a16="http://schemas.microsoft.com/office/drawing/2014/main" id="{44190C59-DCBA-7935-90DD-30BF4E20EF92}"/>
              </a:ext>
            </a:extLst>
          </p:cNvPr>
          <p:cNvSpPr txBox="1"/>
          <p:nvPr/>
        </p:nvSpPr>
        <p:spPr>
          <a:xfrm>
            <a:off x="2011680" y="787791"/>
            <a:ext cx="4501662" cy="584775"/>
          </a:xfrm>
          <a:prstGeom prst="rect">
            <a:avLst/>
          </a:prstGeom>
          <a:noFill/>
        </p:spPr>
        <p:txBody>
          <a:bodyPr wrap="square" rtlCol="0">
            <a:spAutoFit/>
          </a:bodyPr>
          <a:lstStyle/>
          <a:p>
            <a:pPr algn="ctr"/>
            <a:r>
              <a:rPr lang="en-US" sz="3200" b="1" u="sng" dirty="0">
                <a:latin typeface="Agency FB" panose="020B0503020202020204" pitchFamily="34" charset="0"/>
              </a:rPr>
              <a:t>NUCLEIC ACIDS</a:t>
            </a:r>
            <a:endParaRPr lang="en-IN" sz="3200" b="1" u="sng" dirty="0">
              <a:latin typeface="Agency FB" panose="020B0503020202020204" pitchFamily="34" charset="0"/>
            </a:endParaRPr>
          </a:p>
        </p:txBody>
      </p:sp>
    </p:spTree>
    <p:extLst>
      <p:ext uri="{BB962C8B-B14F-4D97-AF65-F5344CB8AC3E}">
        <p14:creationId xmlns:p14="http://schemas.microsoft.com/office/powerpoint/2010/main" val="1858794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C8C119-AFA0-95E8-6786-5F897C3B22EB}"/>
              </a:ext>
            </a:extLst>
          </p:cNvPr>
          <p:cNvSpPr txBox="1"/>
          <p:nvPr/>
        </p:nvSpPr>
        <p:spPr>
          <a:xfrm>
            <a:off x="464234" y="1066576"/>
            <a:ext cx="7976381" cy="2308324"/>
          </a:xfrm>
          <a:prstGeom prst="rect">
            <a:avLst/>
          </a:prstGeom>
          <a:noFill/>
        </p:spPr>
        <p:txBody>
          <a:bodyPr wrap="square" rtlCol="0">
            <a:spAutoFit/>
          </a:bodyPr>
          <a:lstStyle/>
          <a:p>
            <a:pPr marL="342900" indent="-342900" algn="just">
              <a:buFont typeface="Arial" panose="020B0604020202020204" pitchFamily="34" charset="0"/>
              <a:buChar char="•"/>
            </a:pPr>
            <a:r>
              <a:rPr lang="en-US" b="0" i="0" dirty="0">
                <a:solidFill>
                  <a:srgbClr val="444444"/>
                </a:solidFill>
                <a:effectLst/>
                <a:latin typeface="Arial" panose="020B0604020202020204" pitchFamily="34" charset="0"/>
                <a:cs typeface="Arial" panose="020B0604020202020204" pitchFamily="34" charset="0"/>
              </a:rPr>
              <a:t>Nucleic acids are long-chain polymeric molecules, the monomer (the repeating unit) is known as the nucleotides and hence sometimes nucleic acids are referred to as polynucleotides.</a:t>
            </a:r>
          </a:p>
          <a:p>
            <a:pPr marL="285750" indent="-285750" algn="just">
              <a:buFont typeface="Arial" panose="020B0604020202020204" pitchFamily="34" charset="0"/>
              <a:buChar char="•"/>
            </a:pPr>
            <a:endParaRPr lang="en-US" b="0" i="0" dirty="0">
              <a:solidFill>
                <a:srgbClr val="444444"/>
              </a:solidFill>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US" b="0" i="0" dirty="0">
                <a:solidFill>
                  <a:srgbClr val="444444"/>
                </a:solidFill>
                <a:effectLst/>
                <a:latin typeface="Arial" panose="020B0604020202020204" pitchFamily="34" charset="0"/>
                <a:cs typeface="Arial" panose="020B0604020202020204" pitchFamily="34" charset="0"/>
              </a:rPr>
              <a:t>Deoxyribonucleic acid (DNA) and ribonucleic acid (RNA) are two major types of nucleic acids. DNA and RNA are responsible for the inheritance and transmission of specific characteristics from one generation to the other. There are prominently two types of nucleic acids known to us.</a:t>
            </a:r>
            <a:endParaRPr lang="en-IN"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E7D7D3F-16AE-9B45-5F27-1202125E3E6A}"/>
              </a:ext>
            </a:extLst>
          </p:cNvPr>
          <p:cNvSpPr txBox="1"/>
          <p:nvPr/>
        </p:nvSpPr>
        <p:spPr>
          <a:xfrm>
            <a:off x="633046" y="478302"/>
            <a:ext cx="3454792"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What are nucleic acids?</a:t>
            </a:r>
            <a:endParaRPr lang="en-IN"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1873EA40-B231-4F52-34A0-650D889F52D4}"/>
              </a:ext>
            </a:extLst>
          </p:cNvPr>
          <p:cNvPicPr>
            <a:picLocks noChangeAspect="1"/>
          </p:cNvPicPr>
          <p:nvPr/>
        </p:nvPicPr>
        <p:blipFill>
          <a:blip r:embed="rId2"/>
          <a:stretch>
            <a:fillRect/>
          </a:stretch>
        </p:blipFill>
        <p:spPr>
          <a:xfrm>
            <a:off x="2360442" y="3501509"/>
            <a:ext cx="3267739" cy="2450804"/>
          </a:xfrm>
          <a:prstGeom prst="rect">
            <a:avLst/>
          </a:prstGeom>
        </p:spPr>
      </p:pic>
    </p:spTree>
    <p:extLst>
      <p:ext uri="{BB962C8B-B14F-4D97-AF65-F5344CB8AC3E}">
        <p14:creationId xmlns:p14="http://schemas.microsoft.com/office/powerpoint/2010/main" val="2024849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3D39E9C-EE7A-F2BE-81EF-7C73EAA384F4}"/>
              </a:ext>
            </a:extLst>
          </p:cNvPr>
          <p:cNvPicPr>
            <a:picLocks noChangeAspect="1"/>
          </p:cNvPicPr>
          <p:nvPr/>
        </p:nvPicPr>
        <p:blipFill>
          <a:blip r:embed="rId2"/>
          <a:stretch>
            <a:fillRect/>
          </a:stretch>
        </p:blipFill>
        <p:spPr>
          <a:xfrm>
            <a:off x="762000" y="381000"/>
            <a:ext cx="7620000" cy="6096000"/>
          </a:xfrm>
          <a:prstGeom prst="rect">
            <a:avLst/>
          </a:prstGeom>
        </p:spPr>
      </p:pic>
    </p:spTree>
    <p:extLst>
      <p:ext uri="{BB962C8B-B14F-4D97-AF65-F5344CB8AC3E}">
        <p14:creationId xmlns:p14="http://schemas.microsoft.com/office/powerpoint/2010/main" val="3876610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9CF2A8D-A14D-900B-BAE9-4BF8BEA6E2B2}"/>
              </a:ext>
            </a:extLst>
          </p:cNvPr>
          <p:cNvPicPr>
            <a:picLocks noChangeAspect="1"/>
          </p:cNvPicPr>
          <p:nvPr/>
        </p:nvPicPr>
        <p:blipFill>
          <a:blip r:embed="rId2"/>
          <a:srcRect t="10181"/>
          <a:stretch/>
        </p:blipFill>
        <p:spPr>
          <a:xfrm>
            <a:off x="365758" y="436098"/>
            <a:ext cx="3654985" cy="2433711"/>
          </a:xfrm>
          <a:prstGeom prst="rect">
            <a:avLst/>
          </a:prstGeom>
        </p:spPr>
      </p:pic>
      <p:pic>
        <p:nvPicPr>
          <p:cNvPr id="4" name="Picture 3">
            <a:extLst>
              <a:ext uri="{FF2B5EF4-FFF2-40B4-BE49-F238E27FC236}">
                <a16:creationId xmlns:a16="http://schemas.microsoft.com/office/drawing/2014/main" id="{99A4C999-5888-85B6-D43F-0F59B5809664}"/>
              </a:ext>
            </a:extLst>
          </p:cNvPr>
          <p:cNvPicPr>
            <a:picLocks noChangeAspect="1"/>
          </p:cNvPicPr>
          <p:nvPr/>
        </p:nvPicPr>
        <p:blipFill>
          <a:blip r:embed="rId3"/>
          <a:srcRect t="9695"/>
          <a:stretch/>
        </p:blipFill>
        <p:spPr>
          <a:xfrm>
            <a:off x="3784209" y="2485894"/>
            <a:ext cx="4908305" cy="3936008"/>
          </a:xfrm>
          <a:prstGeom prst="rect">
            <a:avLst/>
          </a:prstGeom>
        </p:spPr>
      </p:pic>
      <p:cxnSp>
        <p:nvCxnSpPr>
          <p:cNvPr id="6" name="Straight Arrow Connector 5">
            <a:extLst>
              <a:ext uri="{FF2B5EF4-FFF2-40B4-BE49-F238E27FC236}">
                <a16:creationId xmlns:a16="http://schemas.microsoft.com/office/drawing/2014/main" id="{333D8286-B44A-EB2E-6833-60DFD6A2FB43}"/>
              </a:ext>
            </a:extLst>
          </p:cNvPr>
          <p:cNvCxnSpPr>
            <a:cxnSpLocks/>
          </p:cNvCxnSpPr>
          <p:nvPr/>
        </p:nvCxnSpPr>
        <p:spPr>
          <a:xfrm>
            <a:off x="4474835" y="1350498"/>
            <a:ext cx="648424" cy="914401"/>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4B1702E1-ED02-3527-BDE1-290DF3DDF96D}"/>
              </a:ext>
            </a:extLst>
          </p:cNvPr>
          <p:cNvCxnSpPr/>
          <p:nvPr/>
        </p:nvCxnSpPr>
        <p:spPr>
          <a:xfrm>
            <a:off x="3927504" y="1350498"/>
            <a:ext cx="547331" cy="0"/>
          </a:xfrm>
          <a:prstGeom prst="line">
            <a:avLst/>
          </a:prstGeom>
          <a:ln w="38100"/>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E20F0B34-C62E-3340-8895-139FDD7FBFE6}"/>
              </a:ext>
            </a:extLst>
          </p:cNvPr>
          <p:cNvSpPr txBox="1"/>
          <p:nvPr/>
        </p:nvSpPr>
        <p:spPr>
          <a:xfrm>
            <a:off x="5123259" y="1350498"/>
            <a:ext cx="3373627" cy="369332"/>
          </a:xfrm>
          <a:prstGeom prst="rect">
            <a:avLst/>
          </a:prstGeom>
          <a:noFill/>
        </p:spPr>
        <p:txBody>
          <a:bodyPr wrap="square" rtlCol="0">
            <a:spAutoFit/>
          </a:bodyPr>
          <a:lstStyle/>
          <a:p>
            <a:r>
              <a:rPr lang="en-US" dirty="0"/>
              <a:t>Nitrogenous bases</a:t>
            </a:r>
            <a:endParaRPr lang="en-IN" dirty="0"/>
          </a:p>
        </p:txBody>
      </p:sp>
    </p:spTree>
    <p:extLst>
      <p:ext uri="{BB962C8B-B14F-4D97-AF65-F5344CB8AC3E}">
        <p14:creationId xmlns:p14="http://schemas.microsoft.com/office/powerpoint/2010/main" val="263140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NA vs RNA - Introduction and Differences between DNA and RNA">
            <a:extLst>
              <a:ext uri="{FF2B5EF4-FFF2-40B4-BE49-F238E27FC236}">
                <a16:creationId xmlns:a16="http://schemas.microsoft.com/office/drawing/2014/main" id="{5F7CDB98-060A-110C-9DDE-C3E12FBAC7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 y="548005"/>
            <a:ext cx="8412480" cy="545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409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9BE730-298D-222C-5BCC-A92B30503A82}"/>
              </a:ext>
            </a:extLst>
          </p:cNvPr>
          <p:cNvSpPr txBox="1"/>
          <p:nvPr/>
        </p:nvSpPr>
        <p:spPr>
          <a:xfrm>
            <a:off x="647114" y="773723"/>
            <a:ext cx="7906043" cy="3139321"/>
          </a:xfrm>
          <a:prstGeom prst="rect">
            <a:avLst/>
          </a:prstGeom>
          <a:noFill/>
        </p:spPr>
        <p:txBody>
          <a:bodyPr wrap="square" rtlCol="0">
            <a:spAutoFit/>
          </a:bodyPr>
          <a:lstStyle/>
          <a:p>
            <a:pPr algn="just"/>
            <a:r>
              <a:rPr lang="en-US" b="1" i="0" dirty="0">
                <a:solidFill>
                  <a:srgbClr val="444444"/>
                </a:solidFill>
                <a:effectLst/>
                <a:latin typeface="Arial" panose="020B0604020202020204" pitchFamily="34" charset="0"/>
                <a:cs typeface="Arial" panose="020B0604020202020204" pitchFamily="34" charset="0"/>
              </a:rPr>
              <a:t>The Functions of Nucleic Acids</a:t>
            </a:r>
          </a:p>
          <a:p>
            <a:pPr algn="just"/>
            <a:endParaRPr lang="en-US" b="1" i="0" dirty="0">
              <a:solidFill>
                <a:srgbClr val="444444"/>
              </a:solidFill>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b="0" i="0" strike="noStrike"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Nucleic acids</a:t>
            </a:r>
            <a:r>
              <a:rPr lang="en-US" b="0" i="0" dirty="0">
                <a:solidFill>
                  <a:srgbClr val="444444"/>
                </a:solidFill>
                <a:effectLst/>
                <a:latin typeface="Arial" panose="020B0604020202020204" pitchFamily="34" charset="0"/>
                <a:cs typeface="Arial" panose="020B0604020202020204" pitchFamily="34" charset="0"/>
              </a:rPr>
              <a:t> are responsible for the transmission of inherent characters from parent to offspring.</a:t>
            </a:r>
          </a:p>
          <a:p>
            <a:pPr marL="285750" indent="-285750" algn="just">
              <a:buFont typeface="Arial" panose="020B0604020202020204" pitchFamily="34" charset="0"/>
              <a:buChar char="•"/>
            </a:pPr>
            <a:endParaRPr lang="en-US" b="0" i="0" dirty="0">
              <a:solidFill>
                <a:srgbClr val="444444"/>
              </a:solidFill>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b="0" i="0" dirty="0">
                <a:solidFill>
                  <a:srgbClr val="444444"/>
                </a:solidFill>
                <a:effectLst/>
                <a:latin typeface="Arial" panose="020B0604020202020204" pitchFamily="34" charset="0"/>
                <a:cs typeface="Arial" panose="020B0604020202020204" pitchFamily="34" charset="0"/>
              </a:rPr>
              <a:t>They are responsible for the synthesis of protein in our body.</a:t>
            </a:r>
          </a:p>
          <a:p>
            <a:pPr marL="285750" indent="-285750" algn="just">
              <a:buFont typeface="Arial" panose="020B0604020202020204" pitchFamily="34" charset="0"/>
              <a:buChar char="•"/>
            </a:pPr>
            <a:endParaRPr lang="en-US" b="0" i="0" dirty="0">
              <a:solidFill>
                <a:srgbClr val="444444"/>
              </a:solidFill>
              <a:effectLst/>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b="0" i="0" dirty="0">
                <a:solidFill>
                  <a:srgbClr val="444444"/>
                </a:solidFill>
                <a:effectLst/>
                <a:latin typeface="Arial" panose="020B0604020202020204" pitchFamily="34" charset="0"/>
                <a:cs typeface="Arial" panose="020B0604020202020204" pitchFamily="34" charset="0"/>
              </a:rPr>
              <a:t>DNA fingerprinting is a method used by forensic experts to determine paternity. It is also used for the identification of criminals. It has also played a major role in studies regarding biological evolution and genetics.</a:t>
            </a:r>
          </a:p>
          <a:p>
            <a:endParaRPr lang="en-IN" dirty="0"/>
          </a:p>
        </p:txBody>
      </p:sp>
    </p:spTree>
    <p:extLst>
      <p:ext uri="{BB962C8B-B14F-4D97-AF65-F5344CB8AC3E}">
        <p14:creationId xmlns:p14="http://schemas.microsoft.com/office/powerpoint/2010/main" val="351451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F82670B-5C4F-1904-1C8F-665350C23E4C}"/>
              </a:ext>
            </a:extLst>
          </p:cNvPr>
          <p:cNvPicPr>
            <a:picLocks noChangeAspect="1"/>
          </p:cNvPicPr>
          <p:nvPr/>
        </p:nvPicPr>
        <p:blipFill>
          <a:blip r:embed="rId2"/>
          <a:stretch>
            <a:fillRect/>
          </a:stretch>
        </p:blipFill>
        <p:spPr>
          <a:xfrm>
            <a:off x="309490" y="1294228"/>
            <a:ext cx="8454682" cy="4994030"/>
          </a:xfrm>
          <a:prstGeom prst="rect">
            <a:avLst/>
          </a:prstGeom>
        </p:spPr>
      </p:pic>
      <p:sp>
        <p:nvSpPr>
          <p:cNvPr id="4" name="TextBox 3">
            <a:extLst>
              <a:ext uri="{FF2B5EF4-FFF2-40B4-BE49-F238E27FC236}">
                <a16:creationId xmlns:a16="http://schemas.microsoft.com/office/drawing/2014/main" id="{FFFA2DDF-9543-FD09-AD35-345D6FFF574A}"/>
              </a:ext>
            </a:extLst>
          </p:cNvPr>
          <p:cNvSpPr txBox="1"/>
          <p:nvPr/>
        </p:nvSpPr>
        <p:spPr>
          <a:xfrm>
            <a:off x="2321169" y="548640"/>
            <a:ext cx="3756074" cy="461665"/>
          </a:xfrm>
          <a:prstGeom prst="rect">
            <a:avLst/>
          </a:prstGeom>
          <a:noFill/>
        </p:spPr>
        <p:txBody>
          <a:bodyPr wrap="square" rtlCol="0">
            <a:spAutoFit/>
          </a:bodyPr>
          <a:lstStyle/>
          <a:p>
            <a:pPr algn="ctr"/>
            <a:r>
              <a:rPr lang="en-US" sz="2400" b="1" u="sng" dirty="0"/>
              <a:t>TYPES OF DNA</a:t>
            </a:r>
            <a:endParaRPr lang="en-IN" sz="2400" b="1" u="sng" dirty="0"/>
          </a:p>
        </p:txBody>
      </p:sp>
    </p:spTree>
    <p:extLst>
      <p:ext uri="{BB962C8B-B14F-4D97-AF65-F5344CB8AC3E}">
        <p14:creationId xmlns:p14="http://schemas.microsoft.com/office/powerpoint/2010/main" val="1550341324"/>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409</TotalTime>
  <Words>175</Words>
  <Application>Microsoft Office PowerPoint</Application>
  <PresentationFormat>On-screen Show (4:3)</PresentationFormat>
  <Paragraphs>18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Agency FB</vt:lpstr>
      <vt:lpstr>Arial</vt:lpstr>
      <vt:lpstr>Calibri</vt:lpstr>
      <vt:lpstr>Corbel</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sharmistha sarma</dc:creator>
  <cp:lastModifiedBy>Sukanya Sarma</cp:lastModifiedBy>
  <cp:revision>57</cp:revision>
  <dcterms:created xsi:type="dcterms:W3CDTF">2024-08-03T06:32:36Z</dcterms:created>
  <dcterms:modified xsi:type="dcterms:W3CDTF">2024-09-20T04:16:20Z</dcterms:modified>
</cp:coreProperties>
</file>