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72813DB-9AAC-47AB-887E-84DE64B1E2DC}" type="datetimeFigureOut">
              <a:rPr lang="en-US" smtClean="0"/>
              <a:t>9/23/2023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E959A09-AD70-4E92-AB61-C19151AFB6BC}"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72813DB-9AAC-47AB-887E-84DE64B1E2DC}" type="datetimeFigureOut">
              <a:rPr lang="en-US" smtClean="0"/>
              <a:t>9/23/2023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E959A09-AD70-4E92-AB61-C19151AFB6BC}"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72813DB-9AAC-47AB-887E-84DE64B1E2DC}" type="datetimeFigureOut">
              <a:rPr lang="en-US" smtClean="0"/>
              <a:t>9/23/2023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E959A09-AD70-4E92-AB61-C19151AFB6BC}"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72813DB-9AAC-47AB-887E-84DE64B1E2DC}" type="datetimeFigureOut">
              <a:rPr lang="en-US" smtClean="0"/>
              <a:t>9/23/2023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E959A09-AD70-4E92-AB61-C19151AFB6BC}"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72813DB-9AAC-47AB-887E-84DE64B1E2DC}" type="datetimeFigureOut">
              <a:rPr lang="en-US" smtClean="0"/>
              <a:t>9/23/2023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E959A09-AD70-4E92-AB61-C19151AFB6BC}"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72813DB-9AAC-47AB-887E-84DE64B1E2DC}" type="datetimeFigureOut">
              <a:rPr lang="en-US" smtClean="0"/>
              <a:t>9/23/2023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E959A09-AD70-4E92-AB61-C19151AFB6BC}"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72813DB-9AAC-47AB-887E-84DE64B1E2DC}" type="datetimeFigureOut">
              <a:rPr lang="en-US" smtClean="0"/>
              <a:t>9/23/2023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E959A09-AD70-4E92-AB61-C19151AFB6BC}"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72813DB-9AAC-47AB-887E-84DE64B1E2DC}" type="datetimeFigureOut">
              <a:rPr lang="en-US" smtClean="0"/>
              <a:t>9/23/2023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E959A09-AD70-4E92-AB61-C19151AFB6BC}"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72813DB-9AAC-47AB-887E-84DE64B1E2DC}" type="datetimeFigureOut">
              <a:rPr lang="en-US" smtClean="0"/>
              <a:t>9/23/2023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E959A09-AD70-4E92-AB61-C19151AFB6BC}"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72813DB-9AAC-47AB-887E-84DE64B1E2DC}" type="datetimeFigureOut">
              <a:rPr lang="en-US" smtClean="0"/>
              <a:t>9/23/2023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E959A09-AD70-4E92-AB61-C19151AFB6BC}"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72813DB-9AAC-47AB-887E-84DE64B1E2DC}" type="datetimeFigureOut">
              <a:rPr lang="en-US" smtClean="0"/>
              <a:t>9/23/2023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E959A09-AD70-4E92-AB61-C19151AFB6BC}"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72813DB-9AAC-47AB-887E-84DE64B1E2DC}" type="datetimeFigureOut">
              <a:rPr lang="en-US" smtClean="0"/>
              <a:t>9/23/2023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E959A09-AD70-4E92-AB61-C19151AFB6BC}"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81001"/>
            <a:ext cx="7772400" cy="990599"/>
          </a:xfrm>
        </p:spPr>
        <p:txBody>
          <a:bodyPr>
            <a:normAutofit/>
          </a:bodyPr>
          <a:lstStyle/>
          <a:p>
            <a:r>
              <a:rPr lang="en-US" sz="3600" dirty="0" smtClean="0">
                <a:latin typeface="Times New Roman" pitchFamily="18" charset="0"/>
                <a:cs typeface="Times New Roman" pitchFamily="18" charset="0"/>
              </a:rPr>
              <a:t>Educational Implication of Philosophy</a:t>
            </a:r>
            <a:endParaRPr lang="en-US" sz="3600" dirty="0">
              <a:latin typeface="Times New Roman" pitchFamily="18" charset="0"/>
              <a:cs typeface="Times New Roman" pitchFamily="18" charset="0"/>
            </a:endParaRPr>
          </a:p>
        </p:txBody>
      </p:sp>
      <p:sp>
        <p:nvSpPr>
          <p:cNvPr id="3" name="Subtitle 2"/>
          <p:cNvSpPr>
            <a:spLocks noGrp="1"/>
          </p:cNvSpPr>
          <p:nvPr>
            <p:ph type="subTitle" idx="1"/>
          </p:nvPr>
        </p:nvSpPr>
        <p:spPr>
          <a:xfrm>
            <a:off x="762000" y="1600200"/>
            <a:ext cx="7772400" cy="4038600"/>
          </a:xfrm>
          <a:noFill/>
        </p:spPr>
        <p:txBody>
          <a:bodyPr>
            <a:normAutofit/>
          </a:bodyPr>
          <a:lstStyle/>
          <a:p>
            <a:pPr algn="just"/>
            <a:r>
              <a:rPr lang="en-US" sz="2000" dirty="0">
                <a:latin typeface="Times New Roman" pitchFamily="18" charset="0"/>
                <a:cs typeface="Times New Roman" pitchFamily="18" charset="0"/>
              </a:rPr>
              <a:t>Philosophy has tried to exert its influence on almost all the broad aspects of education as given below –</a:t>
            </a:r>
          </a:p>
          <a:p>
            <a:pPr algn="just"/>
            <a:r>
              <a:rPr lang="en-US" sz="2000" b="1" dirty="0">
                <a:latin typeface="Times New Roman" pitchFamily="18" charset="0"/>
                <a:cs typeface="Times New Roman" pitchFamily="18" charset="0"/>
              </a:rPr>
              <a:t>1. Philosophy and Aims of Education:</a:t>
            </a:r>
            <a:r>
              <a:rPr lang="en-US" sz="2000" dirty="0">
                <a:latin typeface="Times New Roman" pitchFamily="18" charset="0"/>
                <a:cs typeface="Times New Roman" pitchFamily="18" charset="0"/>
              </a:rPr>
              <a:t> </a:t>
            </a:r>
          </a:p>
          <a:p>
            <a:pPr algn="just"/>
            <a:r>
              <a:rPr lang="en-US" sz="2000" dirty="0">
                <a:latin typeface="Times New Roman" pitchFamily="18" charset="0"/>
                <a:cs typeface="Times New Roman" pitchFamily="18" charset="0"/>
              </a:rPr>
              <a:t>Rusk says, “Every system of education must have an aim and the aim of education is relative to the aim of life. Philosophy formulates what should be the end of life while education offers suggestions how this end is to be achieved”.</a:t>
            </a:r>
          </a:p>
          <a:p>
            <a:pPr algn="just"/>
            <a:r>
              <a:rPr lang="en-US" sz="2000" dirty="0">
                <a:latin typeface="Times New Roman" pitchFamily="18" charset="0"/>
                <a:cs typeface="Times New Roman" pitchFamily="18" charset="0"/>
              </a:rPr>
              <a:t>	This means that the aims of education are related to the aim of life which is determined by philosophy. Philosophers set their aims of life as per the changes of time. That is why aims of education keep on changing from time to time.</a:t>
            </a:r>
          </a:p>
          <a:p>
            <a:endParaRPr lang="en-US" dirty="0"/>
          </a:p>
        </p:txBody>
      </p:sp>
    </p:spTree>
  </p:cSld>
  <p:clrMapOvr>
    <a:masterClrMapping/>
  </p:clrMapOvr>
  <p:transition spd="slow">
    <p:dissolv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914401"/>
            <a:ext cx="7772400" cy="1143000"/>
          </a:xfrm>
        </p:spPr>
        <p:txBody>
          <a:bodyPr>
            <a:normAutofit fontScale="90000"/>
          </a:bodyPr>
          <a:lstStyle/>
          <a:p>
            <a:r>
              <a:rPr lang="en-US" b="1" dirty="0"/>
              <a:t>2. Philosophy and curriculum:</a:t>
            </a:r>
            <a:r>
              <a:rPr lang="en-US" dirty="0"/>
              <a:t> </a:t>
            </a:r>
            <a:br>
              <a:rPr lang="en-US" dirty="0"/>
            </a:br>
            <a:endParaRPr lang="en-US" dirty="0"/>
          </a:p>
        </p:txBody>
      </p:sp>
      <p:sp>
        <p:nvSpPr>
          <p:cNvPr id="3" name="Subtitle 2"/>
          <p:cNvSpPr>
            <a:spLocks noGrp="1"/>
          </p:cNvSpPr>
          <p:nvPr>
            <p:ph type="subTitle" idx="1"/>
          </p:nvPr>
        </p:nvSpPr>
        <p:spPr>
          <a:xfrm>
            <a:off x="685800" y="2133600"/>
            <a:ext cx="8001000" cy="2286000"/>
          </a:xfrm>
        </p:spPr>
        <p:txBody>
          <a:bodyPr>
            <a:normAutofit/>
          </a:bodyPr>
          <a:lstStyle/>
          <a:p>
            <a:pPr algn="just"/>
            <a:r>
              <a:rPr lang="en-US" sz="2000" dirty="0">
                <a:latin typeface="Times New Roman" pitchFamily="18" charset="0"/>
                <a:cs typeface="Times New Roman" pitchFamily="18" charset="0"/>
              </a:rPr>
              <a:t>Curriculum is the means through which the aims of education can be realized. We first determine the aims of education and then frame the curriculum based on these aims. These aims of education are determined by philosophy and thus, we can say that though indirectly but philosophy has </a:t>
            </a:r>
            <a:r>
              <a:rPr lang="en-US" sz="2000" dirty="0" smtClean="0">
                <a:latin typeface="Times New Roman" pitchFamily="18" charset="0"/>
                <a:cs typeface="Times New Roman" pitchFamily="18" charset="0"/>
              </a:rPr>
              <a:t>its influence </a:t>
            </a:r>
            <a:r>
              <a:rPr lang="en-US" sz="2000" dirty="0">
                <a:latin typeface="Times New Roman" pitchFamily="18" charset="0"/>
                <a:cs typeface="Times New Roman" pitchFamily="18" charset="0"/>
              </a:rPr>
              <a:t>in framing the curriculum</a:t>
            </a:r>
            <a:r>
              <a:rPr lang="en-US" dirty="0"/>
              <a:t>.</a:t>
            </a:r>
          </a:p>
          <a:p>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a:t>3. Philosophy and textbook:</a:t>
            </a:r>
            <a:r>
              <a:rPr lang="en-US" dirty="0"/>
              <a:t> </a:t>
            </a:r>
            <a:br>
              <a:rPr lang="en-US" dirty="0"/>
            </a:br>
            <a:endParaRPr lang="en-US" dirty="0"/>
          </a:p>
        </p:txBody>
      </p:sp>
      <p:sp>
        <p:nvSpPr>
          <p:cNvPr id="3" name="Subtitle 2"/>
          <p:cNvSpPr>
            <a:spLocks noGrp="1"/>
          </p:cNvSpPr>
          <p:nvPr>
            <p:ph type="subTitle" idx="1"/>
          </p:nvPr>
        </p:nvSpPr>
        <p:spPr>
          <a:xfrm>
            <a:off x="381000" y="3124200"/>
            <a:ext cx="7924800" cy="1752600"/>
          </a:xfrm>
        </p:spPr>
        <p:txBody>
          <a:bodyPr>
            <a:normAutofit/>
          </a:bodyPr>
          <a:lstStyle/>
          <a:p>
            <a:r>
              <a:rPr lang="en-US" sz="2000" dirty="0">
                <a:latin typeface="Times New Roman" pitchFamily="18" charset="0"/>
                <a:cs typeface="Times New Roman" pitchFamily="18" charset="0"/>
              </a:rPr>
              <a:t>Textbook are the instrument through which the aims of education can be determined. Philosophy exerts its influence in this aspect by helping the reader select the correct text book by setting a standard of judgment.</a:t>
            </a:r>
          </a:p>
          <a:p>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74638"/>
            <a:ext cx="8610600" cy="6354762"/>
          </a:xfrm>
        </p:spPr>
        <p:txBody>
          <a:bodyPr>
            <a:normAutofit/>
          </a:bodyPr>
          <a:lstStyle/>
          <a:p>
            <a:pPr algn="l"/>
            <a:r>
              <a:rPr lang="en-US" b="1" dirty="0" smtClean="0"/>
              <a:t>4. </a:t>
            </a:r>
            <a:r>
              <a:rPr lang="en-US" b="1" dirty="0"/>
              <a:t>Philosophy and Discipline</a:t>
            </a:r>
            <a:r>
              <a:rPr lang="en-US" b="1" dirty="0" smtClean="0"/>
              <a:t>:</a:t>
            </a:r>
            <a:br>
              <a:rPr lang="en-US" b="1" dirty="0" smtClean="0"/>
            </a:br>
            <a:r>
              <a:rPr lang="en-US" sz="2000" dirty="0" smtClean="0">
                <a:latin typeface="Times New Roman" pitchFamily="18" charset="0"/>
                <a:cs typeface="Times New Roman" pitchFamily="18" charset="0"/>
              </a:rPr>
              <a:t>Discipline </a:t>
            </a:r>
            <a:r>
              <a:rPr lang="en-US" sz="2000" dirty="0">
                <a:latin typeface="Times New Roman" pitchFamily="18" charset="0"/>
                <a:cs typeface="Times New Roman" pitchFamily="18" charset="0"/>
              </a:rPr>
              <a:t>of the school is also determined by the philosophy of life. </a:t>
            </a:r>
            <a:r>
              <a:rPr lang="en-US" sz="2000" dirty="0" smtClean="0">
                <a:latin typeface="Times New Roman" pitchFamily="18" charset="0"/>
                <a:cs typeface="Times New Roman" pitchFamily="18" charset="0"/>
              </a:rPr>
              <a:t>There may </a:t>
            </a:r>
            <a:r>
              <a:rPr lang="en-US" sz="2000" dirty="0">
                <a:latin typeface="Times New Roman" pitchFamily="18" charset="0"/>
                <a:cs typeface="Times New Roman" pitchFamily="18" charset="0"/>
              </a:rPr>
              <a:t>be three types of disciplines in schools –</a:t>
            </a:r>
            <a:br>
              <a:rPr lang="en-US" sz="2000" dirty="0">
                <a:latin typeface="Times New Roman" pitchFamily="18" charset="0"/>
                <a:cs typeface="Times New Roman" pitchFamily="18" charset="0"/>
              </a:rPr>
            </a:br>
            <a:r>
              <a:rPr lang="en-US" sz="2000" dirty="0">
                <a:latin typeface="Times New Roman" pitchFamily="18" charset="0"/>
                <a:cs typeface="Times New Roman" pitchFamily="18" charset="0"/>
              </a:rPr>
              <a:t>(</a:t>
            </a:r>
            <a:r>
              <a:rPr lang="en-US" sz="2000" dirty="0" smtClean="0">
                <a:latin typeface="Times New Roman" pitchFamily="18" charset="0"/>
                <a:cs typeface="Times New Roman" pitchFamily="18" charset="0"/>
              </a:rPr>
              <a:t>a)</a:t>
            </a:r>
            <a:r>
              <a:rPr lang="en-US" sz="2000" dirty="0" err="1" smtClean="0">
                <a:latin typeface="Times New Roman" pitchFamily="18" charset="0"/>
                <a:cs typeface="Times New Roman" pitchFamily="18" charset="0"/>
              </a:rPr>
              <a:t>Repressionistic</a:t>
            </a:r>
            <a:r>
              <a:rPr lang="en-US" sz="2000" dirty="0" smtClean="0">
                <a:latin typeface="Times New Roman" pitchFamily="18" charset="0"/>
                <a:cs typeface="Times New Roman" pitchFamily="18" charset="0"/>
              </a:rPr>
              <a:t> Discipline</a:t>
            </a:r>
            <a:r>
              <a:rPr lang="en-US" sz="2000" dirty="0">
                <a:latin typeface="Times New Roman" pitchFamily="18" charset="0"/>
                <a:cs typeface="Times New Roman" pitchFamily="18" charset="0"/>
              </a:rPr>
              <a:t>. </a:t>
            </a:r>
            <a:r>
              <a:rPr lang="en-US" sz="2000" dirty="0" smtClean="0">
                <a:latin typeface="Times New Roman" pitchFamily="18" charset="0"/>
                <a:cs typeface="Times New Roman" pitchFamily="18" charset="0"/>
              </a:rPr>
              <a:t/>
            </a:r>
            <a:br>
              <a:rPr lang="en-US" sz="2000" dirty="0" smtClean="0">
                <a:latin typeface="Times New Roman" pitchFamily="18" charset="0"/>
                <a:cs typeface="Times New Roman" pitchFamily="18" charset="0"/>
              </a:rPr>
            </a:br>
            <a:r>
              <a:rPr lang="en-US" sz="2000" dirty="0" smtClean="0">
                <a:latin typeface="Times New Roman" pitchFamily="18" charset="0"/>
                <a:cs typeface="Times New Roman" pitchFamily="18" charset="0"/>
              </a:rPr>
              <a:t>(b)Impressionistic </a:t>
            </a:r>
            <a:r>
              <a:rPr lang="en-US" sz="2000" dirty="0">
                <a:latin typeface="Times New Roman" pitchFamily="18" charset="0"/>
                <a:cs typeface="Times New Roman" pitchFamily="18" charset="0"/>
              </a:rPr>
              <a:t>Discipline </a:t>
            </a:r>
            <a:r>
              <a:rPr lang="en-US" sz="2000" dirty="0" smtClean="0">
                <a:latin typeface="Times New Roman" pitchFamily="18" charset="0"/>
                <a:cs typeface="Times New Roman" pitchFamily="18" charset="0"/>
              </a:rPr>
              <a:t/>
            </a:r>
            <a:br>
              <a:rPr lang="en-US" sz="2000" dirty="0" smtClean="0">
                <a:latin typeface="Times New Roman" pitchFamily="18" charset="0"/>
                <a:cs typeface="Times New Roman" pitchFamily="18" charset="0"/>
              </a:rPr>
            </a:br>
            <a:r>
              <a:rPr lang="en-US" sz="2000" dirty="0" smtClean="0">
                <a:latin typeface="Times New Roman" pitchFamily="18" charset="0"/>
                <a:cs typeface="Times New Roman" pitchFamily="18" charset="0"/>
              </a:rPr>
              <a:t>(c)</a:t>
            </a:r>
            <a:r>
              <a:rPr lang="en-US" sz="2000" dirty="0" err="1" smtClean="0">
                <a:latin typeface="Times New Roman" pitchFamily="18" charset="0"/>
                <a:cs typeface="Times New Roman" pitchFamily="18" charset="0"/>
              </a:rPr>
              <a:t>Emancipatory</a:t>
            </a:r>
            <a:r>
              <a:rPr lang="en-US" sz="2000" dirty="0" smtClean="0">
                <a:latin typeface="Times New Roman" pitchFamily="18" charset="0"/>
                <a:cs typeface="Times New Roman" pitchFamily="18" charset="0"/>
              </a:rPr>
              <a:t> </a:t>
            </a:r>
            <a:r>
              <a:rPr lang="en-US" sz="2000" dirty="0">
                <a:latin typeface="Times New Roman" pitchFamily="18" charset="0"/>
                <a:cs typeface="Times New Roman" pitchFamily="18" charset="0"/>
              </a:rPr>
              <a:t>Discipline </a:t>
            </a:r>
            <a:br>
              <a:rPr lang="en-US" sz="2000" dirty="0">
                <a:latin typeface="Times New Roman" pitchFamily="18" charset="0"/>
                <a:cs typeface="Times New Roman" pitchFamily="18" charset="0"/>
              </a:rPr>
            </a:br>
            <a:r>
              <a:rPr lang="en-US" sz="2000" dirty="0">
                <a:latin typeface="Times New Roman" pitchFamily="18" charset="0"/>
                <a:cs typeface="Times New Roman" pitchFamily="18" charset="0"/>
              </a:rPr>
              <a:t>	Which types of the above disciplines should be follow by a school depends upon the philosophical foundations of the society, which the school represents. Actually a combination of all these disciplines may be suitable to any school as compared to a single philosophy of discipline.</a:t>
            </a:r>
            <a:r>
              <a:rPr lang="en-US" sz="4800" dirty="0">
                <a:latin typeface="Times New Roman" pitchFamily="18" charset="0"/>
                <a:cs typeface="Times New Roman" pitchFamily="18" charset="0"/>
              </a:rPr>
              <a:t/>
            </a:r>
            <a:br>
              <a:rPr lang="en-US" sz="4800" dirty="0">
                <a:latin typeface="Times New Roman" pitchFamily="18" charset="0"/>
                <a:cs typeface="Times New Roman" pitchFamily="18" charset="0"/>
              </a:rPr>
            </a:br>
            <a:r>
              <a:rPr lang="en-US" sz="4800" dirty="0" smtClean="0">
                <a:latin typeface="Times New Roman" pitchFamily="18" charset="0"/>
                <a:cs typeface="Times New Roman" pitchFamily="18" charset="0"/>
              </a:rPr>
              <a:t> </a:t>
            </a:r>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5867400"/>
          </a:xfrm>
        </p:spPr>
        <p:txBody>
          <a:bodyPr>
            <a:normAutofit fontScale="90000"/>
          </a:bodyPr>
          <a:lstStyle/>
          <a:p>
            <a:pPr algn="l"/>
            <a:r>
              <a:rPr lang="en-US" b="1" dirty="0" smtClean="0"/>
              <a:t/>
            </a:r>
            <a:br>
              <a:rPr lang="en-US" b="1" dirty="0" smtClean="0"/>
            </a:br>
            <a:r>
              <a:rPr lang="en-US" b="1" dirty="0" smtClean="0"/>
              <a:t>5</a:t>
            </a:r>
            <a:r>
              <a:rPr lang="en-US" b="1" dirty="0"/>
              <a:t>. Philosophy and Methods of teaching:</a:t>
            </a:r>
            <a:r>
              <a:rPr lang="en-US" dirty="0"/>
              <a:t> </a:t>
            </a:r>
            <a:r>
              <a:rPr lang="en-US" dirty="0" smtClean="0"/>
              <a:t/>
            </a:r>
            <a:br>
              <a:rPr lang="en-US" dirty="0" smtClean="0"/>
            </a:br>
            <a:r>
              <a:rPr lang="en-US" dirty="0" smtClean="0"/>
              <a:t>	</a:t>
            </a:r>
            <a:r>
              <a:rPr lang="en-US" sz="2200" dirty="0" smtClean="0">
                <a:latin typeface="Times New Roman" pitchFamily="18" charset="0"/>
                <a:cs typeface="Times New Roman" pitchFamily="18" charset="0"/>
              </a:rPr>
              <a:t>Philosophy </a:t>
            </a:r>
            <a:r>
              <a:rPr lang="en-US" sz="2200" dirty="0">
                <a:latin typeface="Times New Roman" pitchFamily="18" charset="0"/>
                <a:cs typeface="Times New Roman" pitchFamily="18" charset="0"/>
              </a:rPr>
              <a:t>is way of thinking and way of working both. So when philosophy changes, method of teaching also changes. The process of carrying the related knowledge and experiences to the reach of students is called method of teaching. Different philosophers have propounded different methods of teaching in accordance with the aim. </a:t>
            </a:r>
            <a:r>
              <a:rPr lang="en-US" sz="2200" dirty="0" smtClean="0">
                <a:latin typeface="Times New Roman" pitchFamily="18" charset="0"/>
                <a:cs typeface="Times New Roman" pitchFamily="18" charset="0"/>
              </a:rPr>
              <a:t>Some </a:t>
            </a:r>
            <a:r>
              <a:rPr lang="en-US" sz="2200" dirty="0">
                <a:latin typeface="Times New Roman" pitchFamily="18" charset="0"/>
                <a:cs typeface="Times New Roman" pitchFamily="18" charset="0"/>
              </a:rPr>
              <a:t>examples are given below –</a:t>
            </a:r>
            <a:br>
              <a:rPr lang="en-US" sz="2200" dirty="0">
                <a:latin typeface="Times New Roman" pitchFamily="18" charset="0"/>
                <a:cs typeface="Times New Roman" pitchFamily="18" charset="0"/>
              </a:rPr>
            </a:br>
            <a:r>
              <a:rPr lang="en-US" sz="2200" dirty="0" smtClean="0">
                <a:latin typeface="Times New Roman" pitchFamily="18" charset="0"/>
                <a:cs typeface="Times New Roman" pitchFamily="18" charset="0"/>
              </a:rPr>
              <a:t>	I</a:t>
            </a:r>
            <a:r>
              <a:rPr lang="en-US" sz="2200" dirty="0">
                <a:latin typeface="Times New Roman" pitchFamily="18" charset="0"/>
                <a:cs typeface="Times New Roman" pitchFamily="18" charset="0"/>
              </a:rPr>
              <a:t>. Idealistic like Socrates, Plato, and others advocated conversation and Lectures as methods of teaching.</a:t>
            </a:r>
            <a:br>
              <a:rPr lang="en-US" sz="2200" dirty="0">
                <a:latin typeface="Times New Roman" pitchFamily="18" charset="0"/>
                <a:cs typeface="Times New Roman" pitchFamily="18" charset="0"/>
              </a:rPr>
            </a:br>
            <a:r>
              <a:rPr lang="en-US" sz="2200" dirty="0" smtClean="0">
                <a:latin typeface="Times New Roman" pitchFamily="18" charset="0"/>
                <a:cs typeface="Times New Roman" pitchFamily="18" charset="0"/>
              </a:rPr>
              <a:t>	II</a:t>
            </a:r>
            <a:r>
              <a:rPr lang="en-US" sz="2200" dirty="0">
                <a:latin typeface="Times New Roman" pitchFamily="18" charset="0"/>
                <a:cs typeface="Times New Roman" pitchFamily="18" charset="0"/>
              </a:rPr>
              <a:t>. Naturalists like Rousseau and other maintained that child should be given maximum freedom in the class. So, they advocated Dalton plan learning by doing, Montessori Method and so on as method of teaching.</a:t>
            </a:r>
            <a:br>
              <a:rPr lang="en-US" sz="2200" dirty="0">
                <a:latin typeface="Times New Roman" pitchFamily="18" charset="0"/>
                <a:cs typeface="Times New Roman" pitchFamily="18" charset="0"/>
              </a:rPr>
            </a:br>
            <a:r>
              <a:rPr lang="en-US" sz="2200" dirty="0" smtClean="0">
                <a:latin typeface="Times New Roman" pitchFamily="18" charset="0"/>
                <a:cs typeface="Times New Roman" pitchFamily="18" charset="0"/>
              </a:rPr>
              <a:t>	III</a:t>
            </a:r>
            <a:r>
              <a:rPr lang="en-US" sz="2200" dirty="0">
                <a:latin typeface="Times New Roman" pitchFamily="18" charset="0"/>
                <a:cs typeface="Times New Roman" pitchFamily="18" charset="0"/>
              </a:rPr>
              <a:t>. Bacon opined that observation and experimentation would be the best method of teaching.</a:t>
            </a:r>
            <a:br>
              <a:rPr lang="en-US" sz="2200" dirty="0">
                <a:latin typeface="Times New Roman" pitchFamily="18" charset="0"/>
                <a:cs typeface="Times New Roman" pitchFamily="18" charset="0"/>
              </a:rPr>
            </a:br>
            <a:r>
              <a:rPr lang="en-US" dirty="0"/>
              <a:t/>
            </a:r>
            <a:br>
              <a:rPr lang="en-US" dirty="0"/>
            </a:b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202362"/>
          </a:xfrm>
        </p:spPr>
        <p:txBody>
          <a:bodyPr>
            <a:normAutofit/>
          </a:bodyPr>
          <a:lstStyle/>
          <a:p>
            <a:pPr algn="l"/>
            <a:r>
              <a:rPr lang="en-US" b="1" dirty="0"/>
              <a:t>. Philosophy and Teacher:</a:t>
            </a:r>
            <a:r>
              <a:rPr lang="en-US" dirty="0"/>
              <a:t/>
            </a:r>
            <a:br>
              <a:rPr lang="en-US" dirty="0"/>
            </a:br>
            <a:r>
              <a:rPr lang="en-US" sz="2000" dirty="0"/>
              <a:t>Like every individual, a teacher also has his own philosophy of life. Whatever he believes is reflected in his action. He tries to influence the students by his own ideology.</a:t>
            </a:r>
            <a:br>
              <a:rPr lang="en-US" sz="2000" dirty="0"/>
            </a:br>
            <a:r>
              <a:rPr lang="en-US" sz="2000" dirty="0"/>
              <a:t>	The naturalist feels that the teacher should not interfere in the activities of the child whereas; the idealists feel that the teacher is the supreme in the process of education. The pragmatist adopts via media as far as the place of teacher is concerned. He is simply to guide the child in various learning activities.</a:t>
            </a:r>
            <a:br>
              <a:rPr lang="en-US" sz="2000" dirty="0"/>
            </a:br>
            <a:r>
              <a:rPr lang="en-US" sz="2000" dirty="0"/>
              <a:t>		</a:t>
            </a:r>
            <a:r>
              <a:rPr lang="en-US" sz="2000" b="1" dirty="0"/>
              <a:t>We can conclude</a:t>
            </a:r>
            <a:r>
              <a:rPr lang="en-US" sz="2000" dirty="0"/>
              <a:t> by saying that philosophy is the basis of education. Philosophy is indispensable for every aspect of education. In the absence of philosophical foundations education becomes irrelevant, meaningless lifeless and </a:t>
            </a:r>
            <a:r>
              <a:rPr lang="en-US" sz="2000" dirty="0" err="1"/>
              <a:t>colourless</a:t>
            </a:r>
            <a:r>
              <a:rPr lang="en-US" sz="2000" dirty="0"/>
              <a:t>.</a:t>
            </a:r>
            <a:br>
              <a:rPr lang="en-US" sz="2000" dirty="0"/>
            </a:b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3154362"/>
          </a:xfrm>
        </p:spPr>
        <p:txBody>
          <a:bodyPr>
            <a:normAutofit/>
          </a:bodyPr>
          <a:lstStyle/>
          <a:p>
            <a:r>
              <a:rPr lang="en-US" sz="3600" i="1" dirty="0" smtClean="0">
                <a:latin typeface="Times New Roman" pitchFamily="18" charset="0"/>
                <a:cs typeface="Times New Roman" pitchFamily="18" charset="0"/>
              </a:rPr>
              <a:t>Thanking You</a:t>
            </a:r>
            <a:br>
              <a:rPr lang="en-US" sz="3600" i="1" dirty="0" smtClean="0">
                <a:latin typeface="Times New Roman" pitchFamily="18" charset="0"/>
                <a:cs typeface="Times New Roman" pitchFamily="18" charset="0"/>
              </a:rPr>
            </a:br>
            <a:r>
              <a:rPr lang="en-US" sz="3600" i="1" dirty="0" smtClean="0">
                <a:latin typeface="Times New Roman" pitchFamily="18" charset="0"/>
                <a:cs typeface="Times New Roman" pitchFamily="18" charset="0"/>
              </a:rPr>
              <a:t>Presented by-</a:t>
            </a:r>
            <a:br>
              <a:rPr lang="en-US" sz="3600" i="1" dirty="0" smtClean="0">
                <a:latin typeface="Times New Roman" pitchFamily="18" charset="0"/>
                <a:cs typeface="Times New Roman" pitchFamily="18" charset="0"/>
              </a:rPr>
            </a:br>
            <a:r>
              <a:rPr lang="en-US" sz="3600" i="1" dirty="0" smtClean="0">
                <a:latin typeface="Times New Roman" pitchFamily="18" charset="0"/>
                <a:cs typeface="Times New Roman" pitchFamily="18" charset="0"/>
              </a:rPr>
              <a:t>Dr M. U. </a:t>
            </a:r>
            <a:r>
              <a:rPr lang="en-US" sz="3600" i="1" dirty="0" err="1" smtClean="0">
                <a:latin typeface="Times New Roman" pitchFamily="18" charset="0"/>
                <a:cs typeface="Times New Roman" pitchFamily="18" charset="0"/>
              </a:rPr>
              <a:t>Akanda</a:t>
            </a:r>
            <a:r>
              <a:rPr lang="en-US" sz="3600" i="1" dirty="0" smtClean="0">
                <a:latin typeface="Times New Roman" pitchFamily="18" charset="0"/>
                <a:cs typeface="Times New Roman" pitchFamily="18" charset="0"/>
              </a:rPr>
              <a:t/>
            </a:r>
            <a:br>
              <a:rPr lang="en-US" sz="3600" i="1" dirty="0" smtClean="0">
                <a:latin typeface="Times New Roman" pitchFamily="18" charset="0"/>
                <a:cs typeface="Times New Roman" pitchFamily="18" charset="0"/>
              </a:rPr>
            </a:br>
            <a:r>
              <a:rPr lang="en-US" sz="3600" i="1" dirty="0" smtClean="0">
                <a:latin typeface="Times New Roman" pitchFamily="18" charset="0"/>
                <a:cs typeface="Times New Roman" pitchFamily="18" charset="0"/>
              </a:rPr>
              <a:t>Dept of Education.</a:t>
            </a:r>
            <a:br>
              <a:rPr lang="en-US" sz="3600" i="1" dirty="0" smtClean="0">
                <a:latin typeface="Times New Roman" pitchFamily="18" charset="0"/>
                <a:cs typeface="Times New Roman" pitchFamily="18" charset="0"/>
              </a:rPr>
            </a:br>
            <a:r>
              <a:rPr lang="en-US" sz="3600" i="1" dirty="0" err="1" smtClean="0">
                <a:latin typeface="Times New Roman" pitchFamily="18" charset="0"/>
                <a:cs typeface="Times New Roman" pitchFamily="18" charset="0"/>
              </a:rPr>
              <a:t>Salbari</a:t>
            </a:r>
            <a:r>
              <a:rPr lang="en-US" sz="3600" i="1" dirty="0" smtClean="0">
                <a:latin typeface="Times New Roman" pitchFamily="18" charset="0"/>
                <a:cs typeface="Times New Roman" pitchFamily="18" charset="0"/>
              </a:rPr>
              <a:t> College, </a:t>
            </a:r>
            <a:r>
              <a:rPr lang="en-US" sz="3600" i="1" dirty="0" err="1" smtClean="0">
                <a:latin typeface="Times New Roman" pitchFamily="18" charset="0"/>
                <a:cs typeface="Times New Roman" pitchFamily="18" charset="0"/>
              </a:rPr>
              <a:t>Salbari</a:t>
            </a:r>
            <a:r>
              <a:rPr lang="en-US" sz="5400" i="1" dirty="0" smtClean="0">
                <a:latin typeface="Times New Roman" pitchFamily="18" charset="0"/>
                <a:cs typeface="Times New Roman" pitchFamily="18" charset="0"/>
              </a:rPr>
              <a:t>.</a:t>
            </a:r>
            <a:endParaRPr lang="en-US" sz="5400" i="1"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Custom 1">
      <a:dk1>
        <a:srgbClr val="FFFFFF"/>
      </a:dk1>
      <a:lt1>
        <a:srgbClr val="00B0F0"/>
      </a:lt1>
      <a:dk2>
        <a:srgbClr val="F2F2F2"/>
      </a:dk2>
      <a:lt2>
        <a:srgbClr val="59473F"/>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23</TotalTime>
  <Words>197</Words>
  <Application>Microsoft Office PowerPoint</Application>
  <PresentationFormat>On-screen Show (4:3)</PresentationFormat>
  <Paragraphs>13</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Office Theme</vt:lpstr>
      <vt:lpstr>Educational Implication of Philosophy</vt:lpstr>
      <vt:lpstr>2. Philosophy and curriculum:  </vt:lpstr>
      <vt:lpstr>3. Philosophy and textbook:  </vt:lpstr>
      <vt:lpstr>4. Philosophy and Discipline: Discipline of the school is also determined by the philosophy of life. There may be three types of disciplines in schools – (a)Repressionistic Discipline.  (b)Impressionistic Discipline  (c)Emancipatory Discipline   Which types of the above disciplines should be follow by a school depends upon the philosophical foundations of the society, which the school represents. Actually a combination of all these disciplines may be suitable to any school as compared to a single philosophy of discipline.  </vt:lpstr>
      <vt:lpstr> 5. Philosophy and Methods of teaching:   Philosophy is way of thinking and way of working both. So when philosophy changes, method of teaching also changes. The process of carrying the related knowledge and experiences to the reach of students is called method of teaching. Different philosophers have propounded different methods of teaching in accordance with the aim. Some examples are given below –  I. Idealistic like Socrates, Plato, and others advocated conversation and Lectures as methods of teaching.  II. Naturalists like Rousseau and other maintained that child should be given maximum freedom in the class. So, they advocated Dalton plan learning by doing, Montessori Method and so on as method of teaching.  III. Bacon opined that observation and experimentation would be the best method of teaching.  </vt:lpstr>
      <vt:lpstr>. Philosophy and Teacher: Like every individual, a teacher also has his own philosophy of life. Whatever he believes is reflected in his action. He tries to influence the students by his own ideology.  The naturalist feels that the teacher should not interfere in the activities of the child whereas; the idealists feel that the teacher is the supreme in the process of education. The pragmatist adopts via media as far as the place of teacher is concerned. He is simply to guide the child in various learning activities.   We can conclude by saying that philosophy is the basis of education. Philosophy is indispensable for every aspect of education. In the absence of philosophical foundations education becomes irrelevant, meaningless lifeless and colourless. </vt:lpstr>
      <vt:lpstr>Thanking You Presented by- Dr M. U. Akanda Dept of Education. Salbari College, Salbari.</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Educational Implication of Philosophy</dc:title>
  <dc:creator>abc</dc:creator>
  <cp:lastModifiedBy>abc</cp:lastModifiedBy>
  <cp:revision>4</cp:revision>
  <dcterms:created xsi:type="dcterms:W3CDTF">2023-09-23T01:31:13Z</dcterms:created>
  <dcterms:modified xsi:type="dcterms:W3CDTF">2023-09-23T01:54:18Z</dcterms:modified>
</cp:coreProperties>
</file>